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2.xml" ContentType="application/vnd.openxmlformats-officedocument.themeOverride+xml"/>
  <Override PartName="/ppt/charts/chart3.xml" ContentType="application/vnd.openxmlformats-officedocument.drawingml.chart+xml"/>
  <Override PartName="/ppt/theme/themeOverride3.xml" ContentType="application/vnd.openxmlformats-officedocument.themeOverride+xml"/>
  <Override PartName="/ppt/charts/chart4.xml" ContentType="application/vnd.openxmlformats-officedocument.drawingml.chart+xml"/>
  <Override PartName="/ppt/theme/themeOverride4.xml" ContentType="application/vnd.openxmlformats-officedocument.themeOverride+xml"/>
  <Override PartName="/ppt/charts/chart5.xml" ContentType="application/vnd.openxmlformats-officedocument.drawingml.chart+xml"/>
  <Override PartName="/ppt/theme/themeOverride5.xml" ContentType="application/vnd.openxmlformats-officedocument.themeOverride+xml"/>
  <Override PartName="/ppt/charts/chart6.xml" ContentType="application/vnd.openxmlformats-officedocument.drawingml.chart+xml"/>
  <Override PartName="/ppt/theme/themeOverride6.xml" ContentType="application/vnd.openxmlformats-officedocument.themeOverride+xml"/>
  <Override PartName="/ppt/charts/chart7.xml" ContentType="application/vnd.openxmlformats-officedocument.drawingml.chart+xml"/>
  <Override PartName="/ppt/theme/themeOverride7.xml" ContentType="application/vnd.openxmlformats-officedocument.themeOverride+xml"/>
  <Override PartName="/ppt/charts/chart8.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8.xml" ContentType="application/vnd.openxmlformats-officedocument.themeOverride+xml"/>
  <Override PartName="/ppt/charts/chart9.xml" ContentType="application/vnd.openxmlformats-officedocument.drawingml.chart+xml"/>
  <Override PartName="/ppt/charts/style3.xml" ContentType="application/vnd.ms-office.chartstyle+xml"/>
  <Override PartName="/ppt/charts/colors3.xml" ContentType="application/vnd.ms-office.chartcolorstyle+xml"/>
  <Override PartName="/ppt/charts/chart10.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9.xml" ContentType="application/vnd.openxmlformats-officedocument.themeOverride+xml"/>
  <Override PartName="/ppt/charts/chart11.xml" ContentType="application/vnd.openxmlformats-officedocument.drawingml.chart+xml"/>
  <Override PartName="/ppt/charts/style5.xml" ContentType="application/vnd.ms-office.chartstyle+xml"/>
  <Override PartName="/ppt/charts/colors5.xml" ContentType="application/vnd.ms-office.chartcolorstyle+xml"/>
  <Override PartName="/ppt/theme/themeOverride10.xml" ContentType="application/vnd.openxmlformats-officedocument.themeOverride+xml"/>
  <Override PartName="/ppt/charts/chart12.xml" ContentType="application/vnd.openxmlformats-officedocument.drawingml.chart+xml"/>
  <Override PartName="/ppt/charts/style6.xml" ContentType="application/vnd.ms-office.chartstyle+xml"/>
  <Override PartName="/ppt/charts/colors6.xml" ContentType="application/vnd.ms-office.chartcolorstyle+xml"/>
  <Override PartName="/ppt/theme/themeOverride11.xml" ContentType="application/vnd.openxmlformats-officedocument.themeOverride+xml"/>
  <Override PartName="/ppt/charts/chart13.xml" ContentType="application/vnd.openxmlformats-officedocument.drawingml.chart+xml"/>
  <Override PartName="/ppt/charts/style7.xml" ContentType="application/vnd.ms-office.chartstyle+xml"/>
  <Override PartName="/ppt/charts/colors7.xml" ContentType="application/vnd.ms-office.chartcolorstyle+xml"/>
  <Override PartName="/ppt/theme/themeOverride12.xml" ContentType="application/vnd.openxmlformats-officedocument.themeOverride+xml"/>
  <Override PartName="/ppt/charts/chart14.xml" ContentType="application/vnd.openxmlformats-officedocument.drawingml.chart+xml"/>
  <Override PartName="/ppt/charts/style8.xml" ContentType="application/vnd.ms-office.chartstyle+xml"/>
  <Override PartName="/ppt/charts/colors8.xml" ContentType="application/vnd.ms-office.chartcolorstyle+xml"/>
  <Override PartName="/ppt/theme/themeOverride13.xml" ContentType="application/vnd.openxmlformats-officedocument.themeOverride+xml"/>
  <Override PartName="/ppt/charts/chart15.xml" ContentType="application/vnd.openxmlformats-officedocument.drawingml.chart+xml"/>
  <Override PartName="/ppt/theme/themeOverride14.xml" ContentType="application/vnd.openxmlformats-officedocument.themeOverride+xml"/>
  <Override PartName="/ppt/charts/chart16.xml" ContentType="application/vnd.openxmlformats-officedocument.drawingml.chart+xml"/>
  <Override PartName="/ppt/charts/style9.xml" ContentType="application/vnd.ms-office.chartstyle+xml"/>
  <Override PartName="/ppt/charts/colors9.xml" ContentType="application/vnd.ms-office.chartcolorstyle+xml"/>
  <Override PartName="/ppt/charts/chart17.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8.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9.xml" ContentType="application/vnd.openxmlformats-officedocument.drawingml.chart+xml"/>
  <Override PartName="/ppt/charts/style12.xml" ContentType="application/vnd.ms-office.chartstyle+xml"/>
  <Override PartName="/ppt/charts/colors12.xml" ContentType="application/vnd.ms-office.chartcolorstyle+xml"/>
  <Override PartName="/ppt/charts/chart20.xml" ContentType="application/vnd.openxmlformats-officedocument.drawingml.chart+xml"/>
  <Override PartName="/ppt/charts/style13.xml" ContentType="application/vnd.ms-office.chartstyle+xml"/>
  <Override PartName="/ppt/charts/colors13.xml" ContentType="application/vnd.ms-office.chartcolorstyle+xml"/>
  <Override PartName="/ppt/theme/themeOverride15.xml" ContentType="application/vnd.openxmlformats-officedocument.themeOverride+xml"/>
  <Override PartName="/ppt/charts/chart21.xml" ContentType="application/vnd.openxmlformats-officedocument.drawingml.chart+xml"/>
  <Override PartName="/ppt/theme/themeOverride16.xml" ContentType="application/vnd.openxmlformats-officedocument.themeOverride+xml"/>
  <Override PartName="/ppt/charts/chart22.xml" ContentType="application/vnd.openxmlformats-officedocument.drawingml.chart+xml"/>
  <Override PartName="/ppt/charts/style14.xml" ContentType="application/vnd.ms-office.chartstyle+xml"/>
  <Override PartName="/ppt/charts/colors14.xml" ContentType="application/vnd.ms-office.chartcolorstyle+xml"/>
  <Override PartName="/ppt/charts/chart23.xml" ContentType="application/vnd.openxmlformats-officedocument.drawingml.chart+xml"/>
  <Override PartName="/ppt/charts/style15.xml" ContentType="application/vnd.ms-office.chartstyle+xml"/>
  <Override PartName="/ppt/charts/colors15.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74"/>
  </p:handoutMasterIdLst>
  <p:sldIdLst>
    <p:sldId id="257" r:id="rId2"/>
    <p:sldId id="630" r:id="rId3"/>
    <p:sldId id="260" r:id="rId4"/>
    <p:sldId id="259" r:id="rId5"/>
    <p:sldId id="261" r:id="rId6"/>
    <p:sldId id="262" r:id="rId7"/>
    <p:sldId id="263" r:id="rId8"/>
    <p:sldId id="264" r:id="rId9"/>
    <p:sldId id="265" r:id="rId10"/>
    <p:sldId id="620" r:id="rId11"/>
    <p:sldId id="267" r:id="rId12"/>
    <p:sldId id="631" r:id="rId13"/>
    <p:sldId id="511" r:id="rId14"/>
    <p:sldId id="268" r:id="rId15"/>
    <p:sldId id="269" r:id="rId16"/>
    <p:sldId id="575" r:id="rId17"/>
    <p:sldId id="273" r:id="rId18"/>
    <p:sldId id="272" r:id="rId19"/>
    <p:sldId id="270" r:id="rId20"/>
    <p:sldId id="274" r:id="rId21"/>
    <p:sldId id="588" r:id="rId22"/>
    <p:sldId id="613" r:id="rId23"/>
    <p:sldId id="614" r:id="rId24"/>
    <p:sldId id="615" r:id="rId25"/>
    <p:sldId id="513" r:id="rId26"/>
    <p:sldId id="623" r:id="rId27"/>
    <p:sldId id="624" r:id="rId28"/>
    <p:sldId id="625" r:id="rId29"/>
    <p:sldId id="626" r:id="rId30"/>
    <p:sldId id="627" r:id="rId31"/>
    <p:sldId id="628" r:id="rId32"/>
    <p:sldId id="285" r:id="rId33"/>
    <p:sldId id="629" r:id="rId34"/>
    <p:sldId id="551" r:id="rId35"/>
    <p:sldId id="552" r:id="rId36"/>
    <p:sldId id="553" r:id="rId37"/>
    <p:sldId id="616" r:id="rId38"/>
    <p:sldId id="617" r:id="rId39"/>
    <p:sldId id="618" r:id="rId40"/>
    <p:sldId id="554" r:id="rId41"/>
    <p:sldId id="619" r:id="rId42"/>
    <p:sldId id="302" r:id="rId43"/>
    <p:sldId id="286" r:id="rId44"/>
    <p:sldId id="632" r:id="rId45"/>
    <p:sldId id="528" r:id="rId46"/>
    <p:sldId id="622" r:id="rId47"/>
    <p:sldId id="529" r:id="rId48"/>
    <p:sldId id="555" r:id="rId49"/>
    <p:sldId id="576" r:id="rId50"/>
    <p:sldId id="290" r:id="rId51"/>
    <p:sldId id="477" r:id="rId52"/>
    <p:sldId id="449" r:id="rId53"/>
    <p:sldId id="633" r:id="rId54"/>
    <p:sldId id="295" r:id="rId55"/>
    <p:sldId id="296" r:id="rId56"/>
    <p:sldId id="591" r:id="rId57"/>
    <p:sldId id="538" r:id="rId58"/>
    <p:sldId id="568" r:id="rId59"/>
    <p:sldId id="593" r:id="rId60"/>
    <p:sldId id="556" r:id="rId61"/>
    <p:sldId id="590" r:id="rId62"/>
    <p:sldId id="539" r:id="rId63"/>
    <p:sldId id="540" r:id="rId64"/>
    <p:sldId id="557" r:id="rId65"/>
    <p:sldId id="542" r:id="rId66"/>
    <p:sldId id="587" r:id="rId67"/>
    <p:sldId id="586" r:id="rId68"/>
    <p:sldId id="543" r:id="rId69"/>
    <p:sldId id="569" r:id="rId70"/>
    <p:sldId id="594" r:id="rId71"/>
    <p:sldId id="599" r:id="rId72"/>
    <p:sldId id="545" r:id="rId73"/>
  </p:sldIdLst>
  <p:sldSz cx="9906000" cy="6858000" type="A4"/>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ilar" initials="P" lastIdx="1" clrIdx="0">
    <p:extLst>
      <p:ext uri="{19B8F6BF-5375-455C-9EA6-DF929625EA0E}">
        <p15:presenceInfo xmlns:p15="http://schemas.microsoft.com/office/powerpoint/2012/main" userId="Pila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2D050"/>
    <a:srgbClr val="FFFF00"/>
    <a:srgbClr val="02B0F0"/>
    <a:srgbClr val="F98D90"/>
    <a:srgbClr val="F8696B"/>
    <a:srgbClr val="83A7D5"/>
    <a:srgbClr val="BFBFBF"/>
    <a:srgbClr val="0000FF"/>
    <a:srgbClr val="5C8C04"/>
    <a:srgbClr val="FF99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912" autoAdjust="0"/>
    <p:restoredTop sz="94660"/>
  </p:normalViewPr>
  <p:slideViewPr>
    <p:cSldViewPr snapToGrid="0">
      <p:cViewPr varScale="1">
        <p:scale>
          <a:sx n="63" d="100"/>
          <a:sy n="63" d="100"/>
        </p:scale>
        <p:origin x="1492" y="64"/>
      </p:cViewPr>
      <p:guideLst/>
    </p:cSldViewPr>
  </p:slideViewPr>
  <p:notesTextViewPr>
    <p:cViewPr>
      <p:scale>
        <a:sx n="1" d="1"/>
        <a:sy n="1" d="1"/>
      </p:scale>
      <p:origin x="0" y="0"/>
    </p:cViewPr>
  </p:notesTextViewPr>
  <p:notesViewPr>
    <p:cSldViewPr snapToGrid="0">
      <p:cViewPr varScale="1">
        <p:scale>
          <a:sx n="53" d="100"/>
          <a:sy n="53" d="100"/>
        </p:scale>
        <p:origin x="2844" y="66"/>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handoutMaster" Target="handoutMasters/handoutMaster1.xml"/><Relationship Id="rId79"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xlsx"/><Relationship Id="rId1" Type="http://schemas.openxmlformats.org/officeDocument/2006/relationships/themeOverride" Target="../theme/themeOverride1.xml"/></Relationships>
</file>

<file path=ppt/charts/_rels/chart10.xml.rels><?xml version="1.0" encoding="UTF-8" standalone="yes"?>
<Relationships xmlns="http://schemas.openxmlformats.org/package/2006/relationships"><Relationship Id="rId3" Type="http://schemas.openxmlformats.org/officeDocument/2006/relationships/themeOverride" Target="../theme/themeOverride9.xm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package" Target="../embeddings/Microsoft_Excel_Worksheet9.xlsx"/></Relationships>
</file>

<file path=ppt/charts/_rels/chart11.xml.rels><?xml version="1.0" encoding="UTF-8" standalone="yes"?>
<Relationships xmlns="http://schemas.openxmlformats.org/package/2006/relationships"><Relationship Id="rId3" Type="http://schemas.openxmlformats.org/officeDocument/2006/relationships/themeOverride" Target="../theme/themeOverride10.xml"/><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package" Target="../embeddings/Microsoft_Excel_Worksheet10.xlsx"/></Relationships>
</file>

<file path=ppt/charts/_rels/chart12.xml.rels><?xml version="1.0" encoding="UTF-8" standalone="yes"?>
<Relationships xmlns="http://schemas.openxmlformats.org/package/2006/relationships"><Relationship Id="rId3" Type="http://schemas.openxmlformats.org/officeDocument/2006/relationships/themeOverride" Target="../theme/themeOverride11.xml"/><Relationship Id="rId2" Type="http://schemas.microsoft.com/office/2011/relationships/chartColorStyle" Target="colors6.xml"/><Relationship Id="rId1" Type="http://schemas.microsoft.com/office/2011/relationships/chartStyle" Target="style6.xml"/><Relationship Id="rId4" Type="http://schemas.openxmlformats.org/officeDocument/2006/relationships/package" Target="../embeddings/Microsoft_Excel_Worksheet11.xlsx"/></Relationships>
</file>

<file path=ppt/charts/_rels/chart13.xml.rels><?xml version="1.0" encoding="UTF-8" standalone="yes"?>
<Relationships xmlns="http://schemas.openxmlformats.org/package/2006/relationships"><Relationship Id="rId3" Type="http://schemas.openxmlformats.org/officeDocument/2006/relationships/themeOverride" Target="../theme/themeOverride12.xml"/><Relationship Id="rId2" Type="http://schemas.microsoft.com/office/2011/relationships/chartColorStyle" Target="colors7.xml"/><Relationship Id="rId1" Type="http://schemas.microsoft.com/office/2011/relationships/chartStyle" Target="style7.xml"/><Relationship Id="rId4" Type="http://schemas.openxmlformats.org/officeDocument/2006/relationships/package" Target="../embeddings/Microsoft_Excel_Worksheet12.xlsx"/></Relationships>
</file>

<file path=ppt/charts/_rels/chart14.xml.rels><?xml version="1.0" encoding="UTF-8" standalone="yes"?>
<Relationships xmlns="http://schemas.openxmlformats.org/package/2006/relationships"><Relationship Id="rId3" Type="http://schemas.openxmlformats.org/officeDocument/2006/relationships/themeOverride" Target="../theme/themeOverride13.xml"/><Relationship Id="rId2" Type="http://schemas.microsoft.com/office/2011/relationships/chartColorStyle" Target="colors8.xml"/><Relationship Id="rId1" Type="http://schemas.microsoft.com/office/2011/relationships/chartStyle" Target="style8.xml"/><Relationship Id="rId4" Type="http://schemas.openxmlformats.org/officeDocument/2006/relationships/package" Target="../embeddings/Microsoft_Excel_Worksheet13.xlsx"/></Relationships>
</file>

<file path=ppt/charts/_rels/chart15.xml.rels><?xml version="1.0" encoding="UTF-8" standalone="yes"?>
<Relationships xmlns="http://schemas.openxmlformats.org/package/2006/relationships"><Relationship Id="rId2" Type="http://schemas.openxmlformats.org/officeDocument/2006/relationships/package" Target="../embeddings/Microsoft_Excel_Worksheet14.xlsx"/><Relationship Id="rId1" Type="http://schemas.openxmlformats.org/officeDocument/2006/relationships/themeOverride" Target="../theme/themeOverride14.xml"/></Relationships>
</file>

<file path=ppt/charts/_rels/chart16.xml.rels><?xml version="1.0" encoding="UTF-8" standalone="yes"?>
<Relationships xmlns="http://schemas.openxmlformats.org/package/2006/relationships"><Relationship Id="rId3" Type="http://schemas.openxmlformats.org/officeDocument/2006/relationships/package" Target="../embeddings/Microsoft_Excel_Worksheet15.xlsx"/><Relationship Id="rId2" Type="http://schemas.microsoft.com/office/2011/relationships/chartColorStyle" Target="colors9.xml"/><Relationship Id="rId1" Type="http://schemas.microsoft.com/office/2011/relationships/chartStyle" Target="style9.xml"/></Relationships>
</file>

<file path=ppt/charts/_rels/chart17.xml.rels><?xml version="1.0" encoding="UTF-8" standalone="yes"?>
<Relationships xmlns="http://schemas.openxmlformats.org/package/2006/relationships"><Relationship Id="rId3" Type="http://schemas.openxmlformats.org/officeDocument/2006/relationships/package" Target="../embeddings/Microsoft_Excel_Worksheet16.xlsx"/><Relationship Id="rId2" Type="http://schemas.microsoft.com/office/2011/relationships/chartColorStyle" Target="colors10.xml"/><Relationship Id="rId1" Type="http://schemas.microsoft.com/office/2011/relationships/chartStyle" Target="style10.xml"/></Relationships>
</file>

<file path=ppt/charts/_rels/chart18.xml.rels><?xml version="1.0" encoding="UTF-8" standalone="yes"?>
<Relationships xmlns="http://schemas.openxmlformats.org/package/2006/relationships"><Relationship Id="rId3" Type="http://schemas.openxmlformats.org/officeDocument/2006/relationships/package" Target="../embeddings/Microsoft_Excel_Worksheet17.xlsx"/><Relationship Id="rId2" Type="http://schemas.microsoft.com/office/2011/relationships/chartColorStyle" Target="colors11.xml"/><Relationship Id="rId1" Type="http://schemas.microsoft.com/office/2011/relationships/chartStyle" Target="style11.xml"/></Relationships>
</file>

<file path=ppt/charts/_rels/chart19.xml.rels><?xml version="1.0" encoding="UTF-8" standalone="yes"?>
<Relationships xmlns="http://schemas.openxmlformats.org/package/2006/relationships"><Relationship Id="rId3" Type="http://schemas.openxmlformats.org/officeDocument/2006/relationships/package" Target="../embeddings/Microsoft_Excel_Worksheet18.xlsx"/><Relationship Id="rId2" Type="http://schemas.microsoft.com/office/2011/relationships/chartColorStyle" Target="colors12.xml"/><Relationship Id="rId1" Type="http://schemas.microsoft.com/office/2011/relationships/chartStyle" Target="style12.xml"/></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1.xlsx"/></Relationships>
</file>

<file path=ppt/charts/_rels/chart20.xml.rels><?xml version="1.0" encoding="UTF-8" standalone="yes"?>
<Relationships xmlns="http://schemas.openxmlformats.org/package/2006/relationships"><Relationship Id="rId3" Type="http://schemas.openxmlformats.org/officeDocument/2006/relationships/themeOverride" Target="../theme/themeOverride15.xml"/><Relationship Id="rId2" Type="http://schemas.microsoft.com/office/2011/relationships/chartColorStyle" Target="colors13.xml"/><Relationship Id="rId1" Type="http://schemas.microsoft.com/office/2011/relationships/chartStyle" Target="style13.xml"/><Relationship Id="rId4" Type="http://schemas.openxmlformats.org/officeDocument/2006/relationships/package" Target="../embeddings/Microsoft_Excel_Worksheet19.xlsx"/></Relationships>
</file>

<file path=ppt/charts/_rels/chart21.xml.rels><?xml version="1.0" encoding="UTF-8" standalone="yes"?>
<Relationships xmlns="http://schemas.openxmlformats.org/package/2006/relationships"><Relationship Id="rId2" Type="http://schemas.openxmlformats.org/officeDocument/2006/relationships/package" Target="../embeddings/Microsoft_Excel_Worksheet20.xlsx"/><Relationship Id="rId1" Type="http://schemas.openxmlformats.org/officeDocument/2006/relationships/themeOverride" Target="../theme/themeOverride16.xml"/></Relationships>
</file>

<file path=ppt/charts/_rels/chart22.xml.rels><?xml version="1.0" encoding="UTF-8" standalone="yes"?>
<Relationships xmlns="http://schemas.openxmlformats.org/package/2006/relationships"><Relationship Id="rId3" Type="http://schemas.openxmlformats.org/officeDocument/2006/relationships/package" Target="../embeddings/Microsoft_Excel_Worksheet21.xlsx"/><Relationship Id="rId2" Type="http://schemas.microsoft.com/office/2011/relationships/chartColorStyle" Target="colors14.xml"/><Relationship Id="rId1" Type="http://schemas.microsoft.com/office/2011/relationships/chartStyle" Target="style14.xml"/></Relationships>
</file>

<file path=ppt/charts/_rels/chart23.xml.rels><?xml version="1.0" encoding="UTF-8" standalone="yes"?>
<Relationships xmlns="http://schemas.openxmlformats.org/package/2006/relationships"><Relationship Id="rId3" Type="http://schemas.openxmlformats.org/officeDocument/2006/relationships/package" Target="../embeddings/Microsoft_Excel_Worksheet22.xlsx"/><Relationship Id="rId2" Type="http://schemas.microsoft.com/office/2011/relationships/chartColorStyle" Target="colors15.xml"/><Relationship Id="rId1" Type="http://schemas.microsoft.com/office/2011/relationships/chartStyle" Target="style15.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Worksheet2.xlsx"/><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Worksheet3.xlsx"/><Relationship Id="rId1" Type="http://schemas.openxmlformats.org/officeDocument/2006/relationships/themeOverride" Target="../theme/themeOverride4.xml"/></Relationships>
</file>

<file path=ppt/charts/_rels/chart5.xml.rels><?xml version="1.0" encoding="UTF-8" standalone="yes"?>
<Relationships xmlns="http://schemas.openxmlformats.org/package/2006/relationships"><Relationship Id="rId2" Type="http://schemas.openxmlformats.org/officeDocument/2006/relationships/package" Target="../embeddings/Microsoft_Excel_Worksheet4.xlsx"/><Relationship Id="rId1" Type="http://schemas.openxmlformats.org/officeDocument/2006/relationships/themeOverride" Target="../theme/themeOverride5.xml"/></Relationships>
</file>

<file path=ppt/charts/_rels/chart6.xml.rels><?xml version="1.0" encoding="UTF-8" standalone="yes"?>
<Relationships xmlns="http://schemas.openxmlformats.org/package/2006/relationships"><Relationship Id="rId2" Type="http://schemas.openxmlformats.org/officeDocument/2006/relationships/package" Target="../embeddings/Microsoft_Excel_Worksheet5.xlsx"/><Relationship Id="rId1" Type="http://schemas.openxmlformats.org/officeDocument/2006/relationships/themeOverride" Target="../theme/themeOverride6.xml"/></Relationships>
</file>

<file path=ppt/charts/_rels/chart7.xml.rels><?xml version="1.0" encoding="UTF-8" standalone="yes"?>
<Relationships xmlns="http://schemas.openxmlformats.org/package/2006/relationships"><Relationship Id="rId2" Type="http://schemas.openxmlformats.org/officeDocument/2006/relationships/package" Target="../embeddings/Microsoft_Excel_Worksheet6.xlsx"/><Relationship Id="rId1" Type="http://schemas.openxmlformats.org/officeDocument/2006/relationships/themeOverride" Target="../theme/themeOverride7.xml"/></Relationships>
</file>

<file path=ppt/charts/_rels/chart8.xml.rels><?xml version="1.0" encoding="UTF-8" standalone="yes"?>
<Relationships xmlns="http://schemas.openxmlformats.org/package/2006/relationships"><Relationship Id="rId3" Type="http://schemas.openxmlformats.org/officeDocument/2006/relationships/themeOverride" Target="../theme/themeOverride8.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package" Target="../embeddings/Microsoft_Excel_Worksheet7.xlsx"/></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
          <c:y val="0.14185627926359509"/>
          <c:w val="0.99860625166229233"/>
          <c:h val="0.36209213453536726"/>
        </c:manualLayout>
      </c:layout>
      <c:barChart>
        <c:barDir val="col"/>
        <c:grouping val="clustered"/>
        <c:varyColors val="0"/>
        <c:ser>
          <c:idx val="1"/>
          <c:order val="0"/>
          <c:spPr>
            <a:solidFill>
              <a:schemeClr val="accent1"/>
            </a:solidFill>
          </c:spPr>
          <c:invertIfNegative val="0"/>
          <c:dPt>
            <c:idx val="4"/>
            <c:invertIfNegative val="0"/>
            <c:bubble3D val="0"/>
            <c:spPr>
              <a:solidFill>
                <a:srgbClr val="5B9BD5"/>
              </a:solidFill>
            </c:spPr>
            <c:extLst>
              <c:ext xmlns:c16="http://schemas.microsoft.com/office/drawing/2014/chart" uri="{C3380CC4-5D6E-409C-BE32-E72D297353CC}">
                <c16:uniqueId val="{00000001-951C-4458-898D-EDE747EE2C99}"/>
              </c:ext>
            </c:extLst>
          </c:dPt>
          <c:dPt>
            <c:idx val="5"/>
            <c:invertIfNegative val="0"/>
            <c:bubble3D val="0"/>
            <c:spPr>
              <a:solidFill>
                <a:srgbClr val="203864"/>
              </a:solidFill>
            </c:spPr>
            <c:extLst>
              <c:ext xmlns:c16="http://schemas.microsoft.com/office/drawing/2014/chart" uri="{C3380CC4-5D6E-409C-BE32-E72D297353CC}">
                <c16:uniqueId val="{00000003-951C-4458-898D-EDE747EE2C99}"/>
              </c:ext>
            </c:extLst>
          </c:dPt>
          <c:dPt>
            <c:idx val="6"/>
            <c:invertIfNegative val="0"/>
            <c:bubble3D val="0"/>
            <c:spPr>
              <a:solidFill>
                <a:schemeClr val="accent2"/>
              </a:solidFill>
            </c:spPr>
            <c:extLst>
              <c:ext xmlns:c16="http://schemas.microsoft.com/office/drawing/2014/chart" uri="{C3380CC4-5D6E-409C-BE32-E72D297353CC}">
                <c16:uniqueId val="{00000005-951C-4458-898D-EDE747EE2C99}"/>
              </c:ext>
            </c:extLst>
          </c:dPt>
          <c:dPt>
            <c:idx val="7"/>
            <c:invertIfNegative val="0"/>
            <c:bubble3D val="0"/>
            <c:spPr>
              <a:solidFill>
                <a:schemeClr val="accent2"/>
              </a:solidFill>
            </c:spPr>
            <c:extLst>
              <c:ext xmlns:c16="http://schemas.microsoft.com/office/drawing/2014/chart" uri="{C3380CC4-5D6E-409C-BE32-E72D297353CC}">
                <c16:uniqueId val="{00000007-951C-4458-898D-EDE747EE2C99}"/>
              </c:ext>
            </c:extLst>
          </c:dPt>
          <c:dPt>
            <c:idx val="8"/>
            <c:invertIfNegative val="0"/>
            <c:bubble3D val="0"/>
            <c:spPr>
              <a:solidFill>
                <a:srgbClr val="ED7D31"/>
              </a:solidFill>
            </c:spPr>
            <c:extLst>
              <c:ext xmlns:c16="http://schemas.microsoft.com/office/drawing/2014/chart" uri="{C3380CC4-5D6E-409C-BE32-E72D297353CC}">
                <c16:uniqueId val="{00000009-951C-4458-898D-EDE747EE2C99}"/>
              </c:ext>
            </c:extLst>
          </c:dPt>
          <c:dPt>
            <c:idx val="9"/>
            <c:invertIfNegative val="0"/>
            <c:bubble3D val="0"/>
            <c:spPr>
              <a:solidFill>
                <a:srgbClr val="843C0C"/>
              </a:solidFill>
            </c:spPr>
            <c:extLst>
              <c:ext xmlns:c16="http://schemas.microsoft.com/office/drawing/2014/chart" uri="{C3380CC4-5D6E-409C-BE32-E72D297353CC}">
                <c16:uniqueId val="{0000000B-951C-4458-898D-EDE747EE2C99}"/>
              </c:ext>
            </c:extLst>
          </c:dPt>
          <c:dPt>
            <c:idx val="10"/>
            <c:invertIfNegative val="0"/>
            <c:bubble3D val="0"/>
            <c:spPr>
              <a:solidFill>
                <a:schemeClr val="accent4"/>
              </a:solidFill>
            </c:spPr>
            <c:extLst>
              <c:ext xmlns:c16="http://schemas.microsoft.com/office/drawing/2014/chart" uri="{C3380CC4-5D6E-409C-BE32-E72D297353CC}">
                <c16:uniqueId val="{0000000D-951C-4458-898D-EDE747EE2C99}"/>
              </c:ext>
            </c:extLst>
          </c:dPt>
          <c:dPt>
            <c:idx val="11"/>
            <c:invertIfNegative val="0"/>
            <c:bubble3D val="0"/>
            <c:spPr>
              <a:solidFill>
                <a:schemeClr val="accent4">
                  <a:lumMod val="50000"/>
                </a:schemeClr>
              </a:solidFill>
            </c:spPr>
            <c:extLst>
              <c:ext xmlns:c16="http://schemas.microsoft.com/office/drawing/2014/chart" uri="{C3380CC4-5D6E-409C-BE32-E72D297353CC}">
                <c16:uniqueId val="{0000000F-951C-4458-898D-EDE747EE2C99}"/>
              </c:ext>
            </c:extLst>
          </c:dPt>
          <c:dLbls>
            <c:dLbl>
              <c:idx val="2"/>
              <c:numFmt formatCode="#,##0.00" sourceLinked="0"/>
              <c:spPr>
                <a:noFill/>
                <a:ln>
                  <a:noFill/>
                </a:ln>
                <a:effectLst/>
              </c:spPr>
              <c:txPr>
                <a:bodyPr wrap="square" lIns="38100" tIns="19050" rIns="38100" bIns="19050" anchor="ctr">
                  <a:spAutoFit/>
                </a:bodyPr>
                <a:lstStyle/>
                <a:p>
                  <a:pPr>
                    <a:defRPr b="1">
                      <a:solidFill>
                        <a:schemeClr val="tx1"/>
                      </a:solidFill>
                    </a:defRPr>
                  </a:pPr>
                  <a:endParaRPr lang="es-PE"/>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0-21E4-457F-A3C0-DEDFEB54F511}"/>
                </c:ext>
              </c:extLst>
            </c:dLbl>
            <c:dLbl>
              <c:idx val="3"/>
              <c:numFmt formatCode="#,##0.00" sourceLinked="0"/>
              <c:spPr>
                <a:noFill/>
                <a:ln>
                  <a:noFill/>
                </a:ln>
                <a:effectLst/>
              </c:spPr>
              <c:txPr>
                <a:bodyPr wrap="square" lIns="38100" tIns="19050" rIns="38100" bIns="19050" anchor="ctr">
                  <a:spAutoFit/>
                </a:bodyPr>
                <a:lstStyle/>
                <a:p>
                  <a:pPr>
                    <a:defRPr b="1">
                      <a:solidFill>
                        <a:schemeClr val="tx1"/>
                      </a:solidFill>
                    </a:defRPr>
                  </a:pPr>
                  <a:endParaRPr lang="es-PE"/>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1-21E4-457F-A3C0-DEDFEB54F511}"/>
                </c:ext>
              </c:extLst>
            </c:dLbl>
            <c:dLbl>
              <c:idx val="4"/>
              <c:numFmt formatCode="#,##0.00" sourceLinked="0"/>
              <c:spPr>
                <a:noFill/>
                <a:ln>
                  <a:noFill/>
                </a:ln>
                <a:effectLst/>
              </c:spPr>
              <c:txPr>
                <a:bodyPr wrap="square" lIns="38100" tIns="19050" rIns="38100" bIns="19050" anchor="ctr">
                  <a:spAutoFit/>
                </a:bodyPr>
                <a:lstStyle/>
                <a:p>
                  <a:pPr>
                    <a:defRPr sz="1200" b="0">
                      <a:solidFill>
                        <a:schemeClr val="tx1"/>
                      </a:solidFill>
                    </a:defRPr>
                  </a:pPr>
                  <a:endParaRPr lang="es-PE"/>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951C-4458-898D-EDE747EE2C99}"/>
                </c:ext>
              </c:extLst>
            </c:dLbl>
            <c:dLbl>
              <c:idx val="5"/>
              <c:numFmt formatCode="#,##0.00" sourceLinked="0"/>
              <c:spPr>
                <a:solidFill>
                  <a:srgbClr val="203864"/>
                </a:solidFill>
                <a:ln>
                  <a:noFill/>
                </a:ln>
                <a:effectLst/>
              </c:spPr>
              <c:txPr>
                <a:bodyPr/>
                <a:lstStyle/>
                <a:p>
                  <a:pPr>
                    <a:defRPr sz="1400" b="0">
                      <a:solidFill>
                        <a:schemeClr val="bg1"/>
                      </a:solidFill>
                    </a:defRPr>
                  </a:pPr>
                  <a:endParaRPr lang="es-PE"/>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951C-4458-898D-EDE747EE2C99}"/>
                </c:ext>
              </c:extLst>
            </c:dLbl>
            <c:dLbl>
              <c:idx val="7"/>
              <c:numFmt formatCode="#,##0.00" sourceLinked="0"/>
              <c:spPr>
                <a:noFill/>
                <a:ln>
                  <a:noFill/>
                </a:ln>
                <a:effectLst/>
              </c:spPr>
              <c:txPr>
                <a:bodyPr wrap="square" lIns="38100" tIns="19050" rIns="38100" bIns="19050" anchor="ctr">
                  <a:spAutoFit/>
                </a:bodyPr>
                <a:lstStyle/>
                <a:p>
                  <a:pPr>
                    <a:defRPr b="1">
                      <a:solidFill>
                        <a:schemeClr val="tx1"/>
                      </a:solidFill>
                    </a:defRPr>
                  </a:pPr>
                  <a:endParaRPr lang="es-PE"/>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951C-4458-898D-EDE747EE2C99}"/>
                </c:ext>
              </c:extLst>
            </c:dLbl>
            <c:dLbl>
              <c:idx val="8"/>
              <c:numFmt formatCode="#,##0.00" sourceLinked="0"/>
              <c:spPr>
                <a:noFill/>
                <a:ln>
                  <a:noFill/>
                </a:ln>
                <a:effectLst/>
              </c:spPr>
              <c:txPr>
                <a:bodyPr wrap="square" lIns="38100" tIns="19050" rIns="38100" bIns="19050" anchor="ctr">
                  <a:spAutoFit/>
                </a:bodyPr>
                <a:lstStyle/>
                <a:p>
                  <a:pPr>
                    <a:defRPr sz="1200" b="0">
                      <a:solidFill>
                        <a:schemeClr val="tx1"/>
                      </a:solidFill>
                    </a:defRPr>
                  </a:pPr>
                  <a:endParaRPr lang="es-PE"/>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951C-4458-898D-EDE747EE2C99}"/>
                </c:ext>
              </c:extLst>
            </c:dLbl>
            <c:dLbl>
              <c:idx val="9"/>
              <c:numFmt formatCode="#,##0.00" sourceLinked="0"/>
              <c:spPr>
                <a:solidFill>
                  <a:srgbClr val="843C0C"/>
                </a:solidFill>
                <a:ln>
                  <a:noFill/>
                </a:ln>
                <a:effectLst/>
              </c:spPr>
              <c:txPr>
                <a:bodyPr/>
                <a:lstStyle/>
                <a:p>
                  <a:pPr>
                    <a:defRPr sz="1400" b="0">
                      <a:solidFill>
                        <a:schemeClr val="bg1"/>
                      </a:solidFill>
                    </a:defRPr>
                  </a:pPr>
                  <a:endParaRPr lang="es-PE"/>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B-951C-4458-898D-EDE747EE2C99}"/>
                </c:ext>
              </c:extLst>
            </c:dLbl>
            <c:dLbl>
              <c:idx val="11"/>
              <c:numFmt formatCode="#,##0.00" sourceLinked="0"/>
              <c:spPr>
                <a:solidFill>
                  <a:srgbClr val="7F6000"/>
                </a:solidFill>
                <a:ln>
                  <a:noFill/>
                </a:ln>
                <a:effectLst/>
              </c:spPr>
              <c:txPr>
                <a:bodyPr/>
                <a:lstStyle/>
                <a:p>
                  <a:pPr>
                    <a:defRPr sz="1400" b="0">
                      <a:solidFill>
                        <a:schemeClr val="bg1"/>
                      </a:solidFill>
                    </a:defRPr>
                  </a:pPr>
                  <a:endParaRPr lang="es-PE"/>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F-951C-4458-898D-EDE747EE2C99}"/>
                </c:ext>
              </c:extLst>
            </c:dLbl>
            <c:numFmt formatCode="#,##0.00" sourceLinked="0"/>
            <c:spPr>
              <a:noFill/>
              <a:ln>
                <a:noFill/>
              </a:ln>
              <a:effectLst/>
            </c:spPr>
            <c:txPr>
              <a:bodyPr wrap="square" lIns="38100" tIns="19050" rIns="38100" bIns="19050" anchor="ctr">
                <a:spAutoFit/>
              </a:bodyPr>
              <a:lstStyle/>
              <a:p>
                <a:pPr>
                  <a:defRPr b="0">
                    <a:solidFill>
                      <a:schemeClr val="tx1"/>
                    </a:solidFill>
                  </a:defRPr>
                </a:pPr>
                <a:endParaRPr lang="es-PE"/>
              </a:p>
            </c:txPr>
            <c:showLegendKey val="0"/>
            <c:showVal val="1"/>
            <c:showCatName val="0"/>
            <c:showSerName val="0"/>
            <c:showPercent val="0"/>
            <c:showBubbleSize val="0"/>
            <c:separator> </c:separator>
            <c:showLeaderLines val="0"/>
            <c:extLst>
              <c:ext xmlns:c15="http://schemas.microsoft.com/office/drawing/2012/chart" uri="{CE6537A1-D6FC-4f65-9D91-7224C49458BB}">
                <c15:showLeaderLines val="0"/>
              </c:ext>
            </c:extLst>
          </c:dLbls>
          <c:cat>
            <c:multiLvlStrRef>
              <c:f>tributos!$A$1:$B$12</c:f>
              <c:multiLvlStrCache>
                <c:ptCount val="12"/>
                <c:lvl>
                  <c:pt idx="0">
                    <c:v>Orientación presencial</c:v>
                  </c:pt>
                  <c:pt idx="1">
                    <c:v>Orientación telefónica</c:v>
                  </c:pt>
                  <c:pt idx="2">
                    <c:v>Trámites presencial</c:v>
                  </c:pt>
                  <c:pt idx="3">
                    <c:v>Cabinas</c:v>
                  </c:pt>
                  <c:pt idx="4">
                    <c:v>Chat virtual</c:v>
                  </c:pt>
                  <c:pt idx="5">
                    <c:v>PROMEDIO 
PROCESO</c:v>
                  </c:pt>
                  <c:pt idx="6">
                    <c:v>Auditorías</c:v>
                  </c:pt>
                  <c:pt idx="7">
                    <c:v>Compulsas</c:v>
                  </c:pt>
                  <c:pt idx="8">
                    <c:v>Operativos Masivos VICOT</c:v>
                  </c:pt>
                  <c:pt idx="9">
                    <c:v>PROMEDIO 
PROCESO</c:v>
                  </c:pt>
                  <c:pt idx="10">
                    <c:v>Cobranza Coactiva</c:v>
                  </c:pt>
                  <c:pt idx="11">
                    <c:v>PROMEDIO 
PROCESO</c:v>
                  </c:pt>
                </c:lvl>
                <c:lvl>
                  <c:pt idx="0">
                    <c:v>ASISTENCIA AL 
CONTRIBUYENTE Y 
CIUDADANO</c:v>
                  </c:pt>
                  <c:pt idx="6">
                    <c:v>FISCALIZACIÓN</c:v>
                  </c:pt>
                  <c:pt idx="10">
                    <c:v>GESTIÓN Y 
RECUPERACIÓN 
DE LA DEUDA</c:v>
                  </c:pt>
                </c:lvl>
              </c:multiLvlStrCache>
            </c:multiLvlStrRef>
          </c:cat>
          <c:val>
            <c:numRef>
              <c:f>tributos!$C$1:$C$12</c:f>
              <c:numCache>
                <c:formatCode>#\,##0.00;[Red]#\,##0.00</c:formatCode>
                <c:ptCount val="12"/>
                <c:pt idx="0">
                  <c:v>3.8911224489795919</c:v>
                </c:pt>
                <c:pt idx="1">
                  <c:v>3.6723684210526315</c:v>
                </c:pt>
                <c:pt idx="2">
                  <c:v>3.9729591836734697</c:v>
                </c:pt>
                <c:pt idx="3">
                  <c:v>3.960918367346939</c:v>
                </c:pt>
                <c:pt idx="4">
                  <c:v>3.1666666666666665</c:v>
                </c:pt>
                <c:pt idx="5">
                  <c:v>3.8713849122807016</c:v>
                </c:pt>
                <c:pt idx="6">
                  <c:v>3.2488888888888887</c:v>
                </c:pt>
                <c:pt idx="7">
                  <c:v>3.9850000000000008</c:v>
                </c:pt>
                <c:pt idx="8">
                  <c:v>3.8387500000000001</c:v>
                </c:pt>
                <c:pt idx="9">
                  <c:v>3.7740994444444445</c:v>
                </c:pt>
                <c:pt idx="10">
                  <c:v>3.1297872340425532</c:v>
                </c:pt>
                <c:pt idx="11">
                  <c:v>3.1297872340425532</c:v>
                </c:pt>
              </c:numCache>
            </c:numRef>
          </c:val>
          <c:extLst>
            <c:ext xmlns:c16="http://schemas.microsoft.com/office/drawing/2014/chart" uri="{C3380CC4-5D6E-409C-BE32-E72D297353CC}">
              <c16:uniqueId val="{00000012-951C-4458-898D-EDE747EE2C99}"/>
            </c:ext>
          </c:extLst>
        </c:ser>
        <c:dLbls>
          <c:showLegendKey val="0"/>
          <c:showVal val="1"/>
          <c:showCatName val="0"/>
          <c:showSerName val="0"/>
          <c:showPercent val="0"/>
          <c:showBubbleSize val="0"/>
        </c:dLbls>
        <c:gapWidth val="150"/>
        <c:overlap val="-25"/>
        <c:axId val="232495272"/>
        <c:axId val="232495664"/>
      </c:barChart>
      <c:catAx>
        <c:axId val="232495272"/>
        <c:scaling>
          <c:orientation val="minMax"/>
        </c:scaling>
        <c:delete val="0"/>
        <c:axPos val="b"/>
        <c:numFmt formatCode="General" sourceLinked="0"/>
        <c:majorTickMark val="none"/>
        <c:minorTickMark val="none"/>
        <c:tickLblPos val="nextTo"/>
        <c:txPr>
          <a:bodyPr rot="-5400000" vert="horz"/>
          <a:lstStyle/>
          <a:p>
            <a:pPr>
              <a:defRPr>
                <a:solidFill>
                  <a:schemeClr val="tx1"/>
                </a:solidFill>
              </a:defRPr>
            </a:pPr>
            <a:endParaRPr lang="es-PE"/>
          </a:p>
        </c:txPr>
        <c:crossAx val="232495664"/>
        <c:crosses val="autoZero"/>
        <c:auto val="1"/>
        <c:lblAlgn val="ctr"/>
        <c:lblOffset val="100"/>
        <c:noMultiLvlLbl val="0"/>
      </c:catAx>
      <c:valAx>
        <c:axId val="232495664"/>
        <c:scaling>
          <c:orientation val="minMax"/>
          <c:max val="5"/>
          <c:min val="1"/>
        </c:scaling>
        <c:delete val="1"/>
        <c:axPos val="l"/>
        <c:numFmt formatCode="#\,##0.00;[Red]#\,##0.00" sourceLinked="1"/>
        <c:majorTickMark val="none"/>
        <c:minorTickMark val="none"/>
        <c:tickLblPos val="nextTo"/>
        <c:crossAx val="232495272"/>
        <c:crosses val="autoZero"/>
        <c:crossBetween val="between"/>
      </c:valAx>
    </c:plotArea>
    <c:plotVisOnly val="1"/>
    <c:dispBlanksAs val="gap"/>
    <c:showDLblsOverMax val="0"/>
  </c:chart>
  <c:spPr>
    <a:solidFill>
      <a:sysClr val="window" lastClr="FFFFFF"/>
    </a:solidFill>
  </c:spPr>
  <c:txPr>
    <a:bodyPr/>
    <a:lstStyle/>
    <a:p>
      <a:pPr>
        <a:defRPr sz="1200"/>
      </a:pPr>
      <a:endParaRPr lang="es-PE"/>
    </a:p>
  </c:txPr>
  <c:externalData r:id="rId2">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1.5381925389844274E-2"/>
          <c:y val="3.5685666751048666E-2"/>
          <c:w val="0.96923614922031143"/>
          <c:h val="0.49638149382704377"/>
        </c:manualLayout>
      </c:layout>
      <c:barChart>
        <c:barDir val="col"/>
        <c:grouping val="clustered"/>
        <c:varyColors val="0"/>
        <c:ser>
          <c:idx val="0"/>
          <c:order val="0"/>
          <c:spPr>
            <a:solidFill>
              <a:srgbClr val="0070C0"/>
            </a:solidFill>
            <a:ln>
              <a:noFill/>
            </a:ln>
            <a:effectLst/>
          </c:spPr>
          <c:invertIfNegative val="0"/>
          <c:dPt>
            <c:idx val="8"/>
            <c:invertIfNegative val="0"/>
            <c:bubble3D val="0"/>
            <c:spPr>
              <a:solidFill>
                <a:srgbClr val="0070C0"/>
              </a:solidFill>
              <a:ln>
                <a:noFill/>
              </a:ln>
              <a:effectLst/>
            </c:spPr>
            <c:extLst>
              <c:ext xmlns:c16="http://schemas.microsoft.com/office/drawing/2014/chart" uri="{C3380CC4-5D6E-409C-BE32-E72D297353CC}">
                <c16:uniqueId val="{00000001-D76F-4726-8F7B-1CEDB92CA1C9}"/>
              </c:ext>
            </c:extLst>
          </c:dPt>
          <c:dPt>
            <c:idx val="10"/>
            <c:invertIfNegative val="0"/>
            <c:bubble3D val="0"/>
            <c:extLst>
              <c:ext xmlns:c16="http://schemas.microsoft.com/office/drawing/2014/chart" uri="{C3380CC4-5D6E-409C-BE32-E72D297353CC}">
                <c16:uniqueId val="{00000002-7715-403A-B8D0-17C6A3077704}"/>
              </c:ext>
            </c:extLst>
          </c:dPt>
          <c:dPt>
            <c:idx val="11"/>
            <c:invertIfNegative val="0"/>
            <c:bubble3D val="0"/>
            <c:spPr>
              <a:solidFill>
                <a:srgbClr val="0070C0"/>
              </a:solidFill>
              <a:ln>
                <a:noFill/>
              </a:ln>
              <a:effectLst/>
            </c:spPr>
            <c:extLst>
              <c:ext xmlns:c16="http://schemas.microsoft.com/office/drawing/2014/chart" uri="{C3380CC4-5D6E-409C-BE32-E72D297353CC}">
                <c16:uniqueId val="{00000004-7715-403A-B8D0-17C6A3077704}"/>
              </c:ext>
            </c:extLst>
          </c:dPt>
          <c:dPt>
            <c:idx val="12"/>
            <c:invertIfNegative val="0"/>
            <c:bubble3D val="0"/>
            <c:spPr>
              <a:solidFill>
                <a:srgbClr val="92D050"/>
              </a:solidFill>
              <a:ln>
                <a:noFill/>
              </a:ln>
              <a:effectLst/>
            </c:spPr>
            <c:extLst>
              <c:ext xmlns:c16="http://schemas.microsoft.com/office/drawing/2014/chart" uri="{C3380CC4-5D6E-409C-BE32-E72D297353CC}">
                <c16:uniqueId val="{00000006-7715-403A-B8D0-17C6A3077704}"/>
              </c:ext>
            </c:extLst>
          </c:dPt>
          <c:dPt>
            <c:idx val="13"/>
            <c:invertIfNegative val="0"/>
            <c:bubble3D val="0"/>
            <c:spPr>
              <a:solidFill>
                <a:srgbClr val="0070C0"/>
              </a:solidFill>
              <a:ln>
                <a:noFill/>
              </a:ln>
              <a:effectLst/>
            </c:spPr>
            <c:extLst>
              <c:ext xmlns:c16="http://schemas.microsoft.com/office/drawing/2014/chart" uri="{C3380CC4-5D6E-409C-BE32-E72D297353CC}">
                <c16:uniqueId val="{00000008-7715-403A-B8D0-17C6A3077704}"/>
              </c:ext>
            </c:extLst>
          </c:dPt>
          <c:dPt>
            <c:idx val="14"/>
            <c:invertIfNegative val="0"/>
            <c:bubble3D val="0"/>
            <c:spPr>
              <a:solidFill>
                <a:srgbClr val="0070C0"/>
              </a:solidFill>
              <a:ln>
                <a:noFill/>
              </a:ln>
              <a:effectLst/>
            </c:spPr>
            <c:extLst>
              <c:ext xmlns:c16="http://schemas.microsoft.com/office/drawing/2014/chart" uri="{C3380CC4-5D6E-409C-BE32-E72D297353CC}">
                <c16:uniqueId val="{0000000A-7715-403A-B8D0-17C6A3077704}"/>
              </c:ext>
            </c:extLst>
          </c:dPt>
          <c:dPt>
            <c:idx val="15"/>
            <c:invertIfNegative val="0"/>
            <c:bubble3D val="0"/>
            <c:spPr>
              <a:solidFill>
                <a:srgbClr val="0070C0"/>
              </a:solidFill>
              <a:ln>
                <a:noFill/>
              </a:ln>
              <a:effectLst/>
            </c:spPr>
            <c:extLst>
              <c:ext xmlns:c16="http://schemas.microsoft.com/office/drawing/2014/chart" uri="{C3380CC4-5D6E-409C-BE32-E72D297353CC}">
                <c16:uniqueId val="{0000000C-D76F-4726-8F7B-1CEDB92CA1C9}"/>
              </c:ext>
            </c:extLst>
          </c:dPt>
          <c:dLbls>
            <c:spPr>
              <a:noFill/>
              <a:ln>
                <a:noFill/>
              </a:ln>
              <a:effectLst/>
            </c:spPr>
            <c:txPr>
              <a:bodyPr rot="-5400000" spcFirstLastPara="1" vertOverflow="ellipsis" wrap="square" anchor="ctr" anchorCtr="1"/>
              <a:lstStyle/>
              <a:p>
                <a:pPr>
                  <a:defRPr sz="1200" b="0" i="0" u="none" strike="noStrike" kern="1200" baseline="0">
                    <a:solidFill>
                      <a:schemeClr val="tx1"/>
                    </a:solidFill>
                    <a:latin typeface="+mn-lt"/>
                    <a:ea typeface="+mn-ea"/>
                    <a:cs typeface="+mn-cs"/>
                  </a:defRPr>
                </a:pPr>
                <a:endParaRPr lang="es-P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Sheet1!$B$2:$B$24</c:f>
              <c:strCache>
                <c:ptCount val="23"/>
                <c:pt idx="0">
                  <c:v>OZ CHIMBOTE: 2 (10 enc.)</c:v>
                </c:pt>
                <c:pt idx="1">
                  <c:v>OZ UCAYALI: 3 (30 enc.)</c:v>
                </c:pt>
                <c:pt idx="2">
                  <c:v>IR ICA: 1 (40 enc.)</c:v>
                </c:pt>
                <c:pt idx="3">
                  <c:v>IR MADRE DE DIOS: 3 (16 enc.)</c:v>
                </c:pt>
                <c:pt idx="4">
                  <c:v>OZ SAN MARTIN: 2 (21 enc.)</c:v>
                </c:pt>
                <c:pt idx="5">
                  <c:v>IR PIURA: 2 (35 enc.)</c:v>
                </c:pt>
                <c:pt idx="6">
                  <c:v>IR LORETO: 2 (34 enc.)</c:v>
                </c:pt>
                <c:pt idx="7">
                  <c:v>IR LA LIBERTAD: 1 (33 enc.)</c:v>
                </c:pt>
                <c:pt idx="8">
                  <c:v>IR TACNA: 2 (52 enc.)</c:v>
                </c:pt>
                <c:pt idx="9">
                  <c:v>IR LAMBAYEQUE: 1 (25 enc.)</c:v>
                </c:pt>
                <c:pt idx="10">
                  <c:v>LIMA: 1 (314 enc.)</c:v>
                </c:pt>
                <c:pt idx="11">
                  <c:v>OZ HUACHO: 2 (15 enc.)</c:v>
                </c:pt>
                <c:pt idx="12">
                  <c:v>PROMEDIO (880 enc.)</c:v>
                </c:pt>
                <c:pt idx="13">
                  <c:v>IPCN: 4 (15 enc.)</c:v>
                </c:pt>
                <c:pt idx="14">
                  <c:v>OZ HUANUCO: 1 (48 enc.)</c:v>
                </c:pt>
                <c:pt idx="15">
                  <c:v>OZ HUARAZ: 3 (10 enc.)</c:v>
                </c:pt>
                <c:pt idx="16">
                  <c:v>OZ JULIACA: 3 (45 enc.)</c:v>
                </c:pt>
                <c:pt idx="17">
                  <c:v>OZ TUMBES: 4 (5 enc.)</c:v>
                </c:pt>
                <c:pt idx="18">
                  <c:v>IR CAJAMARCA: 1 (16 enc.)</c:v>
                </c:pt>
                <c:pt idx="19">
                  <c:v>IR CUSCO: 2 (44 enc.)</c:v>
                </c:pt>
                <c:pt idx="20">
                  <c:v>IR JUNIN: 1 (24 enc.)</c:v>
                </c:pt>
                <c:pt idx="21">
                  <c:v>IR AYACUCHO: 3  (5 enc.)</c:v>
                </c:pt>
                <c:pt idx="22">
                  <c:v>IR AREQUIPA: 2 (43 enc.)</c:v>
                </c:pt>
              </c:strCache>
            </c:strRef>
          </c:cat>
          <c:val>
            <c:numRef>
              <c:f>Sheet1!$C$2:$C$24</c:f>
              <c:numCache>
                <c:formatCode>###0.00</c:formatCode>
                <c:ptCount val="23"/>
                <c:pt idx="0">
                  <c:v>4.3740631578947369</c:v>
                </c:pt>
                <c:pt idx="1">
                  <c:v>4.2125000000000004</c:v>
                </c:pt>
                <c:pt idx="2">
                  <c:v>4.1176750000000002</c:v>
                </c:pt>
                <c:pt idx="3">
                  <c:v>4</c:v>
                </c:pt>
                <c:pt idx="4">
                  <c:v>3.9855885167464113</c:v>
                </c:pt>
                <c:pt idx="5">
                  <c:v>3.9556842105263157</c:v>
                </c:pt>
                <c:pt idx="6">
                  <c:v>3.8983157894736848</c:v>
                </c:pt>
                <c:pt idx="7">
                  <c:v>3.8914900000000001</c:v>
                </c:pt>
                <c:pt idx="8">
                  <c:v>3.860072180451128</c:v>
                </c:pt>
                <c:pt idx="9">
                  <c:v>3.8391999999999999</c:v>
                </c:pt>
                <c:pt idx="10">
                  <c:v>3.8100047297297293</c:v>
                </c:pt>
                <c:pt idx="11">
                  <c:v>3.7921263157894738</c:v>
                </c:pt>
                <c:pt idx="12">
                  <c:v>3.7740994444444445</c:v>
                </c:pt>
                <c:pt idx="13">
                  <c:v>3.7533333333333334</c:v>
                </c:pt>
                <c:pt idx="14">
                  <c:v>3.6878841666666666</c:v>
                </c:pt>
                <c:pt idx="15">
                  <c:v>3.6625000000000001</c:v>
                </c:pt>
                <c:pt idx="16">
                  <c:v>3.4916666666666663</c:v>
                </c:pt>
                <c:pt idx="17">
                  <c:v>3.4799999999999995</c:v>
                </c:pt>
                <c:pt idx="18">
                  <c:v>3.45113</c:v>
                </c:pt>
                <c:pt idx="19">
                  <c:v>3.4005789473684214</c:v>
                </c:pt>
                <c:pt idx="20">
                  <c:v>3.3333399999999993</c:v>
                </c:pt>
                <c:pt idx="21">
                  <c:v>3.3250000000000002</c:v>
                </c:pt>
                <c:pt idx="22">
                  <c:v>3.2386239234449765</c:v>
                </c:pt>
              </c:numCache>
            </c:numRef>
          </c:val>
          <c:extLst>
            <c:ext xmlns:c16="http://schemas.microsoft.com/office/drawing/2014/chart" uri="{C3380CC4-5D6E-409C-BE32-E72D297353CC}">
              <c16:uniqueId val="{0000000B-7715-403A-B8D0-17C6A3077704}"/>
            </c:ext>
          </c:extLst>
        </c:ser>
        <c:dLbls>
          <c:showLegendKey val="0"/>
          <c:showVal val="1"/>
          <c:showCatName val="0"/>
          <c:showSerName val="0"/>
          <c:showPercent val="0"/>
          <c:showBubbleSize val="0"/>
        </c:dLbls>
        <c:gapWidth val="150"/>
        <c:axId val="232912040"/>
        <c:axId val="232912824"/>
      </c:barChart>
      <c:catAx>
        <c:axId val="23291204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1150" b="0" i="0" u="none" strike="noStrike" kern="1200" baseline="0">
                <a:solidFill>
                  <a:schemeClr val="tx1"/>
                </a:solidFill>
                <a:latin typeface="+mn-lt"/>
                <a:ea typeface="+mn-ea"/>
                <a:cs typeface="+mn-cs"/>
              </a:defRPr>
            </a:pPr>
            <a:endParaRPr lang="es-PE"/>
          </a:p>
        </c:txPr>
        <c:crossAx val="232912824"/>
        <c:crosses val="autoZero"/>
        <c:auto val="1"/>
        <c:lblAlgn val="ctr"/>
        <c:lblOffset val="100"/>
        <c:noMultiLvlLbl val="0"/>
      </c:catAx>
      <c:valAx>
        <c:axId val="232912824"/>
        <c:scaling>
          <c:orientation val="minMax"/>
          <c:max val="5"/>
        </c:scaling>
        <c:delete val="1"/>
        <c:axPos val="l"/>
        <c:numFmt formatCode="###0.00" sourceLinked="1"/>
        <c:majorTickMark val="none"/>
        <c:minorTickMark val="none"/>
        <c:tickLblPos val="nextTo"/>
        <c:crossAx val="232912040"/>
        <c:crosses val="autoZero"/>
        <c:crossBetween val="between"/>
      </c:valAx>
      <c:spPr>
        <a:noFill/>
        <a:ln>
          <a:noFill/>
        </a:ln>
        <a:effectLst/>
      </c:spPr>
    </c:plotArea>
    <c:plotVisOnly val="1"/>
    <c:dispBlanksAs val="gap"/>
    <c:showDLblsOverMax val="0"/>
  </c:chart>
  <c:spPr>
    <a:noFill/>
    <a:ln>
      <a:noFill/>
    </a:ln>
    <a:effectLst/>
  </c:spPr>
  <c:txPr>
    <a:bodyPr/>
    <a:lstStyle/>
    <a:p>
      <a:pPr>
        <a:defRPr sz="1100"/>
      </a:pPr>
      <a:endParaRPr lang="es-PE"/>
    </a:p>
  </c:txPr>
  <c:externalData r:id="rId4">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1.5381925389844274E-2"/>
          <c:y val="3.5685666751048666E-2"/>
          <c:w val="0.96923614922031143"/>
          <c:h val="0.49638149382704377"/>
        </c:manualLayout>
      </c:layout>
      <c:barChart>
        <c:barDir val="col"/>
        <c:grouping val="clustered"/>
        <c:varyColors val="0"/>
        <c:ser>
          <c:idx val="0"/>
          <c:order val="0"/>
          <c:spPr>
            <a:solidFill>
              <a:srgbClr val="0070C0"/>
            </a:solidFill>
            <a:ln>
              <a:noFill/>
            </a:ln>
            <a:effectLst/>
          </c:spPr>
          <c:invertIfNegative val="0"/>
          <c:dPt>
            <c:idx val="4"/>
            <c:invertIfNegative val="0"/>
            <c:bubble3D val="0"/>
            <c:spPr>
              <a:solidFill>
                <a:srgbClr val="0070C0"/>
              </a:solidFill>
              <a:ln>
                <a:noFill/>
              </a:ln>
              <a:effectLst/>
            </c:spPr>
            <c:extLst>
              <c:ext xmlns:c16="http://schemas.microsoft.com/office/drawing/2014/chart" uri="{C3380CC4-5D6E-409C-BE32-E72D297353CC}">
                <c16:uniqueId val="{00000001-E8F7-4FBB-9289-0BACEA87F398}"/>
              </c:ext>
            </c:extLst>
          </c:dPt>
          <c:dPt>
            <c:idx val="7"/>
            <c:invertIfNegative val="0"/>
            <c:bubble3D val="0"/>
            <c:spPr>
              <a:solidFill>
                <a:srgbClr val="92D050"/>
              </a:solidFill>
              <a:ln>
                <a:noFill/>
              </a:ln>
              <a:effectLst/>
            </c:spPr>
            <c:extLst>
              <c:ext xmlns:c16="http://schemas.microsoft.com/office/drawing/2014/chart" uri="{C3380CC4-5D6E-409C-BE32-E72D297353CC}">
                <c16:uniqueId val="{00000001-AB18-415D-8291-322F0B6F804A}"/>
              </c:ext>
            </c:extLst>
          </c:dPt>
          <c:dPt>
            <c:idx val="8"/>
            <c:invertIfNegative val="0"/>
            <c:bubble3D val="0"/>
            <c:extLst>
              <c:ext xmlns:c16="http://schemas.microsoft.com/office/drawing/2014/chart" uri="{C3380CC4-5D6E-409C-BE32-E72D297353CC}">
                <c16:uniqueId val="{0000000F-D1D6-43F4-95CB-B95B3D1B9429}"/>
              </c:ext>
            </c:extLst>
          </c:dPt>
          <c:dPt>
            <c:idx val="9"/>
            <c:invertIfNegative val="0"/>
            <c:bubble3D val="0"/>
            <c:spPr>
              <a:solidFill>
                <a:srgbClr val="0070C0"/>
              </a:solidFill>
              <a:ln>
                <a:noFill/>
              </a:ln>
              <a:effectLst/>
            </c:spPr>
            <c:extLst>
              <c:ext xmlns:c16="http://schemas.microsoft.com/office/drawing/2014/chart" uri="{C3380CC4-5D6E-409C-BE32-E72D297353CC}">
                <c16:uniqueId val="{00000000-7715-403A-B8D0-17C6A3077704}"/>
              </c:ext>
            </c:extLst>
          </c:dPt>
          <c:dPt>
            <c:idx val="10"/>
            <c:invertIfNegative val="0"/>
            <c:bubble3D val="0"/>
            <c:spPr>
              <a:solidFill>
                <a:srgbClr val="0070C0"/>
              </a:solidFill>
              <a:ln>
                <a:noFill/>
              </a:ln>
              <a:effectLst/>
            </c:spPr>
            <c:extLst>
              <c:ext xmlns:c16="http://schemas.microsoft.com/office/drawing/2014/chart" uri="{C3380CC4-5D6E-409C-BE32-E72D297353CC}">
                <c16:uniqueId val="{00000002-7715-403A-B8D0-17C6A3077704}"/>
              </c:ext>
            </c:extLst>
          </c:dPt>
          <c:dPt>
            <c:idx val="11"/>
            <c:invertIfNegative val="0"/>
            <c:bubble3D val="0"/>
            <c:spPr>
              <a:solidFill>
                <a:srgbClr val="0070C0"/>
              </a:solidFill>
              <a:ln>
                <a:noFill/>
              </a:ln>
              <a:effectLst/>
            </c:spPr>
            <c:extLst>
              <c:ext xmlns:c16="http://schemas.microsoft.com/office/drawing/2014/chart" uri="{C3380CC4-5D6E-409C-BE32-E72D297353CC}">
                <c16:uniqueId val="{00000004-7715-403A-B8D0-17C6A3077704}"/>
              </c:ext>
            </c:extLst>
          </c:dPt>
          <c:dPt>
            <c:idx val="12"/>
            <c:invertIfNegative val="0"/>
            <c:bubble3D val="0"/>
            <c:spPr>
              <a:solidFill>
                <a:srgbClr val="0070C0"/>
              </a:solidFill>
              <a:ln>
                <a:noFill/>
              </a:ln>
              <a:effectLst/>
            </c:spPr>
            <c:extLst>
              <c:ext xmlns:c16="http://schemas.microsoft.com/office/drawing/2014/chart" uri="{C3380CC4-5D6E-409C-BE32-E72D297353CC}">
                <c16:uniqueId val="{00000006-7715-403A-B8D0-17C6A3077704}"/>
              </c:ext>
            </c:extLst>
          </c:dPt>
          <c:dPt>
            <c:idx val="13"/>
            <c:invertIfNegative val="0"/>
            <c:bubble3D val="0"/>
            <c:spPr>
              <a:solidFill>
                <a:srgbClr val="0070C0"/>
              </a:solidFill>
              <a:ln>
                <a:noFill/>
              </a:ln>
              <a:effectLst/>
            </c:spPr>
            <c:extLst>
              <c:ext xmlns:c16="http://schemas.microsoft.com/office/drawing/2014/chart" uri="{C3380CC4-5D6E-409C-BE32-E72D297353CC}">
                <c16:uniqueId val="{00000008-7715-403A-B8D0-17C6A3077704}"/>
              </c:ext>
            </c:extLst>
          </c:dPt>
          <c:dLbls>
            <c:spPr>
              <a:noFill/>
              <a:ln>
                <a:noFill/>
              </a:ln>
              <a:effectLst/>
            </c:spPr>
            <c:txPr>
              <a:bodyPr rot="-5400000" spcFirstLastPara="1" vertOverflow="ellipsis" wrap="square" anchor="ctr" anchorCtr="1"/>
              <a:lstStyle/>
              <a:p>
                <a:pPr>
                  <a:defRPr sz="1200" b="0" i="0" u="none" strike="noStrike" kern="1200" baseline="0">
                    <a:solidFill>
                      <a:schemeClr val="tx1"/>
                    </a:solidFill>
                    <a:latin typeface="+mn-lt"/>
                    <a:ea typeface="+mn-ea"/>
                    <a:cs typeface="+mn-cs"/>
                  </a:defRPr>
                </a:pPr>
                <a:endParaRPr lang="es-P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 '!$B$2:$B$21</c:f>
              <c:strCache>
                <c:ptCount val="18"/>
                <c:pt idx="0">
                  <c:v>* IR PIURA (10 enc.)</c:v>
                </c:pt>
                <c:pt idx="1">
                  <c:v>* IPCN (15 enc.)</c:v>
                </c:pt>
                <c:pt idx="2">
                  <c:v>* IR CAJAMARCA (5 enc.)</c:v>
                </c:pt>
                <c:pt idx="3">
                  <c:v>* IR LA LIBERTAD (10 enc.)</c:v>
                </c:pt>
                <c:pt idx="4">
                  <c:v>* OZ TUMBES (5 enc.)</c:v>
                </c:pt>
                <c:pt idx="5">
                  <c:v>* IR JUNIN (10 enc.)</c:v>
                </c:pt>
                <c:pt idx="6">
                  <c:v>* IR ICA (10 enc.)</c:v>
                </c:pt>
                <c:pt idx="7">
                  <c:v>* PROMEDIO (180 enc.)</c:v>
                </c:pt>
                <c:pt idx="8">
                  <c:v>* OZ SAN MARTIN (11 enc.)</c:v>
                </c:pt>
                <c:pt idx="9">
                  <c:v>* OZ CHIMBOTE (5 enc.)</c:v>
                </c:pt>
                <c:pt idx="10">
                  <c:v>* LIMA (40 enc.)</c:v>
                </c:pt>
                <c:pt idx="11">
                  <c:v>* IR CUSCO (10 enc.)</c:v>
                </c:pt>
                <c:pt idx="12">
                  <c:v>* IR AREQUIPA (10 enc.)</c:v>
                </c:pt>
                <c:pt idx="13">
                  <c:v>* OZ HUACHO (10 enc.)</c:v>
                </c:pt>
                <c:pt idx="14">
                  <c:v>* IR TACNA (10 enc.)</c:v>
                </c:pt>
                <c:pt idx="15">
                  <c:v>* IR LAMBAYEQUE (10 enc.)</c:v>
                </c:pt>
                <c:pt idx="16">
                  <c:v>* OZ HUANUCO (5 enc.)</c:v>
                </c:pt>
                <c:pt idx="17">
                  <c:v>* IR LORETO (4 enc.)</c:v>
                </c:pt>
              </c:strCache>
            </c:strRef>
          </c:cat>
          <c:val>
            <c:numRef>
              <c:f>'Sheet1 '!$C$2:$C$21</c:f>
              <c:numCache>
                <c:formatCode>###0.00</c:formatCode>
                <c:ptCount val="18"/>
                <c:pt idx="0">
                  <c:v>4.13</c:v>
                </c:pt>
                <c:pt idx="1">
                  <c:v>3.7533333333333334</c:v>
                </c:pt>
                <c:pt idx="2">
                  <c:v>3.74</c:v>
                </c:pt>
                <c:pt idx="3">
                  <c:v>3.5700000000000003</c:v>
                </c:pt>
                <c:pt idx="4">
                  <c:v>3.4799999999999995</c:v>
                </c:pt>
                <c:pt idx="5">
                  <c:v>3.37</c:v>
                </c:pt>
                <c:pt idx="6">
                  <c:v>3.35</c:v>
                </c:pt>
                <c:pt idx="7">
                  <c:v>3.2488888888888892</c:v>
                </c:pt>
                <c:pt idx="8">
                  <c:v>3.2090909090909094</c:v>
                </c:pt>
                <c:pt idx="9">
                  <c:v>3.18</c:v>
                </c:pt>
                <c:pt idx="10">
                  <c:v>3.1574999999999998</c:v>
                </c:pt>
                <c:pt idx="11">
                  <c:v>3.15</c:v>
                </c:pt>
                <c:pt idx="12">
                  <c:v>3.1100000000000003</c:v>
                </c:pt>
                <c:pt idx="13">
                  <c:v>3.0599999999999996</c:v>
                </c:pt>
                <c:pt idx="14">
                  <c:v>2.8700000000000006</c:v>
                </c:pt>
                <c:pt idx="15">
                  <c:v>2.8000000000000003</c:v>
                </c:pt>
                <c:pt idx="16">
                  <c:v>2.3400000000000003</c:v>
                </c:pt>
                <c:pt idx="17">
                  <c:v>2.2750000000000004</c:v>
                </c:pt>
              </c:numCache>
            </c:numRef>
          </c:val>
          <c:extLst>
            <c:ext xmlns:c16="http://schemas.microsoft.com/office/drawing/2014/chart" uri="{C3380CC4-5D6E-409C-BE32-E72D297353CC}">
              <c16:uniqueId val="{0000000B-7715-403A-B8D0-17C6A3077704}"/>
            </c:ext>
          </c:extLst>
        </c:ser>
        <c:dLbls>
          <c:showLegendKey val="0"/>
          <c:showVal val="1"/>
          <c:showCatName val="0"/>
          <c:showSerName val="0"/>
          <c:showPercent val="0"/>
          <c:showBubbleSize val="0"/>
        </c:dLbls>
        <c:gapWidth val="150"/>
        <c:axId val="235686792"/>
        <c:axId val="235686008"/>
      </c:barChart>
      <c:catAx>
        <c:axId val="23568679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1150" b="0" i="0" u="none" strike="noStrike" kern="1200" baseline="0">
                <a:solidFill>
                  <a:schemeClr val="tx1"/>
                </a:solidFill>
                <a:latin typeface="+mn-lt"/>
                <a:ea typeface="+mn-ea"/>
                <a:cs typeface="+mn-cs"/>
              </a:defRPr>
            </a:pPr>
            <a:endParaRPr lang="es-PE"/>
          </a:p>
        </c:txPr>
        <c:crossAx val="235686008"/>
        <c:crosses val="autoZero"/>
        <c:auto val="1"/>
        <c:lblAlgn val="ctr"/>
        <c:lblOffset val="100"/>
        <c:noMultiLvlLbl val="0"/>
      </c:catAx>
      <c:valAx>
        <c:axId val="235686008"/>
        <c:scaling>
          <c:orientation val="minMax"/>
          <c:max val="5"/>
        </c:scaling>
        <c:delete val="1"/>
        <c:axPos val="l"/>
        <c:numFmt formatCode="###0.00" sourceLinked="1"/>
        <c:majorTickMark val="none"/>
        <c:minorTickMark val="none"/>
        <c:tickLblPos val="nextTo"/>
        <c:crossAx val="235686792"/>
        <c:crosses val="autoZero"/>
        <c:crossBetween val="between"/>
      </c:valAx>
      <c:spPr>
        <a:noFill/>
        <a:ln>
          <a:noFill/>
        </a:ln>
        <a:effectLst/>
      </c:spPr>
    </c:plotArea>
    <c:plotVisOnly val="1"/>
    <c:dispBlanksAs val="gap"/>
    <c:showDLblsOverMax val="0"/>
  </c:chart>
  <c:spPr>
    <a:noFill/>
    <a:ln>
      <a:noFill/>
    </a:ln>
    <a:effectLst/>
  </c:spPr>
  <c:txPr>
    <a:bodyPr/>
    <a:lstStyle/>
    <a:p>
      <a:pPr>
        <a:defRPr sz="1100"/>
      </a:pPr>
      <a:endParaRPr lang="es-PE"/>
    </a:p>
  </c:txPr>
  <c:externalData r:id="rId4">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1.5381925389844274E-2"/>
          <c:y val="3.5685666751048666E-2"/>
          <c:w val="0.96923614922031143"/>
          <c:h val="0.49638149382704377"/>
        </c:manualLayout>
      </c:layout>
      <c:barChart>
        <c:barDir val="col"/>
        <c:grouping val="clustered"/>
        <c:varyColors val="0"/>
        <c:ser>
          <c:idx val="0"/>
          <c:order val="0"/>
          <c:spPr>
            <a:solidFill>
              <a:srgbClr val="0070C0"/>
            </a:solidFill>
            <a:ln>
              <a:noFill/>
            </a:ln>
            <a:effectLst/>
          </c:spPr>
          <c:invertIfNegative val="0"/>
          <c:dPt>
            <c:idx val="3"/>
            <c:invertIfNegative val="0"/>
            <c:bubble3D val="0"/>
            <c:spPr>
              <a:solidFill>
                <a:srgbClr val="0070C0"/>
              </a:solidFill>
              <a:ln>
                <a:noFill/>
              </a:ln>
              <a:effectLst/>
            </c:spPr>
            <c:extLst>
              <c:ext xmlns:c16="http://schemas.microsoft.com/office/drawing/2014/chart" uri="{C3380CC4-5D6E-409C-BE32-E72D297353CC}">
                <c16:uniqueId val="{00000004-D228-469B-9180-7BDAA11C4720}"/>
              </c:ext>
            </c:extLst>
          </c:dPt>
          <c:dPt>
            <c:idx val="4"/>
            <c:invertIfNegative val="0"/>
            <c:bubble3D val="0"/>
            <c:spPr>
              <a:solidFill>
                <a:srgbClr val="92D050"/>
              </a:solidFill>
              <a:ln>
                <a:noFill/>
              </a:ln>
              <a:effectLst/>
            </c:spPr>
            <c:extLst>
              <c:ext xmlns:c16="http://schemas.microsoft.com/office/drawing/2014/chart" uri="{C3380CC4-5D6E-409C-BE32-E72D297353CC}">
                <c16:uniqueId val="{00000001-58A7-4036-82DF-214A8114962F}"/>
              </c:ext>
            </c:extLst>
          </c:dPt>
          <c:dPt>
            <c:idx val="7"/>
            <c:invertIfNegative val="0"/>
            <c:bubble3D val="0"/>
            <c:spPr>
              <a:solidFill>
                <a:srgbClr val="0070C0"/>
              </a:solidFill>
              <a:ln>
                <a:noFill/>
              </a:ln>
              <a:effectLst/>
            </c:spPr>
            <c:extLst>
              <c:ext xmlns:c16="http://schemas.microsoft.com/office/drawing/2014/chart" uri="{C3380CC4-5D6E-409C-BE32-E72D297353CC}">
                <c16:uniqueId val="{00000001-AB18-415D-8291-322F0B6F804A}"/>
              </c:ext>
            </c:extLst>
          </c:dPt>
          <c:dLbls>
            <c:spPr>
              <a:noFill/>
              <a:ln>
                <a:noFill/>
              </a:ln>
              <a:effectLst/>
            </c:spPr>
            <c:txPr>
              <a:bodyPr rot="-5400000" spcFirstLastPara="1" vertOverflow="ellipsis" wrap="square" anchor="ctr" anchorCtr="1"/>
              <a:lstStyle/>
              <a:p>
                <a:pPr>
                  <a:defRPr sz="1200" b="0" i="0" u="none" strike="noStrike" kern="1200" baseline="0">
                    <a:solidFill>
                      <a:schemeClr val="tx1"/>
                    </a:solidFill>
                    <a:latin typeface="+mn-lt"/>
                    <a:ea typeface="+mn-ea"/>
                    <a:cs typeface="+mn-cs"/>
                  </a:defRPr>
                </a:pPr>
                <a:endParaRPr lang="es-P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Sheet1!$B$2:$B$21</c:f>
              <c:strCache>
                <c:ptCount val="8"/>
                <c:pt idx="0">
                  <c:v>* IR LAMBAYEQUE (5 enc.)</c:v>
                </c:pt>
                <c:pt idx="1">
                  <c:v>* IR ICA (10 enc.)</c:v>
                </c:pt>
                <c:pt idx="2">
                  <c:v>* OZ HUANUCO (3 enc.)</c:v>
                </c:pt>
                <c:pt idx="3">
                  <c:v>LIMA (74 enc.)</c:v>
                </c:pt>
                <c:pt idx="4">
                  <c:v>PROMEDIO (100 enc.)</c:v>
                </c:pt>
                <c:pt idx="5">
                  <c:v>* IR CAJAMARCA (1 enc.)</c:v>
                </c:pt>
                <c:pt idx="6">
                  <c:v>* IR LA LIBERTAD (3 enc.)</c:v>
                </c:pt>
                <c:pt idx="7">
                  <c:v>* IR JUNIN (4 enc.)</c:v>
                </c:pt>
              </c:strCache>
            </c:strRef>
          </c:cat>
          <c:val>
            <c:numRef>
              <c:f>Sheet1!$C$2:$C$21</c:f>
              <c:numCache>
                <c:formatCode>###0.00</c:formatCode>
                <c:ptCount val="8"/>
                <c:pt idx="0">
                  <c:v>4.54</c:v>
                </c:pt>
                <c:pt idx="1">
                  <c:v>4.1100000000000003</c:v>
                </c:pt>
                <c:pt idx="2">
                  <c:v>4.0333333333333341</c:v>
                </c:pt>
                <c:pt idx="3">
                  <c:v>3.9945945945945951</c:v>
                </c:pt>
                <c:pt idx="4">
                  <c:v>3.9849999999999994</c:v>
                </c:pt>
                <c:pt idx="5">
                  <c:v>3.8000000000000003</c:v>
                </c:pt>
                <c:pt idx="6">
                  <c:v>3.5</c:v>
                </c:pt>
                <c:pt idx="7">
                  <c:v>3.1749999999999998</c:v>
                </c:pt>
              </c:numCache>
            </c:numRef>
          </c:val>
          <c:extLst>
            <c:ext xmlns:c16="http://schemas.microsoft.com/office/drawing/2014/chart" uri="{C3380CC4-5D6E-409C-BE32-E72D297353CC}">
              <c16:uniqueId val="{0000000B-7715-403A-B8D0-17C6A3077704}"/>
            </c:ext>
          </c:extLst>
        </c:ser>
        <c:dLbls>
          <c:showLegendKey val="0"/>
          <c:showVal val="1"/>
          <c:showCatName val="0"/>
          <c:showSerName val="0"/>
          <c:showPercent val="0"/>
          <c:showBubbleSize val="0"/>
        </c:dLbls>
        <c:gapWidth val="150"/>
        <c:axId val="236532504"/>
        <c:axId val="236532896"/>
      </c:barChart>
      <c:catAx>
        <c:axId val="23653250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1150" b="0" i="0" u="none" strike="noStrike" kern="1200" baseline="0">
                <a:solidFill>
                  <a:schemeClr val="tx1"/>
                </a:solidFill>
                <a:latin typeface="+mn-lt"/>
                <a:ea typeface="+mn-ea"/>
                <a:cs typeface="+mn-cs"/>
              </a:defRPr>
            </a:pPr>
            <a:endParaRPr lang="es-PE"/>
          </a:p>
        </c:txPr>
        <c:crossAx val="236532896"/>
        <c:crosses val="autoZero"/>
        <c:auto val="1"/>
        <c:lblAlgn val="ctr"/>
        <c:lblOffset val="100"/>
        <c:noMultiLvlLbl val="0"/>
      </c:catAx>
      <c:valAx>
        <c:axId val="236532896"/>
        <c:scaling>
          <c:orientation val="minMax"/>
          <c:max val="5"/>
        </c:scaling>
        <c:delete val="1"/>
        <c:axPos val="l"/>
        <c:numFmt formatCode="###0.00" sourceLinked="1"/>
        <c:majorTickMark val="none"/>
        <c:minorTickMark val="none"/>
        <c:tickLblPos val="nextTo"/>
        <c:crossAx val="236532504"/>
        <c:crosses val="autoZero"/>
        <c:crossBetween val="between"/>
      </c:valAx>
      <c:spPr>
        <a:noFill/>
        <a:ln>
          <a:noFill/>
        </a:ln>
        <a:effectLst/>
      </c:spPr>
    </c:plotArea>
    <c:plotVisOnly val="1"/>
    <c:dispBlanksAs val="gap"/>
    <c:showDLblsOverMax val="0"/>
  </c:chart>
  <c:spPr>
    <a:noFill/>
    <a:ln>
      <a:noFill/>
    </a:ln>
    <a:effectLst/>
  </c:spPr>
  <c:txPr>
    <a:bodyPr/>
    <a:lstStyle/>
    <a:p>
      <a:pPr>
        <a:defRPr sz="1100"/>
      </a:pPr>
      <a:endParaRPr lang="es-PE"/>
    </a:p>
  </c:txPr>
  <c:externalData r:id="rId4">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1.5381925389844274E-2"/>
          <c:y val="3.5685666751048666E-2"/>
          <c:w val="0.96923614922031143"/>
          <c:h val="0.49638149382704377"/>
        </c:manualLayout>
      </c:layout>
      <c:barChart>
        <c:barDir val="col"/>
        <c:grouping val="clustered"/>
        <c:varyColors val="0"/>
        <c:ser>
          <c:idx val="0"/>
          <c:order val="0"/>
          <c:spPr>
            <a:solidFill>
              <a:srgbClr val="0070C0"/>
            </a:solidFill>
            <a:ln>
              <a:noFill/>
            </a:ln>
            <a:effectLst/>
          </c:spPr>
          <c:invertIfNegative val="0"/>
          <c:dPt>
            <c:idx val="7"/>
            <c:invertIfNegative val="0"/>
            <c:bubble3D val="0"/>
            <c:spPr>
              <a:solidFill>
                <a:srgbClr val="0070C0"/>
              </a:solidFill>
              <a:ln>
                <a:noFill/>
              </a:ln>
              <a:effectLst/>
            </c:spPr>
            <c:extLst>
              <c:ext xmlns:c16="http://schemas.microsoft.com/office/drawing/2014/chart" uri="{C3380CC4-5D6E-409C-BE32-E72D297353CC}">
                <c16:uniqueId val="{00000001-B71A-45EE-867B-12E526F66388}"/>
              </c:ext>
            </c:extLst>
          </c:dPt>
          <c:dPt>
            <c:idx val="9"/>
            <c:invertIfNegative val="0"/>
            <c:bubble3D val="0"/>
            <c:extLst>
              <c:ext xmlns:c16="http://schemas.microsoft.com/office/drawing/2014/chart" uri="{C3380CC4-5D6E-409C-BE32-E72D297353CC}">
                <c16:uniqueId val="{00000002-B71A-45EE-867B-12E526F66388}"/>
              </c:ext>
            </c:extLst>
          </c:dPt>
          <c:dPt>
            <c:idx val="10"/>
            <c:invertIfNegative val="0"/>
            <c:bubble3D val="0"/>
            <c:spPr>
              <a:solidFill>
                <a:srgbClr val="0070C0"/>
              </a:solidFill>
              <a:ln>
                <a:noFill/>
              </a:ln>
              <a:effectLst/>
            </c:spPr>
            <c:extLst>
              <c:ext xmlns:c16="http://schemas.microsoft.com/office/drawing/2014/chart" uri="{C3380CC4-5D6E-409C-BE32-E72D297353CC}">
                <c16:uniqueId val="{00000004-B71A-45EE-867B-12E526F66388}"/>
              </c:ext>
            </c:extLst>
          </c:dPt>
          <c:dPt>
            <c:idx val="11"/>
            <c:invertIfNegative val="0"/>
            <c:bubble3D val="0"/>
            <c:spPr>
              <a:solidFill>
                <a:srgbClr val="0070C0"/>
              </a:solidFill>
              <a:ln>
                <a:noFill/>
              </a:ln>
              <a:effectLst/>
            </c:spPr>
            <c:extLst>
              <c:ext xmlns:c16="http://schemas.microsoft.com/office/drawing/2014/chart" uri="{C3380CC4-5D6E-409C-BE32-E72D297353CC}">
                <c16:uniqueId val="{00000006-B71A-45EE-867B-12E526F66388}"/>
              </c:ext>
            </c:extLst>
          </c:dPt>
          <c:dPt>
            <c:idx val="12"/>
            <c:invertIfNegative val="0"/>
            <c:bubble3D val="0"/>
            <c:spPr>
              <a:solidFill>
                <a:srgbClr val="0070C0"/>
              </a:solidFill>
              <a:ln>
                <a:noFill/>
              </a:ln>
              <a:effectLst/>
            </c:spPr>
            <c:extLst>
              <c:ext xmlns:c16="http://schemas.microsoft.com/office/drawing/2014/chart" uri="{C3380CC4-5D6E-409C-BE32-E72D297353CC}">
                <c16:uniqueId val="{00000008-B71A-45EE-867B-12E526F66388}"/>
              </c:ext>
            </c:extLst>
          </c:dPt>
          <c:dPt>
            <c:idx val="13"/>
            <c:invertIfNegative val="0"/>
            <c:bubble3D val="0"/>
            <c:spPr>
              <a:solidFill>
                <a:srgbClr val="92D050"/>
              </a:solidFill>
              <a:ln>
                <a:noFill/>
              </a:ln>
              <a:effectLst/>
            </c:spPr>
            <c:extLst>
              <c:ext xmlns:c16="http://schemas.microsoft.com/office/drawing/2014/chart" uri="{C3380CC4-5D6E-409C-BE32-E72D297353CC}">
                <c16:uniqueId val="{0000000A-B71A-45EE-867B-12E526F66388}"/>
              </c:ext>
            </c:extLst>
          </c:dPt>
          <c:dPt>
            <c:idx val="14"/>
            <c:invertIfNegative val="0"/>
            <c:bubble3D val="0"/>
            <c:spPr>
              <a:solidFill>
                <a:srgbClr val="0070C0"/>
              </a:solidFill>
              <a:ln>
                <a:noFill/>
              </a:ln>
              <a:effectLst/>
            </c:spPr>
            <c:extLst>
              <c:ext xmlns:c16="http://schemas.microsoft.com/office/drawing/2014/chart" uri="{C3380CC4-5D6E-409C-BE32-E72D297353CC}">
                <c16:uniqueId val="{0000000C-B71A-45EE-867B-12E526F66388}"/>
              </c:ext>
            </c:extLst>
          </c:dPt>
          <c:dLbls>
            <c:spPr>
              <a:noFill/>
              <a:ln>
                <a:noFill/>
              </a:ln>
              <a:effectLst/>
            </c:spPr>
            <c:txPr>
              <a:bodyPr rot="-5400000" spcFirstLastPara="1" vertOverflow="ellipsis" wrap="square" anchor="ctr" anchorCtr="1"/>
              <a:lstStyle/>
              <a:p>
                <a:pPr>
                  <a:defRPr sz="1200" b="0" i="0" u="none" strike="noStrike" kern="1200" baseline="0">
                    <a:solidFill>
                      <a:schemeClr val="tx1"/>
                    </a:solidFill>
                    <a:latin typeface="+mn-lt"/>
                    <a:ea typeface="+mn-ea"/>
                    <a:cs typeface="+mn-cs"/>
                  </a:defRPr>
                </a:pPr>
                <a:endParaRPr lang="es-P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Sheet1!$B$2:$B$22</c:f>
              <c:strCache>
                <c:ptCount val="21"/>
                <c:pt idx="0">
                  <c:v>* OZ CHIMBOTE (5 enc.)</c:v>
                </c:pt>
                <c:pt idx="1">
                  <c:v>* IR ICA (20 enc.)</c:v>
                </c:pt>
                <c:pt idx="2">
                  <c:v>OZ UCAYALI (30 enc.)</c:v>
                </c:pt>
                <c:pt idx="3">
                  <c:v>IR LORETO (30 enc.)</c:v>
                </c:pt>
                <c:pt idx="4">
                  <c:v>* OZ SAN MARTIN (10 enc.)</c:v>
                </c:pt>
                <c:pt idx="5">
                  <c:v>IR TACNA (42 enc.)</c:v>
                </c:pt>
                <c:pt idx="6">
                  <c:v>* IR MADRE DE DIOS (16 enc.)</c:v>
                </c:pt>
                <c:pt idx="7">
                  <c:v>* IR LA LIBERTAD (20 enc.)</c:v>
                </c:pt>
                <c:pt idx="8">
                  <c:v>* IR LAMBAYEQUE (10 enc.)</c:v>
                </c:pt>
                <c:pt idx="9">
                  <c:v>* IR PIURA (25 enc.)</c:v>
                </c:pt>
                <c:pt idx="10">
                  <c:v>* OZ HUACHO (5 enc.)</c:v>
                </c:pt>
                <c:pt idx="11">
                  <c:v>LIMA (200 enc.)</c:v>
                </c:pt>
                <c:pt idx="12">
                  <c:v>OZ HUANUCO (40 enc.)</c:v>
                </c:pt>
                <c:pt idx="13">
                  <c:v>PROMEDIO (600 enc.)</c:v>
                </c:pt>
                <c:pt idx="14">
                  <c:v>* OZ HUARAZ (10 enc.)</c:v>
                </c:pt>
                <c:pt idx="15">
                  <c:v>OZ JULIACA (45 enc.)</c:v>
                </c:pt>
                <c:pt idx="16">
                  <c:v>IR CUSCO (34 enc.)</c:v>
                </c:pt>
                <c:pt idx="17">
                  <c:v>* IR CAJAMARCA (10 enc.)</c:v>
                </c:pt>
                <c:pt idx="18">
                  <c:v>* IR JUNIN (10 enc.)</c:v>
                </c:pt>
                <c:pt idx="19">
                  <c:v>* IR AYACUCHO (5 enc.)</c:v>
                </c:pt>
                <c:pt idx="20">
                  <c:v>IR AREQUIPA (33 enc.)</c:v>
                </c:pt>
              </c:strCache>
            </c:strRef>
          </c:cat>
          <c:val>
            <c:numRef>
              <c:f>Sheet1!$C$2:$C$22</c:f>
              <c:numCache>
                <c:formatCode>###0.00</c:formatCode>
                <c:ptCount val="21"/>
                <c:pt idx="0">
                  <c:v>4.55</c:v>
                </c:pt>
                <c:pt idx="1">
                  <c:v>4.2312500000000002</c:v>
                </c:pt>
                <c:pt idx="2">
                  <c:v>4.2125000000000004</c:v>
                </c:pt>
                <c:pt idx="3">
                  <c:v>4.1375000000000002</c:v>
                </c:pt>
                <c:pt idx="4">
                  <c:v>4.0999999999999996</c:v>
                </c:pt>
                <c:pt idx="5">
                  <c:v>4.0059523809523814</c:v>
                </c:pt>
                <c:pt idx="6">
                  <c:v>4</c:v>
                </c:pt>
                <c:pt idx="7">
                  <c:v>3.9625000000000004</c:v>
                </c:pt>
                <c:pt idx="8">
                  <c:v>3.95</c:v>
                </c:pt>
                <c:pt idx="9">
                  <c:v>3.9299999999999997</c:v>
                </c:pt>
                <c:pt idx="10">
                  <c:v>3.9</c:v>
                </c:pt>
                <c:pt idx="11">
                  <c:v>3.8949999999999996</c:v>
                </c:pt>
                <c:pt idx="12">
                  <c:v>3.8656250000000001</c:v>
                </c:pt>
                <c:pt idx="13">
                  <c:v>3.8387500000000001</c:v>
                </c:pt>
                <c:pt idx="14">
                  <c:v>3.6625000000000001</c:v>
                </c:pt>
                <c:pt idx="15">
                  <c:v>3.4916666666666663</c:v>
                </c:pt>
                <c:pt idx="16">
                  <c:v>3.4375</c:v>
                </c:pt>
                <c:pt idx="17">
                  <c:v>3.3875000000000002</c:v>
                </c:pt>
                <c:pt idx="18">
                  <c:v>3.3374999999999995</c:v>
                </c:pt>
                <c:pt idx="19">
                  <c:v>3.3250000000000002</c:v>
                </c:pt>
                <c:pt idx="20">
                  <c:v>3.2575757575757578</c:v>
                </c:pt>
              </c:numCache>
            </c:numRef>
          </c:val>
          <c:extLst>
            <c:ext xmlns:c16="http://schemas.microsoft.com/office/drawing/2014/chart" uri="{C3380CC4-5D6E-409C-BE32-E72D297353CC}">
              <c16:uniqueId val="{0000000D-B71A-45EE-867B-12E526F66388}"/>
            </c:ext>
          </c:extLst>
        </c:ser>
        <c:dLbls>
          <c:showLegendKey val="0"/>
          <c:showVal val="1"/>
          <c:showCatName val="0"/>
          <c:showSerName val="0"/>
          <c:showPercent val="0"/>
          <c:showBubbleSize val="0"/>
        </c:dLbls>
        <c:gapWidth val="150"/>
        <c:axId val="147295264"/>
        <c:axId val="147240384"/>
      </c:barChart>
      <c:catAx>
        <c:axId val="1472952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1150" b="0" i="0" u="none" strike="noStrike" kern="1200" baseline="0">
                <a:solidFill>
                  <a:schemeClr val="tx1"/>
                </a:solidFill>
                <a:latin typeface="+mn-lt"/>
                <a:ea typeface="+mn-ea"/>
                <a:cs typeface="+mn-cs"/>
              </a:defRPr>
            </a:pPr>
            <a:endParaRPr lang="es-PE"/>
          </a:p>
        </c:txPr>
        <c:crossAx val="147240384"/>
        <c:crosses val="autoZero"/>
        <c:auto val="1"/>
        <c:lblAlgn val="ctr"/>
        <c:lblOffset val="100"/>
        <c:noMultiLvlLbl val="0"/>
      </c:catAx>
      <c:valAx>
        <c:axId val="147240384"/>
        <c:scaling>
          <c:orientation val="minMax"/>
          <c:max val="5"/>
        </c:scaling>
        <c:delete val="1"/>
        <c:axPos val="l"/>
        <c:numFmt formatCode="###0.00" sourceLinked="1"/>
        <c:majorTickMark val="none"/>
        <c:minorTickMark val="none"/>
        <c:tickLblPos val="nextTo"/>
        <c:crossAx val="147295264"/>
        <c:crosses val="autoZero"/>
        <c:crossBetween val="between"/>
      </c:valAx>
      <c:spPr>
        <a:noFill/>
        <a:ln>
          <a:noFill/>
        </a:ln>
        <a:effectLst/>
      </c:spPr>
    </c:plotArea>
    <c:plotVisOnly val="1"/>
    <c:dispBlanksAs val="gap"/>
    <c:showDLblsOverMax val="0"/>
  </c:chart>
  <c:spPr>
    <a:noFill/>
    <a:ln>
      <a:noFill/>
    </a:ln>
    <a:effectLst/>
  </c:spPr>
  <c:txPr>
    <a:bodyPr/>
    <a:lstStyle/>
    <a:p>
      <a:pPr>
        <a:defRPr sz="1100"/>
      </a:pPr>
      <a:endParaRPr lang="es-PE"/>
    </a:p>
  </c:txPr>
  <c:externalData r:id="rId4">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1.5381925389844274E-2"/>
          <c:y val="3.5685666751048666E-2"/>
          <c:w val="0.96923614922031143"/>
          <c:h val="0.49638149382704377"/>
        </c:manualLayout>
      </c:layout>
      <c:barChart>
        <c:barDir val="col"/>
        <c:grouping val="clustered"/>
        <c:varyColors val="0"/>
        <c:ser>
          <c:idx val="0"/>
          <c:order val="0"/>
          <c:spPr>
            <a:solidFill>
              <a:srgbClr val="0070C0"/>
            </a:solidFill>
            <a:ln>
              <a:noFill/>
            </a:ln>
            <a:effectLst/>
          </c:spPr>
          <c:invertIfNegative val="0"/>
          <c:dPt>
            <c:idx val="7"/>
            <c:invertIfNegative val="0"/>
            <c:bubble3D val="0"/>
            <c:spPr>
              <a:solidFill>
                <a:srgbClr val="92D050"/>
              </a:solidFill>
              <a:ln>
                <a:noFill/>
              </a:ln>
              <a:effectLst/>
            </c:spPr>
            <c:extLst>
              <c:ext xmlns:c16="http://schemas.microsoft.com/office/drawing/2014/chart" uri="{C3380CC4-5D6E-409C-BE32-E72D297353CC}">
                <c16:uniqueId val="{0000000B-F45C-40DD-B12B-A2FD2BA3BDC2}"/>
              </c:ext>
            </c:extLst>
          </c:dPt>
          <c:dPt>
            <c:idx val="8"/>
            <c:invertIfNegative val="0"/>
            <c:bubble3D val="0"/>
            <c:spPr>
              <a:solidFill>
                <a:srgbClr val="0070C0"/>
              </a:solidFill>
              <a:ln>
                <a:noFill/>
              </a:ln>
              <a:effectLst/>
            </c:spPr>
            <c:extLst>
              <c:ext xmlns:c16="http://schemas.microsoft.com/office/drawing/2014/chart" uri="{C3380CC4-5D6E-409C-BE32-E72D297353CC}">
                <c16:uniqueId val="{00000003-FFB2-4236-ABCB-DEA1B9499B5B}"/>
              </c:ext>
            </c:extLst>
          </c:dPt>
          <c:dPt>
            <c:idx val="9"/>
            <c:invertIfNegative val="0"/>
            <c:bubble3D val="0"/>
            <c:spPr>
              <a:solidFill>
                <a:srgbClr val="0070C0"/>
              </a:solidFill>
              <a:ln>
                <a:noFill/>
              </a:ln>
              <a:effectLst/>
            </c:spPr>
            <c:extLst>
              <c:ext xmlns:c16="http://schemas.microsoft.com/office/drawing/2014/chart" uri="{C3380CC4-5D6E-409C-BE32-E72D297353CC}">
                <c16:uniqueId val="{00000000-7715-403A-B8D0-17C6A3077704}"/>
              </c:ext>
            </c:extLst>
          </c:dPt>
          <c:dPt>
            <c:idx val="10"/>
            <c:invertIfNegative val="0"/>
            <c:bubble3D val="0"/>
            <c:spPr>
              <a:solidFill>
                <a:srgbClr val="0070C0"/>
              </a:solidFill>
              <a:ln>
                <a:noFill/>
              </a:ln>
              <a:effectLst/>
            </c:spPr>
            <c:extLst>
              <c:ext xmlns:c16="http://schemas.microsoft.com/office/drawing/2014/chart" uri="{C3380CC4-5D6E-409C-BE32-E72D297353CC}">
                <c16:uniqueId val="{00000002-7715-403A-B8D0-17C6A3077704}"/>
              </c:ext>
            </c:extLst>
          </c:dPt>
          <c:dPt>
            <c:idx val="11"/>
            <c:invertIfNegative val="0"/>
            <c:bubble3D val="0"/>
            <c:spPr>
              <a:solidFill>
                <a:srgbClr val="0070C0"/>
              </a:solidFill>
              <a:ln>
                <a:noFill/>
              </a:ln>
              <a:effectLst/>
            </c:spPr>
            <c:extLst>
              <c:ext xmlns:c16="http://schemas.microsoft.com/office/drawing/2014/chart" uri="{C3380CC4-5D6E-409C-BE32-E72D297353CC}">
                <c16:uniqueId val="{00000004-7715-403A-B8D0-17C6A3077704}"/>
              </c:ext>
            </c:extLst>
          </c:dPt>
          <c:dLbls>
            <c:spPr>
              <a:noFill/>
              <a:ln>
                <a:noFill/>
              </a:ln>
              <a:effectLst/>
            </c:spPr>
            <c:txPr>
              <a:bodyPr rot="-5400000" spcFirstLastPara="1" vertOverflow="ellipsis" wrap="square" anchor="ctr" anchorCtr="1"/>
              <a:lstStyle/>
              <a:p>
                <a:pPr>
                  <a:defRPr sz="1200" b="0" i="0" u="none" strike="noStrike" kern="1200" baseline="0">
                    <a:solidFill>
                      <a:schemeClr val="tx1"/>
                    </a:solidFill>
                    <a:latin typeface="+mn-lt"/>
                    <a:ea typeface="+mn-ea"/>
                    <a:cs typeface="+mn-cs"/>
                  </a:defRPr>
                </a:pPr>
                <a:endParaRPr lang="es-P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 (3)'!$B$2:$B$20</c:f>
              <c:strCache>
                <c:ptCount val="16"/>
                <c:pt idx="0">
                  <c:v>* IR TACNA (5 enc.)</c:v>
                </c:pt>
                <c:pt idx="1">
                  <c:v>* OZ CHIMBOTE (5 enc.)</c:v>
                </c:pt>
                <c:pt idx="2">
                  <c:v>* IR CAJAMARCA (5 enc.)</c:v>
                </c:pt>
                <c:pt idx="3">
                  <c:v>IR PIURA (30 enc.)</c:v>
                </c:pt>
                <c:pt idx="4">
                  <c:v>* OZ UCAYALI (5 enc.)</c:v>
                </c:pt>
                <c:pt idx="5">
                  <c:v>* IR ICA (15 enc.)</c:v>
                </c:pt>
                <c:pt idx="6">
                  <c:v>LIMA/IPCN (65 enc.)</c:v>
                </c:pt>
                <c:pt idx="7">
                  <c:v>* PROMEDIO (235 enc.)</c:v>
                </c:pt>
                <c:pt idx="8">
                  <c:v>* IR CUSCO (10 enc.)</c:v>
                </c:pt>
                <c:pt idx="9">
                  <c:v>IR AREQUIPA (30 enc.)</c:v>
                </c:pt>
                <c:pt idx="10">
                  <c:v>IR LA LIBERTAD (30 enc.)</c:v>
                </c:pt>
                <c:pt idx="11">
                  <c:v>* IR LORETO (10 enc.)</c:v>
                </c:pt>
                <c:pt idx="12">
                  <c:v>* IR JUNIN (10 enc.)</c:v>
                </c:pt>
                <c:pt idx="13">
                  <c:v>* IR LAMBAYEQUE (5 enc.)</c:v>
                </c:pt>
                <c:pt idx="14">
                  <c:v>* OZ SAN MARTIN (5 enc.)</c:v>
                </c:pt>
                <c:pt idx="15">
                  <c:v>* OZ HUACHO (5 enc.)</c:v>
                </c:pt>
              </c:strCache>
            </c:strRef>
          </c:cat>
          <c:val>
            <c:numRef>
              <c:f>'Sheet1 (3)'!$C$2:$C$20</c:f>
              <c:numCache>
                <c:formatCode>###0.00</c:formatCode>
                <c:ptCount val="16"/>
                <c:pt idx="0">
                  <c:v>3.9250000000000003</c:v>
                </c:pt>
                <c:pt idx="1">
                  <c:v>3.5750000000000002</c:v>
                </c:pt>
                <c:pt idx="2">
                  <c:v>3.5750000000000002</c:v>
                </c:pt>
                <c:pt idx="3">
                  <c:v>3.4625000000000004</c:v>
                </c:pt>
                <c:pt idx="4">
                  <c:v>3.4249999999999998</c:v>
                </c:pt>
                <c:pt idx="5">
                  <c:v>3.3166666666666664</c:v>
                </c:pt>
                <c:pt idx="6">
                  <c:v>3.2750000000000004</c:v>
                </c:pt>
                <c:pt idx="7">
                  <c:v>3.1297872340425532</c:v>
                </c:pt>
                <c:pt idx="8">
                  <c:v>3.0750000000000002</c:v>
                </c:pt>
                <c:pt idx="9">
                  <c:v>3.0166666666666662</c:v>
                </c:pt>
                <c:pt idx="10">
                  <c:v>2.8416666666666663</c:v>
                </c:pt>
                <c:pt idx="11">
                  <c:v>2.8249999999999997</c:v>
                </c:pt>
                <c:pt idx="12">
                  <c:v>2.5499999999999998</c:v>
                </c:pt>
                <c:pt idx="13">
                  <c:v>2.4500000000000002</c:v>
                </c:pt>
                <c:pt idx="14">
                  <c:v>2.4000000000000004</c:v>
                </c:pt>
                <c:pt idx="15">
                  <c:v>2.4</c:v>
                </c:pt>
              </c:numCache>
            </c:numRef>
          </c:val>
          <c:extLst>
            <c:ext xmlns:c16="http://schemas.microsoft.com/office/drawing/2014/chart" uri="{C3380CC4-5D6E-409C-BE32-E72D297353CC}">
              <c16:uniqueId val="{0000000B-7715-403A-B8D0-17C6A3077704}"/>
            </c:ext>
          </c:extLst>
        </c:ser>
        <c:dLbls>
          <c:showLegendKey val="0"/>
          <c:showVal val="1"/>
          <c:showCatName val="0"/>
          <c:showSerName val="0"/>
          <c:showPercent val="0"/>
          <c:showBubbleSize val="0"/>
        </c:dLbls>
        <c:gapWidth val="150"/>
        <c:axId val="235702000"/>
        <c:axId val="235702392"/>
      </c:barChart>
      <c:catAx>
        <c:axId val="23570200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1200" b="0" i="0" u="none" strike="noStrike" kern="1200" baseline="0">
                <a:solidFill>
                  <a:schemeClr val="tx1"/>
                </a:solidFill>
                <a:latin typeface="+mn-lt"/>
                <a:ea typeface="+mn-ea"/>
                <a:cs typeface="+mn-cs"/>
              </a:defRPr>
            </a:pPr>
            <a:endParaRPr lang="es-PE"/>
          </a:p>
        </c:txPr>
        <c:crossAx val="235702392"/>
        <c:crosses val="autoZero"/>
        <c:auto val="1"/>
        <c:lblAlgn val="ctr"/>
        <c:lblOffset val="100"/>
        <c:noMultiLvlLbl val="0"/>
      </c:catAx>
      <c:valAx>
        <c:axId val="235702392"/>
        <c:scaling>
          <c:orientation val="minMax"/>
          <c:max val="5"/>
        </c:scaling>
        <c:delete val="1"/>
        <c:axPos val="l"/>
        <c:numFmt formatCode="###0.00" sourceLinked="1"/>
        <c:majorTickMark val="none"/>
        <c:minorTickMark val="none"/>
        <c:tickLblPos val="nextTo"/>
        <c:crossAx val="235702000"/>
        <c:crosses val="autoZero"/>
        <c:crossBetween val="between"/>
      </c:valAx>
      <c:spPr>
        <a:noFill/>
        <a:ln>
          <a:noFill/>
        </a:ln>
        <a:effectLst/>
      </c:spPr>
    </c:plotArea>
    <c:plotVisOnly val="1"/>
    <c:dispBlanksAs val="gap"/>
    <c:showDLblsOverMax val="0"/>
  </c:chart>
  <c:spPr>
    <a:noFill/>
    <a:ln>
      <a:noFill/>
    </a:ln>
    <a:effectLst/>
  </c:spPr>
  <c:txPr>
    <a:bodyPr/>
    <a:lstStyle/>
    <a:p>
      <a:pPr>
        <a:defRPr sz="1100"/>
      </a:pPr>
      <a:endParaRPr lang="es-PE"/>
    </a:p>
  </c:txPr>
  <c:externalData r:id="rId4">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2.2159001322162922E-2"/>
          <c:y val="2.5939153160553372E-2"/>
          <c:w val="0.96966563254050331"/>
          <c:h val="0.38633515630436815"/>
        </c:manualLayout>
      </c:layout>
      <c:barChart>
        <c:barDir val="col"/>
        <c:grouping val="clustered"/>
        <c:varyColors val="0"/>
        <c:ser>
          <c:idx val="1"/>
          <c:order val="0"/>
          <c:spPr>
            <a:solidFill>
              <a:schemeClr val="accent1"/>
            </a:solidFill>
          </c:spPr>
          <c:invertIfNegative val="0"/>
          <c:dPt>
            <c:idx val="1"/>
            <c:invertIfNegative val="0"/>
            <c:bubble3D val="0"/>
            <c:spPr>
              <a:solidFill>
                <a:srgbClr val="5B9BD5"/>
              </a:solidFill>
            </c:spPr>
            <c:extLst>
              <c:ext xmlns:c16="http://schemas.microsoft.com/office/drawing/2014/chart" uri="{C3380CC4-5D6E-409C-BE32-E72D297353CC}">
                <c16:uniqueId val="{00000001-6A6C-4D14-9747-66482604B885}"/>
              </c:ext>
            </c:extLst>
          </c:dPt>
          <c:dPt>
            <c:idx val="2"/>
            <c:invertIfNegative val="0"/>
            <c:bubble3D val="0"/>
            <c:spPr>
              <a:solidFill>
                <a:srgbClr val="203864"/>
              </a:solidFill>
            </c:spPr>
            <c:extLst>
              <c:ext xmlns:c16="http://schemas.microsoft.com/office/drawing/2014/chart" uri="{C3380CC4-5D6E-409C-BE32-E72D297353CC}">
                <c16:uniqueId val="{00000003-6A6C-4D14-9747-66482604B885}"/>
              </c:ext>
            </c:extLst>
          </c:dPt>
          <c:dPt>
            <c:idx val="3"/>
            <c:invertIfNegative val="0"/>
            <c:bubble3D val="0"/>
            <c:spPr>
              <a:solidFill>
                <a:schemeClr val="accent2"/>
              </a:solidFill>
            </c:spPr>
            <c:extLst>
              <c:ext xmlns:c16="http://schemas.microsoft.com/office/drawing/2014/chart" uri="{C3380CC4-5D6E-409C-BE32-E72D297353CC}">
                <c16:uniqueId val="{00000005-6A6C-4D14-9747-66482604B885}"/>
              </c:ext>
            </c:extLst>
          </c:dPt>
          <c:dPt>
            <c:idx val="4"/>
            <c:invertIfNegative val="0"/>
            <c:bubble3D val="0"/>
            <c:spPr>
              <a:solidFill>
                <a:srgbClr val="ED7D31"/>
              </a:solidFill>
            </c:spPr>
            <c:extLst>
              <c:ext xmlns:c16="http://schemas.microsoft.com/office/drawing/2014/chart" uri="{C3380CC4-5D6E-409C-BE32-E72D297353CC}">
                <c16:uniqueId val="{00000007-6A6C-4D14-9747-66482604B885}"/>
              </c:ext>
            </c:extLst>
          </c:dPt>
          <c:dPt>
            <c:idx val="5"/>
            <c:invertIfNegative val="0"/>
            <c:bubble3D val="0"/>
            <c:spPr>
              <a:solidFill>
                <a:srgbClr val="ED7D31"/>
              </a:solidFill>
            </c:spPr>
            <c:extLst>
              <c:ext xmlns:c16="http://schemas.microsoft.com/office/drawing/2014/chart" uri="{C3380CC4-5D6E-409C-BE32-E72D297353CC}">
                <c16:uniqueId val="{0000001D-6A6C-4D14-9747-66482604B885}"/>
              </c:ext>
            </c:extLst>
          </c:dPt>
          <c:dPt>
            <c:idx val="6"/>
            <c:invertIfNegative val="0"/>
            <c:bubble3D val="0"/>
            <c:spPr>
              <a:solidFill>
                <a:srgbClr val="ED7D31"/>
              </a:solidFill>
            </c:spPr>
            <c:extLst>
              <c:ext xmlns:c16="http://schemas.microsoft.com/office/drawing/2014/chart" uri="{C3380CC4-5D6E-409C-BE32-E72D297353CC}">
                <c16:uniqueId val="{00000009-6A6C-4D14-9747-66482604B885}"/>
              </c:ext>
            </c:extLst>
          </c:dPt>
          <c:dPt>
            <c:idx val="7"/>
            <c:invertIfNegative val="0"/>
            <c:bubble3D val="0"/>
            <c:spPr>
              <a:solidFill>
                <a:srgbClr val="ED7D31"/>
              </a:solidFill>
            </c:spPr>
            <c:extLst>
              <c:ext xmlns:c16="http://schemas.microsoft.com/office/drawing/2014/chart" uri="{C3380CC4-5D6E-409C-BE32-E72D297353CC}">
                <c16:uniqueId val="{0000000B-6A6C-4D14-9747-66482604B885}"/>
              </c:ext>
            </c:extLst>
          </c:dPt>
          <c:dPt>
            <c:idx val="8"/>
            <c:invertIfNegative val="0"/>
            <c:bubble3D val="0"/>
            <c:spPr>
              <a:solidFill>
                <a:srgbClr val="843C0C"/>
              </a:solidFill>
            </c:spPr>
            <c:extLst>
              <c:ext xmlns:c16="http://schemas.microsoft.com/office/drawing/2014/chart" uri="{C3380CC4-5D6E-409C-BE32-E72D297353CC}">
                <c16:uniqueId val="{0000000D-6A6C-4D14-9747-66482604B885}"/>
              </c:ext>
            </c:extLst>
          </c:dPt>
          <c:dPt>
            <c:idx val="9"/>
            <c:invertIfNegative val="0"/>
            <c:bubble3D val="0"/>
            <c:spPr>
              <a:solidFill>
                <a:srgbClr val="70AD47"/>
              </a:solidFill>
            </c:spPr>
            <c:extLst>
              <c:ext xmlns:c16="http://schemas.microsoft.com/office/drawing/2014/chart" uri="{C3380CC4-5D6E-409C-BE32-E72D297353CC}">
                <c16:uniqueId val="{0000000F-6A6C-4D14-9747-66482604B885}"/>
              </c:ext>
            </c:extLst>
          </c:dPt>
          <c:dPt>
            <c:idx val="10"/>
            <c:invertIfNegative val="0"/>
            <c:bubble3D val="0"/>
            <c:spPr>
              <a:solidFill>
                <a:srgbClr val="70AD47"/>
              </a:solidFill>
            </c:spPr>
            <c:extLst>
              <c:ext xmlns:c16="http://schemas.microsoft.com/office/drawing/2014/chart" uri="{C3380CC4-5D6E-409C-BE32-E72D297353CC}">
                <c16:uniqueId val="{00000011-6A6C-4D14-9747-66482604B885}"/>
              </c:ext>
            </c:extLst>
          </c:dPt>
          <c:dPt>
            <c:idx val="11"/>
            <c:invertIfNegative val="0"/>
            <c:bubble3D val="0"/>
            <c:spPr>
              <a:solidFill>
                <a:srgbClr val="70AD47"/>
              </a:solidFill>
            </c:spPr>
            <c:extLst>
              <c:ext xmlns:c16="http://schemas.microsoft.com/office/drawing/2014/chart" uri="{C3380CC4-5D6E-409C-BE32-E72D297353CC}">
                <c16:uniqueId val="{00000013-6A6C-4D14-9747-66482604B885}"/>
              </c:ext>
            </c:extLst>
          </c:dPt>
          <c:dPt>
            <c:idx val="12"/>
            <c:invertIfNegative val="0"/>
            <c:bubble3D val="0"/>
            <c:spPr>
              <a:solidFill>
                <a:srgbClr val="70AD47"/>
              </a:solidFill>
            </c:spPr>
            <c:extLst>
              <c:ext xmlns:c16="http://schemas.microsoft.com/office/drawing/2014/chart" uri="{C3380CC4-5D6E-409C-BE32-E72D297353CC}">
                <c16:uniqueId val="{0000001E-6A6C-4D14-9747-66482604B885}"/>
              </c:ext>
            </c:extLst>
          </c:dPt>
          <c:dPt>
            <c:idx val="13"/>
            <c:invertIfNegative val="0"/>
            <c:bubble3D val="0"/>
            <c:spPr>
              <a:solidFill>
                <a:srgbClr val="70AD47"/>
              </a:solidFill>
            </c:spPr>
            <c:extLst>
              <c:ext xmlns:c16="http://schemas.microsoft.com/office/drawing/2014/chart" uri="{C3380CC4-5D6E-409C-BE32-E72D297353CC}">
                <c16:uniqueId val="{00000015-6A6C-4D14-9747-66482604B885}"/>
              </c:ext>
            </c:extLst>
          </c:dPt>
          <c:dPt>
            <c:idx val="14"/>
            <c:invertIfNegative val="0"/>
            <c:bubble3D val="0"/>
            <c:spPr>
              <a:solidFill>
                <a:srgbClr val="385723"/>
              </a:solidFill>
            </c:spPr>
            <c:extLst>
              <c:ext xmlns:c16="http://schemas.microsoft.com/office/drawing/2014/chart" uri="{C3380CC4-5D6E-409C-BE32-E72D297353CC}">
                <c16:uniqueId val="{00000017-6A6C-4D14-9747-66482604B885}"/>
              </c:ext>
            </c:extLst>
          </c:dPt>
          <c:dPt>
            <c:idx val="15"/>
            <c:invertIfNegative val="0"/>
            <c:bubble3D val="0"/>
            <c:spPr>
              <a:solidFill>
                <a:srgbClr val="FFC000"/>
              </a:solidFill>
            </c:spPr>
            <c:extLst>
              <c:ext xmlns:c16="http://schemas.microsoft.com/office/drawing/2014/chart" uri="{C3380CC4-5D6E-409C-BE32-E72D297353CC}">
                <c16:uniqueId val="{00000019-6A6C-4D14-9747-66482604B885}"/>
              </c:ext>
            </c:extLst>
          </c:dPt>
          <c:dPt>
            <c:idx val="16"/>
            <c:invertIfNegative val="0"/>
            <c:bubble3D val="0"/>
            <c:spPr>
              <a:solidFill>
                <a:srgbClr val="7F6000"/>
              </a:solidFill>
            </c:spPr>
            <c:extLst>
              <c:ext xmlns:c16="http://schemas.microsoft.com/office/drawing/2014/chart" uri="{C3380CC4-5D6E-409C-BE32-E72D297353CC}">
                <c16:uniqueId val="{0000001B-6A6C-4D14-9747-66482604B885}"/>
              </c:ext>
            </c:extLst>
          </c:dPt>
          <c:dLbls>
            <c:dLbl>
              <c:idx val="2"/>
              <c:spPr>
                <a:solidFill>
                  <a:srgbClr val="203864"/>
                </a:solidFill>
                <a:ln>
                  <a:noFill/>
                </a:ln>
                <a:effectLst/>
              </c:spPr>
              <c:txPr>
                <a:bodyPr/>
                <a:lstStyle/>
                <a:p>
                  <a:pPr>
                    <a:defRPr>
                      <a:solidFill>
                        <a:schemeClr val="bg1"/>
                      </a:solidFill>
                    </a:defRPr>
                  </a:pPr>
                  <a:endParaRPr lang="es-PE"/>
                </a:p>
              </c:txPr>
              <c:showLegendKey val="0"/>
              <c:showVal val="1"/>
              <c:showCatName val="0"/>
              <c:showSerName val="0"/>
              <c:showPercent val="0"/>
              <c:showBubbleSize val="0"/>
              <c:extLst>
                <c:ext xmlns:c16="http://schemas.microsoft.com/office/drawing/2014/chart" uri="{C3380CC4-5D6E-409C-BE32-E72D297353CC}">
                  <c16:uniqueId val="{00000003-6A6C-4D14-9747-66482604B885}"/>
                </c:ext>
              </c:extLst>
            </c:dLbl>
            <c:dLbl>
              <c:idx val="8"/>
              <c:spPr>
                <a:solidFill>
                  <a:srgbClr val="843C0C"/>
                </a:solidFill>
                <a:ln>
                  <a:noFill/>
                </a:ln>
                <a:effectLst/>
              </c:spPr>
              <c:txPr>
                <a:bodyPr/>
                <a:lstStyle/>
                <a:p>
                  <a:pPr>
                    <a:defRPr>
                      <a:solidFill>
                        <a:schemeClr val="bg1"/>
                      </a:solidFill>
                    </a:defRPr>
                  </a:pPr>
                  <a:endParaRPr lang="es-PE"/>
                </a:p>
              </c:txPr>
              <c:showLegendKey val="0"/>
              <c:showVal val="1"/>
              <c:showCatName val="0"/>
              <c:showSerName val="0"/>
              <c:showPercent val="0"/>
              <c:showBubbleSize val="0"/>
              <c:extLst>
                <c:ext xmlns:c16="http://schemas.microsoft.com/office/drawing/2014/chart" uri="{C3380CC4-5D6E-409C-BE32-E72D297353CC}">
                  <c16:uniqueId val="{0000000D-6A6C-4D14-9747-66482604B885}"/>
                </c:ext>
              </c:extLst>
            </c:dLbl>
            <c:dLbl>
              <c:idx val="14"/>
              <c:spPr>
                <a:solidFill>
                  <a:srgbClr val="385723"/>
                </a:solidFill>
                <a:ln>
                  <a:noFill/>
                </a:ln>
                <a:effectLst/>
              </c:spPr>
              <c:txPr>
                <a:bodyPr/>
                <a:lstStyle/>
                <a:p>
                  <a:pPr>
                    <a:defRPr>
                      <a:solidFill>
                        <a:schemeClr val="bg1"/>
                      </a:solidFill>
                    </a:defRPr>
                  </a:pPr>
                  <a:endParaRPr lang="es-PE"/>
                </a:p>
              </c:txPr>
              <c:showLegendKey val="0"/>
              <c:showVal val="1"/>
              <c:showCatName val="0"/>
              <c:showSerName val="0"/>
              <c:showPercent val="0"/>
              <c:showBubbleSize val="0"/>
              <c:extLst>
                <c:ext xmlns:c16="http://schemas.microsoft.com/office/drawing/2014/chart" uri="{C3380CC4-5D6E-409C-BE32-E72D297353CC}">
                  <c16:uniqueId val="{00000017-6A6C-4D14-9747-66482604B885}"/>
                </c:ext>
              </c:extLst>
            </c:dLbl>
            <c:dLbl>
              <c:idx val="16"/>
              <c:spPr>
                <a:solidFill>
                  <a:srgbClr val="7F6000"/>
                </a:solidFill>
                <a:ln>
                  <a:noFill/>
                </a:ln>
                <a:effectLst/>
              </c:spPr>
              <c:txPr>
                <a:bodyPr/>
                <a:lstStyle/>
                <a:p>
                  <a:pPr>
                    <a:defRPr>
                      <a:solidFill>
                        <a:schemeClr val="bg1"/>
                      </a:solidFill>
                    </a:defRPr>
                  </a:pPr>
                  <a:endParaRPr lang="es-PE"/>
                </a:p>
              </c:txPr>
              <c:showLegendKey val="0"/>
              <c:showVal val="1"/>
              <c:showCatName val="0"/>
              <c:showSerName val="0"/>
              <c:showPercent val="0"/>
              <c:showBubbleSize val="0"/>
              <c:extLst>
                <c:ext xmlns:c16="http://schemas.microsoft.com/office/drawing/2014/chart" uri="{C3380CC4-5D6E-409C-BE32-E72D297353CC}">
                  <c16:uniqueId val="{0000001B-6A6C-4D14-9747-66482604B885}"/>
                </c:ext>
              </c:extLst>
            </c:dLbl>
            <c:spPr>
              <a:noFill/>
              <a:ln>
                <a:noFill/>
              </a:ln>
              <a:effectLst/>
            </c:spPr>
            <c:txPr>
              <a:bodyPr wrap="square" lIns="38100" tIns="19050" rIns="38100" bIns="19050" anchor="ctr">
                <a:spAutoFit/>
              </a:bodyPr>
              <a:lstStyle/>
              <a:p>
                <a:pPr>
                  <a:defRPr>
                    <a:solidFill>
                      <a:schemeClr val="tx1"/>
                    </a:solidFill>
                  </a:defRPr>
                </a:pPr>
                <a:endParaRPr lang="es-PE"/>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multiLvlStrRef>
              <c:f>Aduanas!$A$1:$B$17</c:f>
              <c:multiLvlStrCache>
                <c:ptCount val="17"/>
                <c:lvl>
                  <c:pt idx="0">
                    <c:v>Orientación telefónica</c:v>
                  </c:pt>
                  <c:pt idx="1">
                    <c:v>Orientación portal</c:v>
                  </c:pt>
                  <c:pt idx="2">
                    <c:v>PROMEDIO 
PROCESO</c:v>
                  </c:pt>
                  <c:pt idx="3">
                    <c:v>Manifiesto importación</c:v>
                  </c:pt>
                  <c:pt idx="4">
                    <c:v>Despacho de importación (importadores)</c:v>
                  </c:pt>
                  <c:pt idx="5">
                    <c:v>Despacho de importación  (Agencias de Aduanas)</c:v>
                  </c:pt>
                  <c:pt idx="6">
                    <c:v>Despacho simplificado de importación</c:v>
                  </c:pt>
                  <c:pt idx="7">
                    <c:v>Envíos de entrega rápida</c:v>
                  </c:pt>
                  <c:pt idx="8">
                    <c:v>PROMEDIO 
PROCESO</c:v>
                  </c:pt>
                  <c:pt idx="9">
                    <c:v>Manifiesto exportación</c:v>
                  </c:pt>
                  <c:pt idx="10">
                    <c:v>Despacho de exportación (Exportadores)</c:v>
                  </c:pt>
                  <c:pt idx="11">
                    <c:v>Despacho de exportación (Agencias de Aduanas)</c:v>
                  </c:pt>
                  <c:pt idx="12">
                    <c:v>Despacho simplificado de exportación</c:v>
                  </c:pt>
                  <c:pt idx="13">
                    <c:v>Exporta fácil</c:v>
                  </c:pt>
                  <c:pt idx="14">
                    <c:v>PROMEDIO 
PROCESO</c:v>
                  </c:pt>
                  <c:pt idx="15">
                    <c:v>Cobranza Coactiva Centraliza</c:v>
                  </c:pt>
                  <c:pt idx="16">
                    <c:v>PROMEDIO 
PROCESO</c:v>
                  </c:pt>
                </c:lvl>
                <c:lvl>
                  <c:pt idx="0">
                    <c:v>ATENCIÓN AL USUARIO ADUANERO</c:v>
                  </c:pt>
                  <c:pt idx="3">
                    <c:v>CONTROL DE INGRESO
DE MERCANCÍAS</c:v>
                  </c:pt>
                  <c:pt idx="9">
                    <c:v>CONTROL DE SALIDA
DE MERCANCÍAS</c:v>
                  </c:pt>
                  <c:pt idx="15">
                    <c:v>GESTIÓN Y 
RECUPERACIÓN 
DE LA DEUDA</c:v>
                  </c:pt>
                </c:lvl>
              </c:multiLvlStrCache>
            </c:multiLvlStrRef>
          </c:cat>
          <c:val>
            <c:numRef>
              <c:f>Aduanas!$C$1:$C$17</c:f>
              <c:numCache>
                <c:formatCode>###0.00</c:formatCode>
                <c:ptCount val="17"/>
                <c:pt idx="0">
                  <c:v>3.5749999875</c:v>
                </c:pt>
                <c:pt idx="1">
                  <c:v>3.5803572000000004</c:v>
                </c:pt>
                <c:pt idx="2">
                  <c:v>3.5757430632420419</c:v>
                </c:pt>
                <c:pt idx="3">
                  <c:v>3.9222222999999996</c:v>
                </c:pt>
                <c:pt idx="4">
                  <c:v>3.4611111166666668</c:v>
                </c:pt>
                <c:pt idx="5">
                  <c:v>3.7777778666666668</c:v>
                </c:pt>
                <c:pt idx="6">
                  <c:v>3.4683333333333333</c:v>
                </c:pt>
                <c:pt idx="7">
                  <c:v>3.4266666500000005</c:v>
                </c:pt>
                <c:pt idx="8">
                  <c:v>3.782476729977692</c:v>
                </c:pt>
                <c:pt idx="9">
                  <c:v>3.7277778333333336</c:v>
                </c:pt>
                <c:pt idx="10">
                  <c:v>3.6844444333333328</c:v>
                </c:pt>
                <c:pt idx="11">
                  <c:v>3.3821110999999999</c:v>
                </c:pt>
                <c:pt idx="12">
                  <c:v>3.7211110666666665</c:v>
                </c:pt>
                <c:pt idx="13">
                  <c:v>3.4827777833333329</c:v>
                </c:pt>
                <c:pt idx="14">
                  <c:v>3.6895360340832406</c:v>
                </c:pt>
                <c:pt idx="15">
                  <c:v>3.1541666666666668</c:v>
                </c:pt>
                <c:pt idx="16">
                  <c:v>3.1541666666666668</c:v>
                </c:pt>
              </c:numCache>
            </c:numRef>
          </c:val>
          <c:extLst>
            <c:ext xmlns:c16="http://schemas.microsoft.com/office/drawing/2014/chart" uri="{C3380CC4-5D6E-409C-BE32-E72D297353CC}">
              <c16:uniqueId val="{0000001F-6A6C-4D14-9747-66482604B885}"/>
            </c:ext>
          </c:extLst>
        </c:ser>
        <c:dLbls>
          <c:showLegendKey val="0"/>
          <c:showVal val="1"/>
          <c:showCatName val="0"/>
          <c:showSerName val="0"/>
          <c:showPercent val="0"/>
          <c:showBubbleSize val="0"/>
        </c:dLbls>
        <c:gapWidth val="150"/>
        <c:overlap val="-25"/>
        <c:axId val="235704352"/>
        <c:axId val="235704744"/>
      </c:barChart>
      <c:catAx>
        <c:axId val="235704352"/>
        <c:scaling>
          <c:orientation val="minMax"/>
        </c:scaling>
        <c:delete val="0"/>
        <c:axPos val="b"/>
        <c:numFmt formatCode="General" sourceLinked="0"/>
        <c:majorTickMark val="none"/>
        <c:minorTickMark val="none"/>
        <c:tickLblPos val="nextTo"/>
        <c:txPr>
          <a:bodyPr/>
          <a:lstStyle/>
          <a:p>
            <a:pPr>
              <a:defRPr>
                <a:solidFill>
                  <a:schemeClr val="tx1"/>
                </a:solidFill>
              </a:defRPr>
            </a:pPr>
            <a:endParaRPr lang="es-PE"/>
          </a:p>
        </c:txPr>
        <c:crossAx val="235704744"/>
        <c:crosses val="autoZero"/>
        <c:auto val="1"/>
        <c:lblAlgn val="ctr"/>
        <c:lblOffset val="100"/>
        <c:noMultiLvlLbl val="0"/>
      </c:catAx>
      <c:valAx>
        <c:axId val="235704744"/>
        <c:scaling>
          <c:orientation val="minMax"/>
          <c:max val="5"/>
          <c:min val="1"/>
        </c:scaling>
        <c:delete val="1"/>
        <c:axPos val="l"/>
        <c:numFmt formatCode="###0.00" sourceLinked="1"/>
        <c:majorTickMark val="none"/>
        <c:minorTickMark val="none"/>
        <c:tickLblPos val="nextTo"/>
        <c:crossAx val="235704352"/>
        <c:crosses val="autoZero"/>
        <c:crossBetween val="between"/>
      </c:valAx>
    </c:plotArea>
    <c:plotVisOnly val="1"/>
    <c:dispBlanksAs val="gap"/>
    <c:showDLblsOverMax val="0"/>
  </c:chart>
  <c:txPr>
    <a:bodyPr/>
    <a:lstStyle/>
    <a:p>
      <a:pPr>
        <a:defRPr sz="1200">
          <a:solidFill>
            <a:srgbClr val="FF0000"/>
          </a:solidFill>
        </a:defRPr>
      </a:pPr>
      <a:endParaRPr lang="es-PE"/>
    </a:p>
  </c:txPr>
  <c:externalData r:id="rId2">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8399557086614176"/>
          <c:y val="6.0211614173228348E-3"/>
          <c:w val="0.4930877624671916"/>
          <c:h val="0.98795767716535432"/>
        </c:manualLayout>
      </c:layout>
      <c:barChart>
        <c:barDir val="bar"/>
        <c:grouping val="clustered"/>
        <c:varyColors val="0"/>
        <c:ser>
          <c:idx val="0"/>
          <c:order val="0"/>
          <c:tx>
            <c:strRef>
              <c:f>Hoja1!$B$1</c:f>
              <c:strCache>
                <c:ptCount val="1"/>
                <c:pt idx="0">
                  <c:v>Serie 1</c:v>
                </c:pt>
              </c:strCache>
            </c:strRef>
          </c:tx>
          <c:spPr>
            <a:solidFill>
              <a:srgbClr val="0070C0"/>
            </a:solidFill>
            <a:ln>
              <a:noFill/>
            </a:ln>
            <a:effectLst/>
          </c:spPr>
          <c:invertIfNegative val="0"/>
          <c:dPt>
            <c:idx val="3"/>
            <c:invertIfNegative val="0"/>
            <c:bubble3D val="0"/>
            <c:spPr>
              <a:solidFill>
                <a:schemeClr val="accent6"/>
              </a:solidFill>
              <a:ln>
                <a:noFill/>
              </a:ln>
              <a:effectLst/>
            </c:spPr>
            <c:extLst>
              <c:ext xmlns:c16="http://schemas.microsoft.com/office/drawing/2014/chart" uri="{C3380CC4-5D6E-409C-BE32-E72D297353CC}">
                <c16:uniqueId val="{00000001-E9EB-4C79-BE58-5911E228B757}"/>
              </c:ext>
            </c:extLst>
          </c:dPt>
          <c:dPt>
            <c:idx val="4"/>
            <c:invertIfNegative val="0"/>
            <c:bubble3D val="0"/>
            <c:spPr>
              <a:solidFill>
                <a:srgbClr val="0070C0"/>
              </a:solidFill>
              <a:ln>
                <a:noFill/>
              </a:ln>
              <a:effectLst/>
            </c:spPr>
            <c:extLst>
              <c:ext xmlns:c16="http://schemas.microsoft.com/office/drawing/2014/chart" uri="{C3380CC4-5D6E-409C-BE32-E72D297353CC}">
                <c16:uniqueId val="{00000003-E9EB-4C79-BE58-5911E228B757}"/>
              </c:ext>
            </c:extLst>
          </c:dPt>
          <c:dPt>
            <c:idx val="5"/>
            <c:invertIfNegative val="0"/>
            <c:bubble3D val="0"/>
            <c:spPr>
              <a:solidFill>
                <a:srgbClr val="0070C0"/>
              </a:solidFill>
              <a:ln>
                <a:noFill/>
              </a:ln>
              <a:effectLst/>
            </c:spPr>
            <c:extLst>
              <c:ext xmlns:c16="http://schemas.microsoft.com/office/drawing/2014/chart" uri="{C3380CC4-5D6E-409C-BE32-E72D297353CC}">
                <c16:uniqueId val="{00000005-E9EB-4C79-BE58-5911E228B757}"/>
              </c:ext>
            </c:extLst>
          </c:dPt>
          <c:dPt>
            <c:idx val="6"/>
            <c:invertIfNegative val="0"/>
            <c:bubble3D val="0"/>
            <c:spPr>
              <a:solidFill>
                <a:schemeClr val="accent5">
                  <a:lumMod val="75000"/>
                </a:schemeClr>
              </a:solidFill>
              <a:ln>
                <a:noFill/>
              </a:ln>
              <a:effectLst/>
            </c:spPr>
            <c:extLst>
              <c:ext xmlns:c16="http://schemas.microsoft.com/office/drawing/2014/chart" uri="{C3380CC4-5D6E-409C-BE32-E72D297353CC}">
                <c16:uniqueId val="{00000007-E9EB-4C79-BE58-5911E228B757}"/>
              </c:ext>
            </c:extLst>
          </c:dPt>
          <c:dPt>
            <c:idx val="7"/>
            <c:invertIfNegative val="0"/>
            <c:bubble3D val="0"/>
            <c:spPr>
              <a:solidFill>
                <a:srgbClr val="0070C0"/>
              </a:solidFill>
              <a:ln>
                <a:noFill/>
              </a:ln>
              <a:effectLst/>
            </c:spPr>
            <c:extLst>
              <c:ext xmlns:c16="http://schemas.microsoft.com/office/drawing/2014/chart" uri="{C3380CC4-5D6E-409C-BE32-E72D297353CC}">
                <c16:uniqueId val="{00000009-E9EB-4C79-BE58-5911E228B757}"/>
              </c:ext>
            </c:extLst>
          </c:dPt>
          <c:dLbls>
            <c:spPr>
              <a:noFill/>
              <a:ln>
                <a:noFill/>
              </a:ln>
              <a:effectLst/>
            </c:spPr>
            <c:txPr>
              <a:bodyPr rot="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s-P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Hoja1!$A$2:$A$9</c:f>
              <c:strCache>
                <c:ptCount val="8"/>
                <c:pt idx="0">
                  <c:v>* AGENTE 07 (3 enc.)</c:v>
                </c:pt>
                <c:pt idx="1">
                  <c:v>* AGENTE 03 (7 enc.)</c:v>
                </c:pt>
                <c:pt idx="2">
                  <c:v>* AGENTE 04 (21 enc.)</c:v>
                </c:pt>
                <c:pt idx="3">
                  <c:v>PROMEDIO TOTAL (80 enc.)</c:v>
                </c:pt>
                <c:pt idx="4">
                  <c:v>* AGENTE 01 (16 enc.)</c:v>
                </c:pt>
                <c:pt idx="5">
                  <c:v>* AGENTE 06 (17 enc.)</c:v>
                </c:pt>
                <c:pt idx="6">
                  <c:v>* AGENTE 02 (14 enc.)</c:v>
                </c:pt>
                <c:pt idx="7">
                  <c:v>* AGENTE 05 (2 enc.)</c:v>
                </c:pt>
              </c:strCache>
            </c:strRef>
          </c:cat>
          <c:val>
            <c:numRef>
              <c:f>Hoja1!$B$2:$B$9</c:f>
              <c:numCache>
                <c:formatCode>#,##0.00;[Red]#,##0.00</c:formatCode>
                <c:ptCount val="8"/>
                <c:pt idx="0">
                  <c:v>4.1333333333333329</c:v>
                </c:pt>
                <c:pt idx="1">
                  <c:v>3.7428570000000003</c:v>
                </c:pt>
                <c:pt idx="2">
                  <c:v>3.6658730476190478</c:v>
                </c:pt>
                <c:pt idx="3">
                  <c:v>3.5685416624999999</c:v>
                </c:pt>
                <c:pt idx="4">
                  <c:v>3.5531250000000001</c:v>
                </c:pt>
                <c:pt idx="5">
                  <c:v>3.4843137647058819</c:v>
                </c:pt>
                <c:pt idx="6">
                  <c:v>3.4130952142857147</c:v>
                </c:pt>
                <c:pt idx="7">
                  <c:v>3.0166664999999999</c:v>
                </c:pt>
              </c:numCache>
            </c:numRef>
          </c:val>
          <c:extLst>
            <c:ext xmlns:c16="http://schemas.microsoft.com/office/drawing/2014/chart" uri="{C3380CC4-5D6E-409C-BE32-E72D297353CC}">
              <c16:uniqueId val="{0000000A-E9EB-4C79-BE58-5911E228B757}"/>
            </c:ext>
          </c:extLst>
        </c:ser>
        <c:dLbls>
          <c:showLegendKey val="0"/>
          <c:showVal val="0"/>
          <c:showCatName val="0"/>
          <c:showSerName val="0"/>
          <c:showPercent val="0"/>
          <c:showBubbleSize val="0"/>
        </c:dLbls>
        <c:gapWidth val="182"/>
        <c:axId val="235835032"/>
        <c:axId val="235834248"/>
      </c:barChart>
      <c:catAx>
        <c:axId val="235835032"/>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s-PE"/>
          </a:p>
        </c:txPr>
        <c:crossAx val="235834248"/>
        <c:crosses val="autoZero"/>
        <c:auto val="1"/>
        <c:lblAlgn val="ctr"/>
        <c:lblOffset val="100"/>
        <c:noMultiLvlLbl val="0"/>
      </c:catAx>
      <c:valAx>
        <c:axId val="235834248"/>
        <c:scaling>
          <c:orientation val="minMax"/>
        </c:scaling>
        <c:delete val="1"/>
        <c:axPos val="t"/>
        <c:numFmt formatCode="#,##0.00;[Red]#,##0.00" sourceLinked="1"/>
        <c:majorTickMark val="none"/>
        <c:minorTickMark val="none"/>
        <c:tickLblPos val="nextTo"/>
        <c:crossAx val="235835032"/>
        <c:crosses val="autoZero"/>
        <c:crossBetween val="between"/>
      </c:valAx>
      <c:spPr>
        <a:noFill/>
        <a:ln>
          <a:noFill/>
        </a:ln>
        <a:effectLst/>
      </c:spPr>
    </c:plotArea>
    <c:plotVisOnly val="1"/>
    <c:dispBlanksAs val="gap"/>
    <c:showDLblsOverMax val="0"/>
  </c:chart>
  <c:spPr>
    <a:noFill/>
    <a:ln>
      <a:noFill/>
    </a:ln>
    <a:effectLst/>
  </c:spPr>
  <c:txPr>
    <a:bodyPr/>
    <a:lstStyle/>
    <a:p>
      <a:pPr>
        <a:defRPr sz="1400">
          <a:solidFill>
            <a:schemeClr val="tx1"/>
          </a:solidFill>
        </a:defRPr>
      </a:pPr>
      <a:endParaRPr lang="es-PE"/>
    </a:p>
  </c:txPr>
  <c:externalData r:id="rId3">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5069121567168805"/>
          <c:y val="1.0061756597894221E-3"/>
          <c:w val="0.4930877624671916"/>
          <c:h val="0.98795767716535432"/>
        </c:manualLayout>
      </c:layout>
      <c:barChart>
        <c:barDir val="bar"/>
        <c:grouping val="clustered"/>
        <c:varyColors val="0"/>
        <c:ser>
          <c:idx val="0"/>
          <c:order val="0"/>
          <c:tx>
            <c:strRef>
              <c:f>Hoja1!$B$1</c:f>
              <c:strCache>
                <c:ptCount val="1"/>
                <c:pt idx="0">
                  <c:v>Serie 1</c:v>
                </c:pt>
              </c:strCache>
            </c:strRef>
          </c:tx>
          <c:spPr>
            <a:solidFill>
              <a:srgbClr val="0070C0"/>
            </a:solidFill>
            <a:ln>
              <a:noFill/>
            </a:ln>
            <a:effectLst/>
          </c:spPr>
          <c:invertIfNegative val="0"/>
          <c:dPt>
            <c:idx val="1"/>
            <c:invertIfNegative val="0"/>
            <c:bubble3D val="0"/>
            <c:spPr>
              <a:solidFill>
                <a:srgbClr val="92D050"/>
              </a:solidFill>
              <a:ln>
                <a:noFill/>
              </a:ln>
              <a:effectLst/>
            </c:spPr>
            <c:extLst>
              <c:ext xmlns:c16="http://schemas.microsoft.com/office/drawing/2014/chart" uri="{C3380CC4-5D6E-409C-BE32-E72D297353CC}">
                <c16:uniqueId val="{0000000B-3A9E-4024-A84D-45D1772EB0FB}"/>
              </c:ext>
            </c:extLst>
          </c:dPt>
          <c:dPt>
            <c:idx val="3"/>
            <c:invertIfNegative val="0"/>
            <c:bubble3D val="0"/>
            <c:spPr>
              <a:solidFill>
                <a:srgbClr val="0070C0"/>
              </a:solidFill>
              <a:ln>
                <a:noFill/>
              </a:ln>
              <a:effectLst/>
            </c:spPr>
            <c:extLst>
              <c:ext xmlns:c16="http://schemas.microsoft.com/office/drawing/2014/chart" uri="{C3380CC4-5D6E-409C-BE32-E72D297353CC}">
                <c16:uniqueId val="{00000001-3A9E-4024-A84D-45D1772EB0FB}"/>
              </c:ext>
            </c:extLst>
          </c:dPt>
          <c:dPt>
            <c:idx val="4"/>
            <c:invertIfNegative val="0"/>
            <c:bubble3D val="0"/>
            <c:spPr>
              <a:solidFill>
                <a:srgbClr val="0070C0"/>
              </a:solidFill>
              <a:ln>
                <a:noFill/>
              </a:ln>
              <a:effectLst/>
            </c:spPr>
            <c:extLst>
              <c:ext xmlns:c16="http://schemas.microsoft.com/office/drawing/2014/chart" uri="{C3380CC4-5D6E-409C-BE32-E72D297353CC}">
                <c16:uniqueId val="{00000003-3A9E-4024-A84D-45D1772EB0FB}"/>
              </c:ext>
            </c:extLst>
          </c:dPt>
          <c:dLbls>
            <c:spPr>
              <a:noFill/>
              <a:ln>
                <a:noFill/>
              </a:ln>
              <a:effectLst/>
            </c:spPr>
            <c:txPr>
              <a:bodyPr rot="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s-P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Hoja1!$A$2:$A$6</c:f>
              <c:strCache>
                <c:ptCount val="5"/>
                <c:pt idx="0">
                  <c:v>* AGENTE 04 (21 enc.)</c:v>
                </c:pt>
                <c:pt idx="1">
                  <c:v>PROMEDIO TOTAL (80 enc.)</c:v>
                </c:pt>
                <c:pt idx="2">
                  <c:v>* AGENTE 01 (16 enc.)</c:v>
                </c:pt>
                <c:pt idx="3">
                  <c:v>* AGENTE 06 (17 enc.)</c:v>
                </c:pt>
                <c:pt idx="4">
                  <c:v>* AGENTE 02 (14 enc.)</c:v>
                </c:pt>
              </c:strCache>
            </c:strRef>
          </c:cat>
          <c:val>
            <c:numRef>
              <c:f>Hoja1!$B$2:$B$6</c:f>
              <c:numCache>
                <c:formatCode>#,##0.00;[Red]#,##0.00</c:formatCode>
                <c:ptCount val="5"/>
                <c:pt idx="0">
                  <c:v>3.6658730476190478</c:v>
                </c:pt>
                <c:pt idx="1">
                  <c:v>3.5685416624999999</c:v>
                </c:pt>
                <c:pt idx="2">
                  <c:v>3.5531250000000001</c:v>
                </c:pt>
                <c:pt idx="3">
                  <c:v>3.4843137647058819</c:v>
                </c:pt>
                <c:pt idx="4">
                  <c:v>3.4130952142857147</c:v>
                </c:pt>
              </c:numCache>
            </c:numRef>
          </c:val>
          <c:extLst>
            <c:ext xmlns:c16="http://schemas.microsoft.com/office/drawing/2014/chart" uri="{C3380CC4-5D6E-409C-BE32-E72D297353CC}">
              <c16:uniqueId val="{0000000A-3A9E-4024-A84D-45D1772EB0FB}"/>
            </c:ext>
          </c:extLst>
        </c:ser>
        <c:dLbls>
          <c:showLegendKey val="0"/>
          <c:showVal val="0"/>
          <c:showCatName val="0"/>
          <c:showSerName val="0"/>
          <c:showPercent val="0"/>
          <c:showBubbleSize val="0"/>
        </c:dLbls>
        <c:gapWidth val="182"/>
        <c:axId val="235835424"/>
        <c:axId val="235832288"/>
      </c:barChart>
      <c:catAx>
        <c:axId val="235835424"/>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s-PE"/>
          </a:p>
        </c:txPr>
        <c:crossAx val="235832288"/>
        <c:crosses val="autoZero"/>
        <c:auto val="1"/>
        <c:lblAlgn val="ctr"/>
        <c:lblOffset val="100"/>
        <c:noMultiLvlLbl val="0"/>
      </c:catAx>
      <c:valAx>
        <c:axId val="235832288"/>
        <c:scaling>
          <c:orientation val="minMax"/>
        </c:scaling>
        <c:delete val="1"/>
        <c:axPos val="t"/>
        <c:numFmt formatCode="#,##0.00;[Red]#,##0.00" sourceLinked="1"/>
        <c:majorTickMark val="none"/>
        <c:minorTickMark val="none"/>
        <c:tickLblPos val="nextTo"/>
        <c:crossAx val="235835424"/>
        <c:crosses val="autoZero"/>
        <c:crossBetween val="between"/>
      </c:valAx>
      <c:spPr>
        <a:noFill/>
        <a:ln>
          <a:noFill/>
        </a:ln>
        <a:effectLst/>
      </c:spPr>
    </c:plotArea>
    <c:plotVisOnly val="1"/>
    <c:dispBlanksAs val="gap"/>
    <c:showDLblsOverMax val="0"/>
  </c:chart>
  <c:spPr>
    <a:noFill/>
    <a:ln>
      <a:noFill/>
    </a:ln>
    <a:effectLst/>
  </c:spPr>
  <c:txPr>
    <a:bodyPr/>
    <a:lstStyle/>
    <a:p>
      <a:pPr>
        <a:defRPr sz="1400">
          <a:solidFill>
            <a:schemeClr val="tx1"/>
          </a:solidFill>
        </a:defRPr>
      </a:pPr>
      <a:endParaRPr lang="es-PE"/>
    </a:p>
  </c:txPr>
  <c:externalData r:id="rId3">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8399557086614176"/>
          <c:y val="6.0211614173228348E-3"/>
          <c:w val="0.46187190556287927"/>
          <c:h val="0.98795767716535432"/>
        </c:manualLayout>
      </c:layout>
      <c:barChart>
        <c:barDir val="bar"/>
        <c:grouping val="clustered"/>
        <c:varyColors val="0"/>
        <c:ser>
          <c:idx val="0"/>
          <c:order val="0"/>
          <c:tx>
            <c:strRef>
              <c:f>Hoja1!$B$1</c:f>
              <c:strCache>
                <c:ptCount val="1"/>
                <c:pt idx="0">
                  <c:v>Serie 1</c:v>
                </c:pt>
              </c:strCache>
            </c:strRef>
          </c:tx>
          <c:spPr>
            <a:solidFill>
              <a:srgbClr val="0070C0"/>
            </a:solidFill>
            <a:ln>
              <a:noFill/>
            </a:ln>
            <a:effectLst/>
          </c:spPr>
          <c:invertIfNegative val="0"/>
          <c:dPt>
            <c:idx val="2"/>
            <c:invertIfNegative val="0"/>
            <c:bubble3D val="0"/>
            <c:spPr>
              <a:solidFill>
                <a:srgbClr val="92D050"/>
              </a:solidFill>
              <a:ln>
                <a:noFill/>
              </a:ln>
              <a:effectLst/>
            </c:spPr>
            <c:extLst>
              <c:ext xmlns:c16="http://schemas.microsoft.com/office/drawing/2014/chart" uri="{C3380CC4-5D6E-409C-BE32-E72D297353CC}">
                <c16:uniqueId val="{00000001-66DB-4D19-84C6-107C1E6A060B}"/>
              </c:ext>
            </c:extLst>
          </c:dPt>
          <c:dPt>
            <c:idx val="3"/>
            <c:invertIfNegative val="0"/>
            <c:bubble3D val="0"/>
            <c:spPr>
              <a:solidFill>
                <a:srgbClr val="0070C0"/>
              </a:solidFill>
              <a:ln>
                <a:noFill/>
              </a:ln>
              <a:effectLst/>
            </c:spPr>
            <c:extLst>
              <c:ext xmlns:c16="http://schemas.microsoft.com/office/drawing/2014/chart" uri="{C3380CC4-5D6E-409C-BE32-E72D297353CC}">
                <c16:uniqueId val="{00000003-66DB-4D19-84C6-107C1E6A060B}"/>
              </c:ext>
            </c:extLst>
          </c:dPt>
          <c:dPt>
            <c:idx val="4"/>
            <c:invertIfNegative val="0"/>
            <c:bubble3D val="0"/>
            <c:spPr>
              <a:solidFill>
                <a:srgbClr val="0070C0"/>
              </a:solidFill>
              <a:ln>
                <a:noFill/>
              </a:ln>
              <a:effectLst/>
            </c:spPr>
            <c:extLst>
              <c:ext xmlns:c16="http://schemas.microsoft.com/office/drawing/2014/chart" uri="{C3380CC4-5D6E-409C-BE32-E72D297353CC}">
                <c16:uniqueId val="{00000005-66DB-4D19-84C6-107C1E6A060B}"/>
              </c:ext>
            </c:extLst>
          </c:dPt>
          <c:dLbls>
            <c:spPr>
              <a:noFill/>
              <a:ln>
                <a:noFill/>
              </a:ln>
              <a:effectLst/>
            </c:spPr>
            <c:txPr>
              <a:bodyPr rot="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s-P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Hoja1!$A$2:$A$6</c:f>
              <c:strCache>
                <c:ptCount val="5"/>
                <c:pt idx="0">
                  <c:v>* AGENTE 05 (5 enc.)</c:v>
                </c:pt>
                <c:pt idx="1">
                  <c:v>* AGENTE XX (3 enc.)</c:v>
                </c:pt>
                <c:pt idx="2">
                  <c:v>PROMEDIO TOTAL (70 enc.)</c:v>
                </c:pt>
                <c:pt idx="3">
                  <c:v>* AGENTE 09 (48 enc.)</c:v>
                </c:pt>
                <c:pt idx="4">
                  <c:v>* AGENTE 08 (14 enc.)</c:v>
                </c:pt>
              </c:strCache>
            </c:strRef>
          </c:cat>
          <c:val>
            <c:numRef>
              <c:f>Hoja1!$B$2:$B$6</c:f>
              <c:numCache>
                <c:formatCode>#,##0.00;[Red]#,##0.00</c:formatCode>
                <c:ptCount val="5"/>
                <c:pt idx="0">
                  <c:v>3.9583331999999998</c:v>
                </c:pt>
                <c:pt idx="1">
                  <c:v>3.694444666666667</c:v>
                </c:pt>
                <c:pt idx="2">
                  <c:v>3.5803571999999999</c:v>
                </c:pt>
                <c:pt idx="3">
                  <c:v>3.5535714999999999</c:v>
                </c:pt>
                <c:pt idx="4">
                  <c:v>3.5416667291666655</c:v>
                </c:pt>
              </c:numCache>
            </c:numRef>
          </c:val>
          <c:extLst>
            <c:ext xmlns:c16="http://schemas.microsoft.com/office/drawing/2014/chart" uri="{C3380CC4-5D6E-409C-BE32-E72D297353CC}">
              <c16:uniqueId val="{00000006-66DB-4D19-84C6-107C1E6A060B}"/>
            </c:ext>
          </c:extLst>
        </c:ser>
        <c:dLbls>
          <c:showLegendKey val="0"/>
          <c:showVal val="0"/>
          <c:showCatName val="0"/>
          <c:showSerName val="0"/>
          <c:showPercent val="0"/>
          <c:showBubbleSize val="0"/>
        </c:dLbls>
        <c:gapWidth val="182"/>
        <c:axId val="235833464"/>
        <c:axId val="235833856"/>
      </c:barChart>
      <c:catAx>
        <c:axId val="235833464"/>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s-PE"/>
          </a:p>
        </c:txPr>
        <c:crossAx val="235833856"/>
        <c:crosses val="autoZero"/>
        <c:auto val="1"/>
        <c:lblAlgn val="ctr"/>
        <c:lblOffset val="100"/>
        <c:noMultiLvlLbl val="0"/>
      </c:catAx>
      <c:valAx>
        <c:axId val="235833856"/>
        <c:scaling>
          <c:orientation val="minMax"/>
        </c:scaling>
        <c:delete val="1"/>
        <c:axPos val="t"/>
        <c:numFmt formatCode="#,##0.00;[Red]#,##0.00" sourceLinked="1"/>
        <c:majorTickMark val="none"/>
        <c:minorTickMark val="none"/>
        <c:tickLblPos val="nextTo"/>
        <c:crossAx val="235833464"/>
        <c:crosses val="autoZero"/>
        <c:crossBetween val="between"/>
      </c:valAx>
      <c:spPr>
        <a:noFill/>
        <a:ln>
          <a:noFill/>
        </a:ln>
        <a:effectLst/>
      </c:spPr>
    </c:plotArea>
    <c:plotVisOnly val="1"/>
    <c:dispBlanksAs val="gap"/>
    <c:showDLblsOverMax val="0"/>
  </c:chart>
  <c:spPr>
    <a:noFill/>
    <a:ln>
      <a:noFill/>
    </a:ln>
    <a:effectLst/>
  </c:spPr>
  <c:txPr>
    <a:bodyPr/>
    <a:lstStyle/>
    <a:p>
      <a:pPr>
        <a:defRPr sz="1400">
          <a:solidFill>
            <a:schemeClr val="tx1"/>
          </a:solidFill>
        </a:defRPr>
      </a:pPr>
      <a:endParaRPr lang="es-PE"/>
    </a:p>
  </c:txPr>
  <c:externalData r:id="rId3">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5069121567168805"/>
          <c:y val="1.0061756597894221E-3"/>
          <c:w val="0.46804990851186828"/>
          <c:h val="0.98795767716535432"/>
        </c:manualLayout>
      </c:layout>
      <c:barChart>
        <c:barDir val="bar"/>
        <c:grouping val="clustered"/>
        <c:varyColors val="0"/>
        <c:ser>
          <c:idx val="0"/>
          <c:order val="0"/>
          <c:tx>
            <c:strRef>
              <c:f>Hoja1!$B$1</c:f>
              <c:strCache>
                <c:ptCount val="1"/>
                <c:pt idx="0">
                  <c:v>Serie 1</c:v>
                </c:pt>
              </c:strCache>
            </c:strRef>
          </c:tx>
          <c:spPr>
            <a:solidFill>
              <a:srgbClr val="0070C0"/>
            </a:solidFill>
            <a:ln>
              <a:noFill/>
            </a:ln>
            <a:effectLst/>
          </c:spPr>
          <c:invertIfNegative val="0"/>
          <c:dPt>
            <c:idx val="0"/>
            <c:invertIfNegative val="0"/>
            <c:bubble3D val="0"/>
            <c:spPr>
              <a:solidFill>
                <a:srgbClr val="92D050"/>
              </a:solidFill>
              <a:ln>
                <a:noFill/>
              </a:ln>
              <a:effectLst/>
            </c:spPr>
            <c:extLst>
              <c:ext xmlns:c16="http://schemas.microsoft.com/office/drawing/2014/chart" uri="{C3380CC4-5D6E-409C-BE32-E72D297353CC}">
                <c16:uniqueId val="{00000001-F167-4443-B5FD-D333EA13FB25}"/>
              </c:ext>
            </c:extLst>
          </c:dPt>
          <c:dPt>
            <c:idx val="1"/>
            <c:invertIfNegative val="0"/>
            <c:bubble3D val="0"/>
            <c:spPr>
              <a:solidFill>
                <a:srgbClr val="0070C0"/>
              </a:solidFill>
              <a:ln>
                <a:noFill/>
              </a:ln>
              <a:effectLst/>
            </c:spPr>
            <c:extLst>
              <c:ext xmlns:c16="http://schemas.microsoft.com/office/drawing/2014/chart" uri="{C3380CC4-5D6E-409C-BE32-E72D297353CC}">
                <c16:uniqueId val="{00000003-F167-4443-B5FD-D333EA13FB25}"/>
              </c:ext>
            </c:extLst>
          </c:dPt>
          <c:dPt>
            <c:idx val="4"/>
            <c:invertIfNegative val="0"/>
            <c:bubble3D val="0"/>
            <c:spPr>
              <a:solidFill>
                <a:srgbClr val="0070C0"/>
              </a:solidFill>
              <a:ln>
                <a:noFill/>
              </a:ln>
              <a:effectLst/>
            </c:spPr>
            <c:extLst>
              <c:ext xmlns:c16="http://schemas.microsoft.com/office/drawing/2014/chart" uri="{C3380CC4-5D6E-409C-BE32-E72D297353CC}">
                <c16:uniqueId val="{00000005-F167-4443-B5FD-D333EA13FB25}"/>
              </c:ext>
            </c:extLst>
          </c:dPt>
          <c:dLbls>
            <c:spPr>
              <a:noFill/>
              <a:ln>
                <a:noFill/>
              </a:ln>
              <a:effectLst/>
            </c:spPr>
            <c:txPr>
              <a:bodyPr rot="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s-P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Hoja1!$A$2:$A$4</c:f>
              <c:strCache>
                <c:ptCount val="3"/>
                <c:pt idx="0">
                  <c:v>PROMEDIO TOTAL (70 enc.)</c:v>
                </c:pt>
                <c:pt idx="1">
                  <c:v>* AGENTE 09 (48 enc.)</c:v>
                </c:pt>
                <c:pt idx="2">
                  <c:v>* AGENTE 08 (14 enc.)</c:v>
                </c:pt>
              </c:strCache>
            </c:strRef>
          </c:cat>
          <c:val>
            <c:numRef>
              <c:f>Hoja1!$B$2:$B$4</c:f>
              <c:numCache>
                <c:formatCode>#,##0.00;[Red]#,##0.00</c:formatCode>
                <c:ptCount val="3"/>
                <c:pt idx="0">
                  <c:v>3.58</c:v>
                </c:pt>
                <c:pt idx="1">
                  <c:v>3.55</c:v>
                </c:pt>
                <c:pt idx="2">
                  <c:v>3.54</c:v>
                </c:pt>
              </c:numCache>
            </c:numRef>
          </c:val>
          <c:extLst>
            <c:ext xmlns:c16="http://schemas.microsoft.com/office/drawing/2014/chart" uri="{C3380CC4-5D6E-409C-BE32-E72D297353CC}">
              <c16:uniqueId val="{00000006-F167-4443-B5FD-D333EA13FB25}"/>
            </c:ext>
          </c:extLst>
        </c:ser>
        <c:dLbls>
          <c:showLegendKey val="0"/>
          <c:showVal val="0"/>
          <c:showCatName val="0"/>
          <c:showSerName val="0"/>
          <c:showPercent val="0"/>
          <c:showBubbleSize val="0"/>
        </c:dLbls>
        <c:gapWidth val="182"/>
        <c:axId val="232168296"/>
        <c:axId val="232167904"/>
      </c:barChart>
      <c:catAx>
        <c:axId val="232168296"/>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s-PE"/>
          </a:p>
        </c:txPr>
        <c:crossAx val="232167904"/>
        <c:crosses val="autoZero"/>
        <c:auto val="1"/>
        <c:lblAlgn val="ctr"/>
        <c:lblOffset val="100"/>
        <c:noMultiLvlLbl val="0"/>
      </c:catAx>
      <c:valAx>
        <c:axId val="232167904"/>
        <c:scaling>
          <c:orientation val="minMax"/>
        </c:scaling>
        <c:delete val="1"/>
        <c:axPos val="t"/>
        <c:numFmt formatCode="#,##0.00;[Red]#,##0.00" sourceLinked="1"/>
        <c:majorTickMark val="none"/>
        <c:minorTickMark val="none"/>
        <c:tickLblPos val="nextTo"/>
        <c:crossAx val="232168296"/>
        <c:crosses val="autoZero"/>
        <c:crossBetween val="between"/>
      </c:valAx>
      <c:spPr>
        <a:noFill/>
        <a:ln>
          <a:noFill/>
        </a:ln>
        <a:effectLst/>
      </c:spPr>
    </c:plotArea>
    <c:plotVisOnly val="1"/>
    <c:dispBlanksAs val="gap"/>
    <c:showDLblsOverMax val="0"/>
  </c:chart>
  <c:spPr>
    <a:noFill/>
    <a:ln>
      <a:noFill/>
    </a:ln>
    <a:effectLst/>
  </c:spPr>
  <c:txPr>
    <a:bodyPr/>
    <a:lstStyle/>
    <a:p>
      <a:pPr>
        <a:defRPr sz="1400">
          <a:solidFill>
            <a:srgbClr val="FF0000"/>
          </a:solidFill>
        </a:defRPr>
      </a:pPr>
      <a:endParaRPr lang="es-PE"/>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1.5381925389844274E-2"/>
          <c:y val="3.5685666751048666E-2"/>
          <c:w val="0.96923614922031143"/>
          <c:h val="0.49638149382704377"/>
        </c:manualLayout>
      </c:layout>
      <c:barChart>
        <c:barDir val="col"/>
        <c:grouping val="clustered"/>
        <c:varyColors val="0"/>
        <c:ser>
          <c:idx val="0"/>
          <c:order val="0"/>
          <c:spPr>
            <a:solidFill>
              <a:srgbClr val="0070C0"/>
            </a:solidFill>
            <a:ln>
              <a:noFill/>
            </a:ln>
            <a:effectLst/>
          </c:spPr>
          <c:invertIfNegative val="0"/>
          <c:dPt>
            <c:idx val="9"/>
            <c:invertIfNegative val="0"/>
            <c:bubble3D val="0"/>
            <c:extLst>
              <c:ext xmlns:c16="http://schemas.microsoft.com/office/drawing/2014/chart" uri="{C3380CC4-5D6E-409C-BE32-E72D297353CC}">
                <c16:uniqueId val="{00000000-7715-403A-B8D0-17C6A3077704}"/>
              </c:ext>
            </c:extLst>
          </c:dPt>
          <c:dPt>
            <c:idx val="10"/>
            <c:invertIfNegative val="0"/>
            <c:bubble3D val="0"/>
            <c:spPr>
              <a:solidFill>
                <a:srgbClr val="92D050"/>
              </a:solidFill>
              <a:ln>
                <a:noFill/>
              </a:ln>
              <a:effectLst/>
            </c:spPr>
            <c:extLst>
              <c:ext xmlns:c16="http://schemas.microsoft.com/office/drawing/2014/chart" uri="{C3380CC4-5D6E-409C-BE32-E72D297353CC}">
                <c16:uniqueId val="{00000002-7715-403A-B8D0-17C6A3077704}"/>
              </c:ext>
            </c:extLst>
          </c:dPt>
          <c:dPt>
            <c:idx val="11"/>
            <c:invertIfNegative val="0"/>
            <c:bubble3D val="0"/>
            <c:spPr>
              <a:solidFill>
                <a:srgbClr val="0070C0"/>
              </a:solidFill>
              <a:ln>
                <a:noFill/>
              </a:ln>
              <a:effectLst/>
            </c:spPr>
            <c:extLst>
              <c:ext xmlns:c16="http://schemas.microsoft.com/office/drawing/2014/chart" uri="{C3380CC4-5D6E-409C-BE32-E72D297353CC}">
                <c16:uniqueId val="{00000004-7715-403A-B8D0-17C6A3077704}"/>
              </c:ext>
            </c:extLst>
          </c:dPt>
          <c:dPt>
            <c:idx val="12"/>
            <c:invertIfNegative val="0"/>
            <c:bubble3D val="0"/>
            <c:spPr>
              <a:solidFill>
                <a:srgbClr val="0070C0"/>
              </a:solidFill>
              <a:ln>
                <a:noFill/>
              </a:ln>
              <a:effectLst/>
            </c:spPr>
            <c:extLst>
              <c:ext xmlns:c16="http://schemas.microsoft.com/office/drawing/2014/chart" uri="{C3380CC4-5D6E-409C-BE32-E72D297353CC}">
                <c16:uniqueId val="{00000006-7715-403A-B8D0-17C6A3077704}"/>
              </c:ext>
            </c:extLst>
          </c:dPt>
          <c:dPt>
            <c:idx val="13"/>
            <c:invertIfNegative val="0"/>
            <c:bubble3D val="0"/>
            <c:spPr>
              <a:solidFill>
                <a:srgbClr val="0070C0"/>
              </a:solidFill>
              <a:ln>
                <a:noFill/>
              </a:ln>
              <a:effectLst/>
            </c:spPr>
            <c:extLst>
              <c:ext xmlns:c16="http://schemas.microsoft.com/office/drawing/2014/chart" uri="{C3380CC4-5D6E-409C-BE32-E72D297353CC}">
                <c16:uniqueId val="{00000008-7715-403A-B8D0-17C6A3077704}"/>
              </c:ext>
            </c:extLst>
          </c:dPt>
          <c:dPt>
            <c:idx val="14"/>
            <c:invertIfNegative val="0"/>
            <c:bubble3D val="0"/>
            <c:spPr>
              <a:solidFill>
                <a:srgbClr val="0070C0"/>
              </a:solidFill>
              <a:ln>
                <a:noFill/>
              </a:ln>
              <a:effectLst/>
            </c:spPr>
            <c:extLst>
              <c:ext xmlns:c16="http://schemas.microsoft.com/office/drawing/2014/chart" uri="{C3380CC4-5D6E-409C-BE32-E72D297353CC}">
                <c16:uniqueId val="{0000000A-7715-403A-B8D0-17C6A3077704}"/>
              </c:ext>
            </c:extLst>
          </c:dPt>
          <c:dLbls>
            <c:spPr>
              <a:noFill/>
              <a:ln>
                <a:noFill/>
              </a:ln>
              <a:effectLst/>
            </c:spPr>
            <c:txPr>
              <a:bodyPr rot="-5400000" spcFirstLastPara="1" vertOverflow="ellipsis" wrap="square" anchor="ctr" anchorCtr="1"/>
              <a:lstStyle/>
              <a:p>
                <a:pPr>
                  <a:defRPr sz="1200" b="0" i="0" u="none" strike="noStrike" kern="1200" baseline="0">
                    <a:solidFill>
                      <a:schemeClr val="tx1"/>
                    </a:solidFill>
                    <a:latin typeface="+mn-lt"/>
                    <a:ea typeface="+mn-ea"/>
                    <a:cs typeface="+mn-cs"/>
                  </a:defRPr>
                </a:pPr>
                <a:endParaRPr lang="es-P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Sheet1!$B$2:$B$23</c:f>
              <c:strCache>
                <c:ptCount val="22"/>
                <c:pt idx="0">
                  <c:v>* OZ CHIMBOTE (120 enc.)</c:v>
                </c:pt>
                <c:pt idx="1">
                  <c:v>* IR LORETO (50 enc.)</c:v>
                </c:pt>
                <c:pt idx="2">
                  <c:v>OZ SAN MARTIN (249 enc.)</c:v>
                </c:pt>
                <c:pt idx="3">
                  <c:v>IR LAMBAYEQUE (300 enc.)</c:v>
                </c:pt>
                <c:pt idx="4">
                  <c:v>IR PIURA (240 enc.)</c:v>
                </c:pt>
                <c:pt idx="5">
                  <c:v>* OZ TUMBES (60 enc.)</c:v>
                </c:pt>
                <c:pt idx="6">
                  <c:v>* OZ HUACHO (110 enc.)</c:v>
                </c:pt>
                <c:pt idx="7">
                  <c:v>* OZ UCAYALI (120 enc.)</c:v>
                </c:pt>
                <c:pt idx="8">
                  <c:v>I LIMA (2400 enc.)</c:v>
                </c:pt>
                <c:pt idx="9">
                  <c:v>* IR ICA (135 enc.)</c:v>
                </c:pt>
                <c:pt idx="10">
                  <c:v>PROMEDIO (5880 enc.)</c:v>
                </c:pt>
                <c:pt idx="11">
                  <c:v>IR LA LIBERTAD (240 enc.)</c:v>
                </c:pt>
                <c:pt idx="12">
                  <c:v>IR AREQUIPA (357 enc.)</c:v>
                </c:pt>
                <c:pt idx="13">
                  <c:v>* IR CAJAMARCA (105 enc.)</c:v>
                </c:pt>
                <c:pt idx="14">
                  <c:v>OZ HUANUCO (150 enc.)</c:v>
                </c:pt>
                <c:pt idx="15">
                  <c:v>IR JUNIN (360 enc.)</c:v>
                </c:pt>
                <c:pt idx="16">
                  <c:v>IR CUSCO (339 enc.)</c:v>
                </c:pt>
                <c:pt idx="17">
                  <c:v>* IR AYACUCHO (105 enc.)</c:v>
                </c:pt>
                <c:pt idx="18">
                  <c:v>* OZ HUARAZ (90 enc.)</c:v>
                </c:pt>
                <c:pt idx="19">
                  <c:v>IR TACNA (180 enc.)</c:v>
                </c:pt>
                <c:pt idx="20">
                  <c:v>* IR MADRE DE DIOS (30 enc.)</c:v>
                </c:pt>
                <c:pt idx="21">
                  <c:v>* OZ JULIACA (140 enc.)</c:v>
                </c:pt>
              </c:strCache>
            </c:strRef>
          </c:cat>
          <c:val>
            <c:numRef>
              <c:f>Sheet1!$C$2:$C$23</c:f>
              <c:numCache>
                <c:formatCode>###0.00</c:formatCode>
                <c:ptCount val="22"/>
                <c:pt idx="0">
                  <c:v>4.1074999999999999</c:v>
                </c:pt>
                <c:pt idx="1">
                  <c:v>4.0920000000000005</c:v>
                </c:pt>
                <c:pt idx="2">
                  <c:v>4.0823293172690756</c:v>
                </c:pt>
                <c:pt idx="3">
                  <c:v>4.0656666666666679</c:v>
                </c:pt>
                <c:pt idx="4">
                  <c:v>4.0629166666666681</c:v>
                </c:pt>
                <c:pt idx="5">
                  <c:v>4.0566666666666675</c:v>
                </c:pt>
                <c:pt idx="6">
                  <c:v>4.0327272727272723</c:v>
                </c:pt>
                <c:pt idx="7">
                  <c:v>3.9849999999999999</c:v>
                </c:pt>
                <c:pt idx="8">
                  <c:v>3.9833333333333334</c:v>
                </c:pt>
                <c:pt idx="9">
                  <c:v>3.9488888888888889</c:v>
                </c:pt>
                <c:pt idx="10">
                  <c:v>3.9416666666666673</c:v>
                </c:pt>
                <c:pt idx="11">
                  <c:v>3.9320833333333334</c:v>
                </c:pt>
                <c:pt idx="12">
                  <c:v>3.9117647058823528</c:v>
                </c:pt>
                <c:pt idx="13">
                  <c:v>3.91047619047619</c:v>
                </c:pt>
                <c:pt idx="14">
                  <c:v>3.8706666666666667</c:v>
                </c:pt>
                <c:pt idx="15">
                  <c:v>3.8469444444444445</c:v>
                </c:pt>
                <c:pt idx="16">
                  <c:v>3.8011799410029496</c:v>
                </c:pt>
                <c:pt idx="17">
                  <c:v>3.7714285714285714</c:v>
                </c:pt>
                <c:pt idx="18">
                  <c:v>3.7466666666666666</c:v>
                </c:pt>
                <c:pt idx="19">
                  <c:v>3.6533333333333333</c:v>
                </c:pt>
                <c:pt idx="20">
                  <c:v>3.6333333333333333</c:v>
                </c:pt>
                <c:pt idx="21">
                  <c:v>3.6085714285714281</c:v>
                </c:pt>
              </c:numCache>
            </c:numRef>
          </c:val>
          <c:extLst>
            <c:ext xmlns:c16="http://schemas.microsoft.com/office/drawing/2014/chart" uri="{C3380CC4-5D6E-409C-BE32-E72D297353CC}">
              <c16:uniqueId val="{0000000B-7715-403A-B8D0-17C6A3077704}"/>
            </c:ext>
          </c:extLst>
        </c:ser>
        <c:dLbls>
          <c:showLegendKey val="0"/>
          <c:showVal val="1"/>
          <c:showCatName val="0"/>
          <c:showSerName val="0"/>
          <c:showPercent val="0"/>
          <c:showBubbleSize val="0"/>
        </c:dLbls>
        <c:gapWidth val="150"/>
        <c:axId val="232496840"/>
        <c:axId val="237372512"/>
      </c:barChart>
      <c:catAx>
        <c:axId val="23249684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1200" b="0" i="0" u="none" strike="noStrike" kern="1200" baseline="0">
                <a:solidFill>
                  <a:schemeClr val="tx1"/>
                </a:solidFill>
                <a:latin typeface="+mn-lt"/>
                <a:ea typeface="+mn-ea"/>
                <a:cs typeface="+mn-cs"/>
              </a:defRPr>
            </a:pPr>
            <a:endParaRPr lang="es-PE"/>
          </a:p>
        </c:txPr>
        <c:crossAx val="237372512"/>
        <c:crosses val="autoZero"/>
        <c:auto val="1"/>
        <c:lblAlgn val="ctr"/>
        <c:lblOffset val="100"/>
        <c:noMultiLvlLbl val="0"/>
      </c:catAx>
      <c:valAx>
        <c:axId val="237372512"/>
        <c:scaling>
          <c:orientation val="minMax"/>
          <c:max val="5"/>
        </c:scaling>
        <c:delete val="1"/>
        <c:axPos val="l"/>
        <c:numFmt formatCode="###0.00" sourceLinked="1"/>
        <c:majorTickMark val="none"/>
        <c:minorTickMark val="none"/>
        <c:tickLblPos val="nextTo"/>
        <c:crossAx val="232496840"/>
        <c:crosses val="autoZero"/>
        <c:crossBetween val="between"/>
      </c:valAx>
      <c:spPr>
        <a:noFill/>
        <a:ln>
          <a:noFill/>
        </a:ln>
        <a:effectLst/>
      </c:spPr>
    </c:plotArea>
    <c:plotVisOnly val="1"/>
    <c:dispBlanksAs val="gap"/>
    <c:showDLblsOverMax val="0"/>
  </c:chart>
  <c:spPr>
    <a:noFill/>
    <a:ln>
      <a:noFill/>
    </a:ln>
    <a:effectLst/>
  </c:spPr>
  <c:txPr>
    <a:bodyPr/>
    <a:lstStyle/>
    <a:p>
      <a:pPr>
        <a:defRPr sz="1100"/>
      </a:pPr>
      <a:endParaRPr lang="es-PE"/>
    </a:p>
  </c:txPr>
  <c:externalData r:id="rId4">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2.3206751054852322E-2"/>
          <c:y val="1.8034286912041547E-2"/>
          <c:w val="0.95358649789029537"/>
          <c:h val="0.62723304955528847"/>
        </c:manualLayout>
      </c:layout>
      <c:barChart>
        <c:barDir val="col"/>
        <c:grouping val="percentStacked"/>
        <c:varyColors val="0"/>
        <c:ser>
          <c:idx val="0"/>
          <c:order val="0"/>
          <c:tx>
            <c:strRef>
              <c:f>sunat!$A$2</c:f>
              <c:strCache>
                <c:ptCount val="1"/>
                <c:pt idx="0">
                  <c:v>Muy insatisfecho / insatisfecho</c:v>
                </c:pt>
              </c:strCache>
            </c:strRef>
          </c:tx>
          <c:spPr>
            <a:solidFill>
              <a:srgbClr val="FFC000"/>
            </a:solidFill>
            <a:ln>
              <a:noFill/>
            </a:ln>
            <a:effectLst/>
          </c:spPr>
          <c:invertIfNegative val="0"/>
          <c:dLbls>
            <c:dLbl>
              <c:idx val="1"/>
              <c:delete val="1"/>
              <c:extLst>
                <c:ext xmlns:c15="http://schemas.microsoft.com/office/drawing/2012/chart" uri="{CE6537A1-D6FC-4f65-9D91-7224C49458BB}"/>
                <c:ext xmlns:c16="http://schemas.microsoft.com/office/drawing/2014/chart" uri="{C3380CC4-5D6E-409C-BE32-E72D297353CC}">
                  <c16:uniqueId val="{00000000-F622-440B-B185-6E1572CB06B5}"/>
                </c:ext>
              </c:extLst>
            </c:dLbl>
            <c:dLbl>
              <c:idx val="3"/>
              <c:delete val="1"/>
              <c:extLst>
                <c:ext xmlns:c15="http://schemas.microsoft.com/office/drawing/2012/chart" uri="{CE6537A1-D6FC-4f65-9D91-7224C49458BB}"/>
                <c:ext xmlns:c16="http://schemas.microsoft.com/office/drawing/2014/chart" uri="{C3380CC4-5D6E-409C-BE32-E72D297353CC}">
                  <c16:uniqueId val="{00000000-65DE-4889-BDEA-F6066A8ACD86}"/>
                </c:ext>
              </c:extLst>
            </c:dLbl>
            <c:dLbl>
              <c:idx val="4"/>
              <c:delete val="1"/>
              <c:extLst>
                <c:ext xmlns:c15="http://schemas.microsoft.com/office/drawing/2012/chart" uri="{CE6537A1-D6FC-4f65-9D91-7224C49458BB}"/>
                <c:ext xmlns:c16="http://schemas.microsoft.com/office/drawing/2014/chart" uri="{C3380CC4-5D6E-409C-BE32-E72D297353CC}">
                  <c16:uniqueId val="{00000001-65DE-4889-BDEA-F6066A8ACD86}"/>
                </c:ext>
              </c:extLst>
            </c:dLbl>
            <c:dLbl>
              <c:idx val="5"/>
              <c:delete val="1"/>
              <c:extLst>
                <c:ext xmlns:c15="http://schemas.microsoft.com/office/drawing/2012/chart" uri="{CE6537A1-D6FC-4f65-9D91-7224C49458BB}"/>
                <c:ext xmlns:c16="http://schemas.microsoft.com/office/drawing/2014/chart" uri="{C3380CC4-5D6E-409C-BE32-E72D297353CC}">
                  <c16:uniqueId val="{00000002-65DE-4889-BDEA-F6066A8ACD86}"/>
                </c:ext>
              </c:extLst>
            </c:dLbl>
            <c:spPr>
              <a:noFill/>
              <a:ln>
                <a:noFill/>
              </a:ln>
              <a:effectLst/>
            </c:spPr>
            <c:txPr>
              <a:bodyPr rot="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es-P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sunat!$B$1:$G$1</c:f>
              <c:strCache>
                <c:ptCount val="6"/>
                <c:pt idx="0">
                  <c:v>TOTAL
(60)</c:v>
                </c:pt>
                <c:pt idx="1">
                  <c:v>NUMERACIÓN DE MANIFIESTO
(10)*</c:v>
                </c:pt>
                <c:pt idx="2">
                  <c:v>NUMERACIÓN DE LA DECLARACIÓN (15)*</c:v>
                </c:pt>
                <c:pt idx="3">
                  <c:v>CONSULTA DE LEVANTE
(15)*</c:v>
                </c:pt>
                <c:pt idx="4">
                  <c:v>CONSULTA CTA CTE GARANTIA PREVIA
(10)*</c:v>
                </c:pt>
                <c:pt idx="5">
                  <c:v>PAGO ELECTRÓNICO
(10)*</c:v>
                </c:pt>
              </c:strCache>
            </c:strRef>
          </c:cat>
          <c:val>
            <c:numRef>
              <c:f>sunat!$B$2:$G$2</c:f>
              <c:numCache>
                <c:formatCode>0.0%</c:formatCode>
                <c:ptCount val="6"/>
                <c:pt idx="0">
                  <c:v>8.4013082804351796E-2</c:v>
                </c:pt>
                <c:pt idx="1">
                  <c:v>0</c:v>
                </c:pt>
                <c:pt idx="2">
                  <c:v>0.13333333333333333</c:v>
                </c:pt>
                <c:pt idx="3">
                  <c:v>0</c:v>
                </c:pt>
                <c:pt idx="4">
                  <c:v>0</c:v>
                </c:pt>
                <c:pt idx="5">
                  <c:v>0.2</c:v>
                </c:pt>
              </c:numCache>
            </c:numRef>
          </c:val>
          <c:extLst>
            <c:ext xmlns:c16="http://schemas.microsoft.com/office/drawing/2014/chart" uri="{C3380CC4-5D6E-409C-BE32-E72D297353CC}">
              <c16:uniqueId val="{00000003-65DE-4889-BDEA-F6066A8ACD86}"/>
            </c:ext>
          </c:extLst>
        </c:ser>
        <c:ser>
          <c:idx val="1"/>
          <c:order val="1"/>
          <c:tx>
            <c:strRef>
              <c:f>sunat!$A$3</c:f>
              <c:strCache>
                <c:ptCount val="1"/>
                <c:pt idx="0">
                  <c:v>Ni satisfecho, ni insatisfecho</c:v>
                </c:pt>
              </c:strCache>
            </c:strRef>
          </c:tx>
          <c:spPr>
            <a:solidFill>
              <a:srgbClr val="ED7D31"/>
            </a:solidFill>
            <a:ln>
              <a:noFill/>
            </a:ln>
            <a:effectLst/>
          </c:spPr>
          <c:invertIfNegative val="0"/>
          <c:dLbls>
            <c:dLbl>
              <c:idx val="1"/>
              <c:delete val="1"/>
              <c:extLst>
                <c:ext xmlns:c15="http://schemas.microsoft.com/office/drawing/2012/chart" uri="{CE6537A1-D6FC-4f65-9D91-7224C49458BB}"/>
                <c:ext xmlns:c16="http://schemas.microsoft.com/office/drawing/2014/chart" uri="{C3380CC4-5D6E-409C-BE32-E72D297353CC}">
                  <c16:uniqueId val="{00000004-65DE-4889-BDEA-F6066A8ACD86}"/>
                </c:ext>
              </c:extLst>
            </c:dLbl>
            <c:dLbl>
              <c:idx val="4"/>
              <c:delete val="1"/>
              <c:extLst>
                <c:ext xmlns:c15="http://schemas.microsoft.com/office/drawing/2012/chart" uri="{CE6537A1-D6FC-4f65-9D91-7224C49458BB}"/>
                <c:ext xmlns:c16="http://schemas.microsoft.com/office/drawing/2014/chart" uri="{C3380CC4-5D6E-409C-BE32-E72D297353CC}">
                  <c16:uniqueId val="{00000005-65DE-4889-BDEA-F6066A8ACD86}"/>
                </c:ext>
              </c:extLst>
            </c:dLbl>
            <c:spPr>
              <a:noFill/>
              <a:ln>
                <a:noFill/>
              </a:ln>
              <a:effectLst/>
            </c:spPr>
            <c:txPr>
              <a:bodyPr rot="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es-P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sunat!$B$1:$G$1</c:f>
              <c:strCache>
                <c:ptCount val="6"/>
                <c:pt idx="0">
                  <c:v>TOTAL
(60)</c:v>
                </c:pt>
                <c:pt idx="1">
                  <c:v>NUMERACIÓN DE MANIFIESTO
(10)*</c:v>
                </c:pt>
                <c:pt idx="2">
                  <c:v>NUMERACIÓN DE LA DECLARACIÓN (15)*</c:v>
                </c:pt>
                <c:pt idx="3">
                  <c:v>CONSULTA DE LEVANTE
(15)*</c:v>
                </c:pt>
                <c:pt idx="4">
                  <c:v>CONSULTA CTA CTE GARANTIA PREVIA
(10)*</c:v>
                </c:pt>
                <c:pt idx="5">
                  <c:v>PAGO ELECTRÓNICO
(10)*</c:v>
                </c:pt>
              </c:strCache>
            </c:strRef>
          </c:cat>
          <c:val>
            <c:numRef>
              <c:f>sunat!$B$3:$G$3</c:f>
              <c:numCache>
                <c:formatCode>0.0%</c:formatCode>
                <c:ptCount val="6"/>
                <c:pt idx="0">
                  <c:v>0.27903488286446626</c:v>
                </c:pt>
                <c:pt idx="1">
                  <c:v>0</c:v>
                </c:pt>
                <c:pt idx="2">
                  <c:v>0.46666666666666667</c:v>
                </c:pt>
                <c:pt idx="3">
                  <c:v>0.26666666666666666</c:v>
                </c:pt>
                <c:pt idx="4">
                  <c:v>0</c:v>
                </c:pt>
                <c:pt idx="5">
                  <c:v>0.2</c:v>
                </c:pt>
              </c:numCache>
            </c:numRef>
          </c:val>
          <c:extLst>
            <c:ext xmlns:c16="http://schemas.microsoft.com/office/drawing/2014/chart" uri="{C3380CC4-5D6E-409C-BE32-E72D297353CC}">
              <c16:uniqueId val="{00000006-65DE-4889-BDEA-F6066A8ACD86}"/>
            </c:ext>
          </c:extLst>
        </c:ser>
        <c:ser>
          <c:idx val="2"/>
          <c:order val="2"/>
          <c:tx>
            <c:strRef>
              <c:f>sunat!$A$4</c:f>
              <c:strCache>
                <c:ptCount val="1"/>
                <c:pt idx="0">
                  <c:v>Muy satisfecho / satisfecho</c:v>
                </c:pt>
              </c:strCache>
            </c:strRef>
          </c:tx>
          <c:spPr>
            <a:solidFill>
              <a:srgbClr val="5B9BD5"/>
            </a:solidFill>
            <a:ln>
              <a:noFill/>
            </a:ln>
            <a:effectLst/>
          </c:spPr>
          <c:invertIfNegative val="0"/>
          <c:dLbls>
            <c:spPr>
              <a:noFill/>
              <a:ln>
                <a:noFill/>
              </a:ln>
              <a:effectLst/>
            </c:spPr>
            <c:txPr>
              <a:bodyPr rot="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es-P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sunat!$B$1:$G$1</c:f>
              <c:strCache>
                <c:ptCount val="6"/>
                <c:pt idx="0">
                  <c:v>TOTAL
(60)</c:v>
                </c:pt>
                <c:pt idx="1">
                  <c:v>NUMERACIÓN DE MANIFIESTO
(10)*</c:v>
                </c:pt>
                <c:pt idx="2">
                  <c:v>NUMERACIÓN DE LA DECLARACIÓN (15)*</c:v>
                </c:pt>
                <c:pt idx="3">
                  <c:v>CONSULTA DE LEVANTE
(15)*</c:v>
                </c:pt>
                <c:pt idx="4">
                  <c:v>CONSULTA CTA CTE GARANTIA PREVIA
(10)*</c:v>
                </c:pt>
                <c:pt idx="5">
                  <c:v>PAGO ELECTRÓNICO
(10)*</c:v>
                </c:pt>
              </c:strCache>
            </c:strRef>
          </c:cat>
          <c:val>
            <c:numRef>
              <c:f>sunat!$B$4:$G$4</c:f>
              <c:numCache>
                <c:formatCode>0.0%</c:formatCode>
                <c:ptCount val="6"/>
                <c:pt idx="0">
                  <c:v>0.63695203433118197</c:v>
                </c:pt>
                <c:pt idx="1">
                  <c:v>1</c:v>
                </c:pt>
                <c:pt idx="2">
                  <c:v>0.4</c:v>
                </c:pt>
                <c:pt idx="3">
                  <c:v>0.73333333333333328</c:v>
                </c:pt>
                <c:pt idx="4">
                  <c:v>1</c:v>
                </c:pt>
                <c:pt idx="5">
                  <c:v>0.60000000000000009</c:v>
                </c:pt>
              </c:numCache>
            </c:numRef>
          </c:val>
          <c:extLst>
            <c:ext xmlns:c16="http://schemas.microsoft.com/office/drawing/2014/chart" uri="{C3380CC4-5D6E-409C-BE32-E72D297353CC}">
              <c16:uniqueId val="{00000007-65DE-4889-BDEA-F6066A8ACD86}"/>
            </c:ext>
          </c:extLst>
        </c:ser>
        <c:dLbls>
          <c:showLegendKey val="0"/>
          <c:showVal val="1"/>
          <c:showCatName val="0"/>
          <c:showSerName val="0"/>
          <c:showPercent val="0"/>
          <c:showBubbleSize val="0"/>
        </c:dLbls>
        <c:gapWidth val="95"/>
        <c:overlap val="100"/>
        <c:axId val="340472048"/>
        <c:axId val="340472440"/>
      </c:barChart>
      <c:catAx>
        <c:axId val="34047204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es-PE"/>
          </a:p>
        </c:txPr>
        <c:crossAx val="340472440"/>
        <c:crosses val="autoZero"/>
        <c:auto val="1"/>
        <c:lblAlgn val="ctr"/>
        <c:lblOffset val="100"/>
        <c:noMultiLvlLbl val="0"/>
      </c:catAx>
      <c:valAx>
        <c:axId val="340472440"/>
        <c:scaling>
          <c:orientation val="minMax"/>
        </c:scaling>
        <c:delete val="1"/>
        <c:axPos val="l"/>
        <c:numFmt formatCode="0%" sourceLinked="1"/>
        <c:majorTickMark val="none"/>
        <c:minorTickMark val="none"/>
        <c:tickLblPos val="nextTo"/>
        <c:crossAx val="34047204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es-PE"/>
        </a:p>
      </c:txPr>
    </c:legend>
    <c:plotVisOnly val="1"/>
    <c:dispBlanksAs val="gap"/>
    <c:showDLblsOverMax val="0"/>
  </c:chart>
  <c:spPr>
    <a:noFill/>
    <a:ln>
      <a:noFill/>
    </a:ln>
    <a:effectLst/>
  </c:spPr>
  <c:txPr>
    <a:bodyPr/>
    <a:lstStyle/>
    <a:p>
      <a:pPr>
        <a:defRPr sz="1100">
          <a:solidFill>
            <a:schemeClr val="tx1"/>
          </a:solidFill>
        </a:defRPr>
      </a:pPr>
      <a:endParaRPr lang="es-PE"/>
    </a:p>
  </c:txPr>
  <c:externalData r:id="rId4">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1"/>
          <c:order val="0"/>
          <c:spPr>
            <a:solidFill>
              <a:srgbClr val="5B9BD5"/>
            </a:solidFill>
          </c:spPr>
          <c:invertIfNegative val="0"/>
          <c:dPt>
            <c:idx val="4"/>
            <c:invertIfNegative val="0"/>
            <c:bubble3D val="0"/>
            <c:extLst>
              <c:ext xmlns:c16="http://schemas.microsoft.com/office/drawing/2014/chart" uri="{C3380CC4-5D6E-409C-BE32-E72D297353CC}">
                <c16:uniqueId val="{00000000-AE74-49A3-8A37-9503C86F7635}"/>
              </c:ext>
            </c:extLst>
          </c:dPt>
          <c:dPt>
            <c:idx val="5"/>
            <c:invertIfNegative val="0"/>
            <c:bubble3D val="0"/>
            <c:spPr>
              <a:solidFill>
                <a:srgbClr val="70AD47"/>
              </a:solidFill>
            </c:spPr>
            <c:extLst>
              <c:ext xmlns:c16="http://schemas.microsoft.com/office/drawing/2014/chart" uri="{C3380CC4-5D6E-409C-BE32-E72D297353CC}">
                <c16:uniqueId val="{00000002-AE74-49A3-8A37-9503C86F7635}"/>
              </c:ext>
            </c:extLst>
          </c:dPt>
          <c:dPt>
            <c:idx val="6"/>
            <c:invertIfNegative val="0"/>
            <c:bubble3D val="0"/>
            <c:extLst>
              <c:ext xmlns:c16="http://schemas.microsoft.com/office/drawing/2014/chart" uri="{C3380CC4-5D6E-409C-BE32-E72D297353CC}">
                <c16:uniqueId val="{00000003-AE74-49A3-8A37-9503C86F7635}"/>
              </c:ext>
            </c:extLst>
          </c:dPt>
          <c:dPt>
            <c:idx val="9"/>
            <c:invertIfNegative val="0"/>
            <c:bubble3D val="0"/>
            <c:spPr>
              <a:solidFill>
                <a:srgbClr val="70AD47"/>
              </a:solidFill>
            </c:spPr>
            <c:extLst>
              <c:ext xmlns:c16="http://schemas.microsoft.com/office/drawing/2014/chart" uri="{C3380CC4-5D6E-409C-BE32-E72D297353CC}">
                <c16:uniqueId val="{00000005-AE74-49A3-8A37-9503C86F7635}"/>
              </c:ext>
            </c:extLst>
          </c:dPt>
          <c:dPt>
            <c:idx val="11"/>
            <c:invertIfNegative val="0"/>
            <c:bubble3D val="0"/>
            <c:extLst>
              <c:ext xmlns:c16="http://schemas.microsoft.com/office/drawing/2014/chart" uri="{C3380CC4-5D6E-409C-BE32-E72D297353CC}">
                <c16:uniqueId val="{00000006-AE74-49A3-8A37-9503C86F7635}"/>
              </c:ext>
            </c:extLst>
          </c:dPt>
          <c:dPt>
            <c:idx val="14"/>
            <c:invertIfNegative val="0"/>
            <c:bubble3D val="0"/>
            <c:extLst>
              <c:ext xmlns:c16="http://schemas.microsoft.com/office/drawing/2014/chart" uri="{C3380CC4-5D6E-409C-BE32-E72D297353CC}">
                <c16:uniqueId val="{00000007-AE74-49A3-8A37-9503C86F7635}"/>
              </c:ext>
            </c:extLst>
          </c:dPt>
          <c:dPt>
            <c:idx val="15"/>
            <c:invertIfNegative val="0"/>
            <c:bubble3D val="0"/>
            <c:spPr>
              <a:solidFill>
                <a:srgbClr val="70AD47"/>
              </a:solidFill>
            </c:spPr>
            <c:extLst>
              <c:ext xmlns:c16="http://schemas.microsoft.com/office/drawing/2014/chart" uri="{C3380CC4-5D6E-409C-BE32-E72D297353CC}">
                <c16:uniqueId val="{00000009-AE74-49A3-8A37-9503C86F7635}"/>
              </c:ext>
            </c:extLst>
          </c:dPt>
          <c:dPt>
            <c:idx val="19"/>
            <c:invertIfNegative val="0"/>
            <c:bubble3D val="0"/>
            <c:spPr>
              <a:solidFill>
                <a:srgbClr val="70AD47"/>
              </a:solidFill>
            </c:spPr>
            <c:extLst>
              <c:ext xmlns:c16="http://schemas.microsoft.com/office/drawing/2014/chart" uri="{C3380CC4-5D6E-409C-BE32-E72D297353CC}">
                <c16:uniqueId val="{0000000B-AE74-49A3-8A37-9503C86F7635}"/>
              </c:ext>
            </c:extLst>
          </c:dPt>
          <c:dPt>
            <c:idx val="20"/>
            <c:invertIfNegative val="0"/>
            <c:bubble3D val="0"/>
            <c:spPr>
              <a:solidFill>
                <a:srgbClr val="000000">
                  <a:lumMod val="50000"/>
                  <a:lumOff val="50000"/>
                </a:srgbClr>
              </a:solidFill>
            </c:spPr>
            <c:extLst>
              <c:ext xmlns:c16="http://schemas.microsoft.com/office/drawing/2014/chart" uri="{C3380CC4-5D6E-409C-BE32-E72D297353CC}">
                <c16:uniqueId val="{0000000D-AE74-49A3-8A37-9503C86F7635}"/>
              </c:ext>
            </c:extLst>
          </c:dPt>
          <c:dLbls>
            <c:dLbl>
              <c:idx val="20"/>
              <c:spPr>
                <a:solidFill>
                  <a:srgbClr val="000000">
                    <a:lumMod val="50000"/>
                    <a:lumOff val="50000"/>
                  </a:srgbClr>
                </a:solidFill>
                <a:ln>
                  <a:noFill/>
                </a:ln>
                <a:effectLst/>
              </c:spPr>
              <c:txPr>
                <a:bodyPr/>
                <a:lstStyle/>
                <a:p>
                  <a:pPr>
                    <a:defRPr b="1">
                      <a:solidFill>
                        <a:schemeClr val="bg1"/>
                      </a:solidFill>
                    </a:defRPr>
                  </a:pPr>
                  <a:endParaRPr lang="es-PE"/>
                </a:p>
              </c:txPr>
              <c:showLegendKey val="0"/>
              <c:showVal val="1"/>
              <c:showCatName val="0"/>
              <c:showSerName val="0"/>
              <c:showPercent val="0"/>
              <c:showBubbleSize val="0"/>
              <c:extLst>
                <c:ext xmlns:c16="http://schemas.microsoft.com/office/drawing/2014/chart" uri="{C3380CC4-5D6E-409C-BE32-E72D297353CC}">
                  <c16:uniqueId val="{0000000D-AE74-49A3-8A37-9503C86F7635}"/>
                </c:ext>
              </c:extLst>
            </c:dLbl>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multiLvlStrRef>
              <c:f>'sunat (1)'!$A$1:$B$21</c:f>
              <c:multiLvlStrCache>
                <c:ptCount val="21"/>
                <c:lvl>
                  <c:pt idx="0">
                    <c:v>Su ubicación es sencilla, fácil de encontrar</c:v>
                  </c:pt>
                  <c:pt idx="1">
                    <c:v>Es fácil obtener la clave de acceso al momento de afiliarse al servicio</c:v>
                  </c:pt>
                  <c:pt idx="2">
                    <c:v>Es fácil de acceder</c:v>
                  </c:pt>
                  <c:pt idx="3">
                    <c:v>Cuenta con estructuras sencillas</c:v>
                  </c:pt>
                  <c:pt idx="4">
                    <c:v>Cuenta con manuales de uso detallados</c:v>
                  </c:pt>
                  <c:pt idx="5">
                    <c:v>PROMEDIO</c:v>
                  </c:pt>
                  <c:pt idx="6">
                    <c:v>Tiene un funcionamiento ininterrumpido a la hora de realizar mi gestión</c:v>
                  </c:pt>
                  <c:pt idx="7">
                    <c:v>A la hora de enviar archivo, la respuesta o confirmación es rápida</c:v>
                  </c:pt>
                  <c:pt idx="8">
                    <c:v>En caso de error en la página, esta se soluciona rápidamente</c:v>
                  </c:pt>
                  <c:pt idx="9">
                    <c:v>PROMEDIO</c:v>
                  </c:pt>
                  <c:pt idx="10">
                    <c:v>Presenta información actualizada</c:v>
                  </c:pt>
                  <c:pt idx="11">
                    <c:v>Me permite transmitir todas mis numeraciones adecuadamente</c:v>
                  </c:pt>
                  <c:pt idx="12">
                    <c:v>Me permite transmitir todas mis rectificaciones adecuadamente</c:v>
                  </c:pt>
                  <c:pt idx="13">
                    <c:v>Me permite visualizar de manera correcta toda la información que necesito</c:v>
                  </c:pt>
                  <c:pt idx="14">
                    <c:v>Permite realizar mis pagos de manera eficiente</c:v>
                  </c:pt>
                  <c:pt idx="15">
                    <c:v>PROMEDIO</c:v>
                  </c:pt>
                  <c:pt idx="16">
                    <c:v>Se encuentra disponible todos los días de la semana, las 24 horas del día</c:v>
                  </c:pt>
                  <c:pt idx="17">
                    <c:v>Se encuentra disponible cuando lo necesito</c:v>
                  </c:pt>
                  <c:pt idx="18">
                    <c:v>Tiene canales de atención en caso de tener algún problema</c:v>
                  </c:pt>
                  <c:pt idx="19">
                    <c:v>PROMEDIO</c:v>
                  </c:pt>
                </c:lvl>
                <c:lvl>
                  <c:pt idx="0">
                    <c:v>Accesibilidad</c:v>
                  </c:pt>
                  <c:pt idx="6">
                    <c:v>Continuidad_operativa</c:v>
                  </c:pt>
                  <c:pt idx="10">
                    <c:v>Usabilidad</c:v>
                  </c:pt>
                  <c:pt idx="16">
                    <c:v>Disponibilidad</c:v>
                  </c:pt>
                  <c:pt idx="20">
                    <c:v>PROMEDIO SERVICIO</c:v>
                  </c:pt>
                </c:lvl>
              </c:multiLvlStrCache>
            </c:multiLvlStrRef>
          </c:cat>
          <c:val>
            <c:numRef>
              <c:f>'sunat (1)'!$C$1:$C$21</c:f>
              <c:numCache>
                <c:formatCode>###0.00</c:formatCode>
                <c:ptCount val="21"/>
                <c:pt idx="0">
                  <c:v>3.9333333333333336</c:v>
                </c:pt>
                <c:pt idx="1">
                  <c:v>3.2</c:v>
                </c:pt>
                <c:pt idx="2">
                  <c:v>4.1399999999999997</c:v>
                </c:pt>
                <c:pt idx="3">
                  <c:v>3.8933333333333331</c:v>
                </c:pt>
                <c:pt idx="4">
                  <c:v>3.5</c:v>
                </c:pt>
                <c:pt idx="5">
                  <c:v>3.8476666666666666</c:v>
                </c:pt>
                <c:pt idx="6">
                  <c:v>3.2399999999999998</c:v>
                </c:pt>
                <c:pt idx="7">
                  <c:v>3.9000000000000004</c:v>
                </c:pt>
                <c:pt idx="8">
                  <c:v>2.96</c:v>
                </c:pt>
                <c:pt idx="9">
                  <c:v>3.1866666600000002</c:v>
                </c:pt>
                <c:pt idx="10">
                  <c:v>3.8777777777777778</c:v>
                </c:pt>
                <c:pt idx="11">
                  <c:v>4.0999999999999996</c:v>
                </c:pt>
                <c:pt idx="12">
                  <c:v>4.0999999999999996</c:v>
                </c:pt>
                <c:pt idx="13">
                  <c:v>3.8777777777777778</c:v>
                </c:pt>
                <c:pt idx="14">
                  <c:v>3.5</c:v>
                </c:pt>
                <c:pt idx="15">
                  <c:v>3.9250000083333334</c:v>
                </c:pt>
                <c:pt idx="16">
                  <c:v>3.666666666666667</c:v>
                </c:pt>
                <c:pt idx="17">
                  <c:v>3.4</c:v>
                </c:pt>
                <c:pt idx="18">
                  <c:v>3.1333333333333337</c:v>
                </c:pt>
                <c:pt idx="19">
                  <c:v>3.3733333333333335</c:v>
                </c:pt>
                <c:pt idx="20">
                  <c:v>3.5477499999999997</c:v>
                </c:pt>
              </c:numCache>
            </c:numRef>
          </c:val>
          <c:extLst>
            <c:ext xmlns:c16="http://schemas.microsoft.com/office/drawing/2014/chart" uri="{C3380CC4-5D6E-409C-BE32-E72D297353CC}">
              <c16:uniqueId val="{0000000E-AE74-49A3-8A37-9503C86F7635}"/>
            </c:ext>
          </c:extLst>
        </c:ser>
        <c:dLbls>
          <c:showLegendKey val="0"/>
          <c:showVal val="1"/>
          <c:showCatName val="0"/>
          <c:showSerName val="0"/>
          <c:showPercent val="0"/>
          <c:showBubbleSize val="0"/>
        </c:dLbls>
        <c:gapWidth val="150"/>
        <c:overlap val="-25"/>
        <c:axId val="340474400"/>
        <c:axId val="340474792"/>
      </c:barChart>
      <c:catAx>
        <c:axId val="340474400"/>
        <c:scaling>
          <c:orientation val="minMax"/>
        </c:scaling>
        <c:delete val="0"/>
        <c:axPos val="b"/>
        <c:numFmt formatCode="General" sourceLinked="0"/>
        <c:majorTickMark val="none"/>
        <c:minorTickMark val="none"/>
        <c:tickLblPos val="nextTo"/>
        <c:txPr>
          <a:bodyPr/>
          <a:lstStyle/>
          <a:p>
            <a:pPr>
              <a:defRPr sz="1150"/>
            </a:pPr>
            <a:endParaRPr lang="es-PE"/>
          </a:p>
        </c:txPr>
        <c:crossAx val="340474792"/>
        <c:crosses val="autoZero"/>
        <c:auto val="1"/>
        <c:lblAlgn val="ctr"/>
        <c:lblOffset val="100"/>
        <c:noMultiLvlLbl val="0"/>
      </c:catAx>
      <c:valAx>
        <c:axId val="340474792"/>
        <c:scaling>
          <c:orientation val="minMax"/>
          <c:max val="5"/>
          <c:min val="1"/>
        </c:scaling>
        <c:delete val="1"/>
        <c:axPos val="l"/>
        <c:numFmt formatCode="###0.00" sourceLinked="1"/>
        <c:majorTickMark val="none"/>
        <c:minorTickMark val="none"/>
        <c:tickLblPos val="nextTo"/>
        <c:crossAx val="340474400"/>
        <c:crosses val="autoZero"/>
        <c:crossBetween val="between"/>
      </c:valAx>
    </c:plotArea>
    <c:plotVisOnly val="1"/>
    <c:dispBlanksAs val="gap"/>
    <c:showDLblsOverMax val="0"/>
  </c:chart>
  <c:txPr>
    <a:bodyPr/>
    <a:lstStyle/>
    <a:p>
      <a:pPr>
        <a:defRPr sz="1200">
          <a:solidFill>
            <a:schemeClr val="tx1"/>
          </a:solidFill>
        </a:defRPr>
      </a:pPr>
      <a:endParaRPr lang="es-PE"/>
    </a:p>
  </c:txPr>
  <c:externalData r:id="rId2">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
          <c:y val="8.0835925637892089E-2"/>
          <c:w val="1"/>
          <c:h val="0.63398511276524827"/>
        </c:manualLayout>
      </c:layout>
      <c:barChart>
        <c:barDir val="col"/>
        <c:grouping val="clustered"/>
        <c:varyColors val="0"/>
        <c:ser>
          <c:idx val="0"/>
          <c:order val="0"/>
          <c:tx>
            <c:strRef>
              <c:f>Hoja1!$B$1</c:f>
              <c:strCache>
                <c:ptCount val="1"/>
                <c:pt idx="0">
                  <c:v>Serie 1</c:v>
                </c:pt>
              </c:strCache>
            </c:strRef>
          </c:tx>
          <c:spPr>
            <a:solidFill>
              <a:schemeClr val="accent1"/>
            </a:solidFill>
            <a:ln>
              <a:noFill/>
            </a:ln>
            <a:effectLst/>
          </c:spPr>
          <c:invertIfNegative val="0"/>
          <c:dPt>
            <c:idx val="0"/>
            <c:invertIfNegative val="0"/>
            <c:bubble3D val="0"/>
            <c:spPr>
              <a:solidFill>
                <a:srgbClr val="FF0000"/>
              </a:solidFill>
              <a:ln>
                <a:noFill/>
              </a:ln>
              <a:effectLst/>
            </c:spPr>
            <c:extLst>
              <c:ext xmlns:c16="http://schemas.microsoft.com/office/drawing/2014/chart" uri="{C3380CC4-5D6E-409C-BE32-E72D297353CC}">
                <c16:uniqueId val="{00000001-8B7C-4E72-A6B1-66E6D6326D4B}"/>
              </c:ext>
            </c:extLst>
          </c:dPt>
          <c:dPt>
            <c:idx val="1"/>
            <c:invertIfNegative val="0"/>
            <c:bubble3D val="0"/>
            <c:spPr>
              <a:solidFill>
                <a:srgbClr val="FF0000"/>
              </a:solidFill>
              <a:ln>
                <a:noFill/>
              </a:ln>
              <a:effectLst/>
            </c:spPr>
            <c:extLst>
              <c:ext xmlns:c16="http://schemas.microsoft.com/office/drawing/2014/chart" uri="{C3380CC4-5D6E-409C-BE32-E72D297353CC}">
                <c16:uniqueId val="{00000003-8B7C-4E72-A6B1-66E6D6326D4B}"/>
              </c:ext>
            </c:extLst>
          </c:dPt>
          <c:dPt>
            <c:idx val="2"/>
            <c:invertIfNegative val="0"/>
            <c:bubble3D val="0"/>
            <c:spPr>
              <a:solidFill>
                <a:srgbClr val="FF0000"/>
              </a:solidFill>
              <a:ln>
                <a:noFill/>
              </a:ln>
              <a:effectLst/>
            </c:spPr>
            <c:extLst>
              <c:ext xmlns:c16="http://schemas.microsoft.com/office/drawing/2014/chart" uri="{C3380CC4-5D6E-409C-BE32-E72D297353CC}">
                <c16:uniqueId val="{00000005-8B7C-4E72-A6B1-66E6D6326D4B}"/>
              </c:ext>
            </c:extLst>
          </c:dPt>
          <c:dPt>
            <c:idx val="3"/>
            <c:invertIfNegative val="0"/>
            <c:bubble3D val="0"/>
            <c:spPr>
              <a:solidFill>
                <a:schemeClr val="tx1">
                  <a:lumMod val="50000"/>
                  <a:lumOff val="50000"/>
                </a:schemeClr>
              </a:solidFill>
              <a:ln>
                <a:noFill/>
              </a:ln>
              <a:effectLst/>
            </c:spPr>
            <c:extLst>
              <c:ext xmlns:c16="http://schemas.microsoft.com/office/drawing/2014/chart" uri="{C3380CC4-5D6E-409C-BE32-E72D297353CC}">
                <c16:uniqueId val="{00000007-8B7C-4E72-A6B1-66E6D6326D4B}"/>
              </c:ext>
            </c:extLst>
          </c:dPt>
          <c:dPt>
            <c:idx val="4"/>
            <c:invertIfNegative val="0"/>
            <c:bubble3D val="0"/>
            <c:spPr>
              <a:solidFill>
                <a:schemeClr val="tx1">
                  <a:lumMod val="50000"/>
                  <a:lumOff val="50000"/>
                </a:schemeClr>
              </a:solidFill>
              <a:ln>
                <a:noFill/>
              </a:ln>
              <a:effectLst/>
            </c:spPr>
            <c:extLst>
              <c:ext xmlns:c16="http://schemas.microsoft.com/office/drawing/2014/chart" uri="{C3380CC4-5D6E-409C-BE32-E72D297353CC}">
                <c16:uniqueId val="{00000009-8B7C-4E72-A6B1-66E6D6326D4B}"/>
              </c:ext>
            </c:extLst>
          </c:dPt>
          <c:dPt>
            <c:idx val="5"/>
            <c:invertIfNegative val="0"/>
            <c:bubble3D val="0"/>
            <c:spPr>
              <a:solidFill>
                <a:srgbClr val="00B050"/>
              </a:solidFill>
              <a:ln>
                <a:noFill/>
              </a:ln>
              <a:effectLst/>
            </c:spPr>
            <c:extLst>
              <c:ext xmlns:c16="http://schemas.microsoft.com/office/drawing/2014/chart" uri="{C3380CC4-5D6E-409C-BE32-E72D297353CC}">
                <c16:uniqueId val="{0000000B-8B7C-4E72-A6B1-66E6D6326D4B}"/>
              </c:ext>
            </c:extLst>
          </c:dPt>
          <c:dPt>
            <c:idx val="6"/>
            <c:invertIfNegative val="0"/>
            <c:bubble3D val="0"/>
            <c:spPr>
              <a:solidFill>
                <a:srgbClr val="00B050"/>
              </a:solidFill>
              <a:ln>
                <a:noFill/>
              </a:ln>
              <a:effectLst/>
            </c:spPr>
            <c:extLst>
              <c:ext xmlns:c16="http://schemas.microsoft.com/office/drawing/2014/chart" uri="{C3380CC4-5D6E-409C-BE32-E72D297353CC}">
                <c16:uniqueId val="{0000000D-8B7C-4E72-A6B1-66E6D6326D4B}"/>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solidFill>
                    <a:latin typeface="+mn-lt"/>
                    <a:ea typeface="+mn-ea"/>
                    <a:cs typeface="+mn-cs"/>
                  </a:defRPr>
                </a:pPr>
                <a:endParaRPr lang="es-P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Hoja1!$A$2:$A$8</c:f>
              <c:strCache>
                <c:ptCount val="7"/>
                <c:pt idx="0">
                  <c:v>Extremadamente difícil</c:v>
                </c:pt>
                <c:pt idx="1">
                  <c:v>Muy difícil</c:v>
                </c:pt>
                <c:pt idx="2">
                  <c:v>Relativamente dificil</c:v>
                </c:pt>
                <c:pt idx="3">
                  <c:v>Ni fácil ni dificil</c:v>
                </c:pt>
                <c:pt idx="4">
                  <c:v>Relativamente fácil</c:v>
                </c:pt>
                <c:pt idx="5">
                  <c:v>Muy fácil</c:v>
                </c:pt>
                <c:pt idx="6">
                  <c:v>Extremadamente fácil</c:v>
                </c:pt>
              </c:strCache>
            </c:strRef>
          </c:cat>
          <c:val>
            <c:numRef>
              <c:f>Hoja1!$B$2:$B$8</c:f>
              <c:numCache>
                <c:formatCode>0.0%</c:formatCode>
                <c:ptCount val="7"/>
                <c:pt idx="0">
                  <c:v>0.02</c:v>
                </c:pt>
                <c:pt idx="1">
                  <c:v>5.3400000000000003E-2</c:v>
                </c:pt>
                <c:pt idx="2">
                  <c:v>3.3399999999999999E-2</c:v>
                </c:pt>
                <c:pt idx="3">
                  <c:v>0.18660000000000002</c:v>
                </c:pt>
                <c:pt idx="4">
                  <c:v>0.37339999999999995</c:v>
                </c:pt>
                <c:pt idx="5">
                  <c:v>0.3</c:v>
                </c:pt>
                <c:pt idx="6">
                  <c:v>3.3399999999999999E-2</c:v>
                </c:pt>
              </c:numCache>
            </c:numRef>
          </c:val>
          <c:extLst>
            <c:ext xmlns:c16="http://schemas.microsoft.com/office/drawing/2014/chart" uri="{C3380CC4-5D6E-409C-BE32-E72D297353CC}">
              <c16:uniqueId val="{0000000E-8B7C-4E72-A6B1-66E6D6326D4B}"/>
            </c:ext>
          </c:extLst>
        </c:ser>
        <c:dLbls>
          <c:showLegendKey val="0"/>
          <c:showVal val="0"/>
          <c:showCatName val="0"/>
          <c:showSerName val="0"/>
          <c:showPercent val="0"/>
          <c:showBubbleSize val="0"/>
        </c:dLbls>
        <c:gapWidth val="219"/>
        <c:overlap val="-27"/>
        <c:axId val="340475576"/>
        <c:axId val="340475184"/>
      </c:barChart>
      <c:catAx>
        <c:axId val="34047557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es-PE"/>
          </a:p>
        </c:txPr>
        <c:crossAx val="340475184"/>
        <c:crosses val="autoZero"/>
        <c:auto val="1"/>
        <c:lblAlgn val="ctr"/>
        <c:lblOffset val="100"/>
        <c:noMultiLvlLbl val="0"/>
      </c:catAx>
      <c:valAx>
        <c:axId val="340475184"/>
        <c:scaling>
          <c:orientation val="minMax"/>
        </c:scaling>
        <c:delete val="1"/>
        <c:axPos val="l"/>
        <c:numFmt formatCode="0.0%" sourceLinked="1"/>
        <c:majorTickMark val="out"/>
        <c:minorTickMark val="none"/>
        <c:tickLblPos val="nextTo"/>
        <c:crossAx val="34047557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s-PE"/>
    </a:p>
  </c:txPr>
  <c:externalData r:id="rId3">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0724638389605554E-2"/>
          <c:y val="2.1072227356736268E-2"/>
          <c:w val="0.93222068710529926"/>
          <c:h val="0.76119476773055106"/>
        </c:manualLayout>
      </c:layout>
      <c:lineChart>
        <c:grouping val="standard"/>
        <c:varyColors val="0"/>
        <c:ser>
          <c:idx val="0"/>
          <c:order val="0"/>
          <c:tx>
            <c:strRef>
              <c:f>Hoja1!$B$1</c:f>
              <c:strCache>
                <c:ptCount val="1"/>
                <c:pt idx="0">
                  <c:v>TOTAL</c:v>
                </c:pt>
              </c:strCache>
            </c:strRef>
          </c:tx>
          <c:spPr>
            <a:ln w="28575" cap="rnd">
              <a:solidFill>
                <a:srgbClr val="00B0F0"/>
              </a:solidFill>
              <a:round/>
            </a:ln>
            <a:effectLst/>
          </c:spPr>
          <c:marker>
            <c:symbol val="circle"/>
            <c:size val="5"/>
            <c:spPr>
              <a:solidFill>
                <a:srgbClr val="00B0F0"/>
              </a:solidFill>
              <a:ln w="9525">
                <a:solidFill>
                  <a:schemeClr val="accent1"/>
                </a:solidFill>
              </a:ln>
              <a:effectLst/>
            </c:spPr>
          </c:marker>
          <c:dLbls>
            <c:dLbl>
              <c:idx val="0"/>
              <c:layout>
                <c:manualLayout>
                  <c:x val="-5.3709484066891244E-2"/>
                  <c:y val="-6.6090729040587298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E-A3AE-48CE-80C7-AE0309524E93}"/>
                </c:ext>
              </c:extLst>
            </c:dLbl>
            <c:spPr>
              <a:noFill/>
              <a:ln>
                <a:solidFill>
                  <a:srgbClr val="02B0F0"/>
                </a:solid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solidFill>
                    <a:latin typeface="+mn-lt"/>
                    <a:ea typeface="+mn-ea"/>
                    <a:cs typeface="+mn-cs"/>
                  </a:defRPr>
                </a:pPr>
                <a:endParaRPr lang="es-P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Hoja1!$A$2:$A$3</c:f>
              <c:strCache>
                <c:ptCount val="2"/>
                <c:pt idx="0">
                  <c:v>Ola 2 (60 enc.)</c:v>
                </c:pt>
                <c:pt idx="1">
                  <c:v>Ola 3 (60 enc.)</c:v>
                </c:pt>
              </c:strCache>
            </c:strRef>
          </c:cat>
          <c:val>
            <c:numRef>
              <c:f>Hoja1!$B$2:$B$3</c:f>
              <c:numCache>
                <c:formatCode>0%</c:formatCode>
                <c:ptCount val="2"/>
                <c:pt idx="0">
                  <c:v>0.34</c:v>
                </c:pt>
                <c:pt idx="1">
                  <c:v>0.22659999999999997</c:v>
                </c:pt>
              </c:numCache>
            </c:numRef>
          </c:val>
          <c:smooth val="0"/>
          <c:extLst>
            <c:ext xmlns:c16="http://schemas.microsoft.com/office/drawing/2014/chart" uri="{C3380CC4-5D6E-409C-BE32-E72D297353CC}">
              <c16:uniqueId val="{00000000-A3AE-48CE-80C7-AE0309524E93}"/>
            </c:ext>
          </c:extLst>
        </c:ser>
        <c:ser>
          <c:idx val="1"/>
          <c:order val="1"/>
          <c:tx>
            <c:strRef>
              <c:f>Hoja1!$C$1</c:f>
              <c:strCache>
                <c:ptCount val="1"/>
                <c:pt idx="0">
                  <c:v>Numeracion de manifiesto
(10 enc.)</c:v>
                </c:pt>
              </c:strCache>
            </c:strRef>
          </c:tx>
          <c:spPr>
            <a:ln w="28575" cap="rnd">
              <a:solidFill>
                <a:schemeClr val="accent2">
                  <a:alpha val="94000"/>
                </a:schemeClr>
              </a:solidFill>
              <a:round/>
            </a:ln>
            <a:effectLst/>
          </c:spPr>
          <c:marker>
            <c:symbol val="circle"/>
            <c:size val="5"/>
            <c:spPr>
              <a:solidFill>
                <a:srgbClr val="EE853D"/>
              </a:solidFill>
              <a:ln w="6350">
                <a:solidFill>
                  <a:schemeClr val="accent2"/>
                </a:solidFill>
              </a:ln>
              <a:effectLst/>
            </c:spPr>
          </c:marker>
          <c:dPt>
            <c:idx val="0"/>
            <c:marker>
              <c:symbol val="circle"/>
              <c:size val="5"/>
              <c:spPr>
                <a:solidFill>
                  <a:srgbClr val="EE853D"/>
                </a:solidFill>
                <a:ln w="6350">
                  <a:solidFill>
                    <a:schemeClr val="accent2"/>
                  </a:solidFill>
                </a:ln>
                <a:effectLst/>
              </c:spPr>
            </c:marker>
            <c:bubble3D val="0"/>
            <c:spPr>
              <a:ln w="44450" cap="sq">
                <a:solidFill>
                  <a:schemeClr val="accent2">
                    <a:alpha val="94000"/>
                  </a:schemeClr>
                </a:solidFill>
                <a:round/>
              </a:ln>
              <a:effectLst/>
            </c:spPr>
            <c:extLst>
              <c:ext xmlns:c16="http://schemas.microsoft.com/office/drawing/2014/chart" uri="{C3380CC4-5D6E-409C-BE32-E72D297353CC}">
                <c16:uniqueId val="{00000011-A3AE-48CE-80C7-AE0309524E93}"/>
              </c:ext>
            </c:extLst>
          </c:dPt>
          <c:dPt>
            <c:idx val="1"/>
            <c:marker>
              <c:symbol val="circle"/>
              <c:size val="5"/>
              <c:spPr>
                <a:solidFill>
                  <a:srgbClr val="EE853D"/>
                </a:solidFill>
                <a:ln w="6350">
                  <a:solidFill>
                    <a:schemeClr val="accent2"/>
                  </a:solidFill>
                </a:ln>
                <a:effectLst/>
              </c:spPr>
            </c:marker>
            <c:bubble3D val="0"/>
            <c:spPr>
              <a:ln w="19050" cap="rnd">
                <a:solidFill>
                  <a:schemeClr val="accent2">
                    <a:alpha val="94000"/>
                  </a:schemeClr>
                </a:solidFill>
                <a:round/>
              </a:ln>
              <a:effectLst/>
            </c:spPr>
            <c:extLst>
              <c:ext xmlns:c16="http://schemas.microsoft.com/office/drawing/2014/chart" uri="{C3380CC4-5D6E-409C-BE32-E72D297353CC}">
                <c16:uniqueId val="{00000007-A3AE-48CE-80C7-AE0309524E93}"/>
              </c:ext>
            </c:extLst>
          </c:dPt>
          <c:dLbls>
            <c:dLbl>
              <c:idx val="0"/>
              <c:layout>
                <c:manualLayout>
                  <c:x val="-5.7848330941780213E-2"/>
                  <c:y val="-2.8846151662162956E-3"/>
                </c:manualLayout>
              </c:layout>
              <c:spPr>
                <a:noFill/>
                <a:ln>
                  <a:solidFill>
                    <a:schemeClr val="accent2"/>
                  </a:solidFill>
                </a:ln>
                <a:effectLst/>
              </c:spPr>
              <c:txPr>
                <a:bodyPr rot="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s-PE"/>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1-A3AE-48CE-80C7-AE0309524E93}"/>
                </c:ext>
              </c:extLst>
            </c:dLbl>
            <c:dLbl>
              <c:idx val="1"/>
              <c:spPr>
                <a:noFill/>
                <a:ln>
                  <a:solidFill>
                    <a:schemeClr val="accent2"/>
                  </a:solidFill>
                </a:ln>
                <a:effectLst/>
              </c:spPr>
              <c:txPr>
                <a:bodyPr rot="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s-PE"/>
                </a:p>
              </c:txPr>
              <c:showLegendKey val="0"/>
              <c:showVal val="1"/>
              <c:showCatName val="0"/>
              <c:showSerName val="0"/>
              <c:showPercent val="0"/>
              <c:showBubbleSize val="0"/>
              <c:extLst>
                <c:ext xmlns:c16="http://schemas.microsoft.com/office/drawing/2014/chart" uri="{C3380CC4-5D6E-409C-BE32-E72D297353CC}">
                  <c16:uniqueId val="{00000007-A3AE-48CE-80C7-AE0309524E93}"/>
                </c:ext>
              </c:extLst>
            </c:dLbl>
            <c:spPr>
              <a:noFill/>
              <a:ln>
                <a:noFill/>
              </a:ln>
              <a:effectLst/>
            </c:spPr>
            <c:txPr>
              <a:bodyPr rot="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s-P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Hoja1!$A$2:$A$3</c:f>
              <c:strCache>
                <c:ptCount val="2"/>
                <c:pt idx="0">
                  <c:v>Ola 2 (60 enc.)</c:v>
                </c:pt>
                <c:pt idx="1">
                  <c:v>Ola 3 (60 enc.)</c:v>
                </c:pt>
              </c:strCache>
            </c:strRef>
          </c:cat>
          <c:val>
            <c:numRef>
              <c:f>Hoja1!$C$2:$C$3</c:f>
              <c:numCache>
                <c:formatCode>0%</c:formatCode>
                <c:ptCount val="2"/>
                <c:pt idx="0">
                  <c:v>-0.1</c:v>
                </c:pt>
                <c:pt idx="1">
                  <c:v>0</c:v>
                </c:pt>
              </c:numCache>
            </c:numRef>
          </c:val>
          <c:smooth val="0"/>
          <c:extLst>
            <c:ext xmlns:c16="http://schemas.microsoft.com/office/drawing/2014/chart" uri="{C3380CC4-5D6E-409C-BE32-E72D297353CC}">
              <c16:uniqueId val="{00000001-A3AE-48CE-80C7-AE0309524E93}"/>
            </c:ext>
          </c:extLst>
        </c:ser>
        <c:ser>
          <c:idx val="2"/>
          <c:order val="2"/>
          <c:tx>
            <c:strRef>
              <c:f>Hoja1!$D$1</c:f>
              <c:strCache>
                <c:ptCount val="1"/>
                <c:pt idx="0">
                  <c:v>Numeración de la declaración
(15 enc.)</c:v>
                </c:pt>
              </c:strCache>
            </c:strRef>
          </c:tx>
          <c:spPr>
            <a:ln w="22225" cap="rnd">
              <a:solidFill>
                <a:schemeClr val="tx1"/>
              </a:solidFill>
              <a:round/>
            </a:ln>
            <a:effectLst/>
          </c:spPr>
          <c:marker>
            <c:symbol val="circle"/>
            <c:size val="5"/>
            <c:spPr>
              <a:solidFill>
                <a:schemeClr val="tx1"/>
              </a:solidFill>
              <a:ln w="6350">
                <a:solidFill>
                  <a:schemeClr val="accent3"/>
                </a:solidFill>
              </a:ln>
              <a:effectLst/>
            </c:spPr>
          </c:marker>
          <c:dLbls>
            <c:dLbl>
              <c:idx val="0"/>
              <c:layout>
                <c:manualLayout>
                  <c:x val="-5.6463816583142125E-2"/>
                  <c:y val="2.7537803766911357E-3"/>
                </c:manualLayout>
              </c:layout>
              <c:spPr>
                <a:noFill/>
                <a:ln>
                  <a:solidFill>
                    <a:schemeClr val="tx1"/>
                  </a:solid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solidFill>
                      <a:latin typeface="+mn-lt"/>
                      <a:ea typeface="+mn-ea"/>
                      <a:cs typeface="+mn-cs"/>
                    </a:defRPr>
                  </a:pPr>
                  <a:endParaRPr lang="es-PE"/>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C-A3AE-48CE-80C7-AE0309524E93}"/>
                </c:ext>
              </c:extLst>
            </c:dLbl>
            <c:dLbl>
              <c:idx val="1"/>
              <c:layout>
                <c:manualLayout>
                  <c:x val="0"/>
                  <c:y val="1.1015121506764543E-2"/>
                </c:manualLayout>
              </c:layout>
              <c:spPr>
                <a:noFill/>
                <a:ln>
                  <a:solidFill>
                    <a:schemeClr val="tx1"/>
                  </a:solid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solidFill>
                      <a:latin typeface="+mn-lt"/>
                      <a:ea typeface="+mn-ea"/>
                      <a:cs typeface="+mn-cs"/>
                    </a:defRPr>
                  </a:pPr>
                  <a:endParaRPr lang="es-PE"/>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D-A3AE-48CE-80C7-AE0309524E93}"/>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rgbClr val="C00000"/>
                    </a:solidFill>
                    <a:latin typeface="+mn-lt"/>
                    <a:ea typeface="+mn-ea"/>
                    <a:cs typeface="+mn-cs"/>
                  </a:defRPr>
                </a:pPr>
                <a:endParaRPr lang="es-P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Hoja1!$A$2:$A$3</c:f>
              <c:strCache>
                <c:ptCount val="2"/>
                <c:pt idx="0">
                  <c:v>Ola 2 (60 enc.)</c:v>
                </c:pt>
                <c:pt idx="1">
                  <c:v>Ola 3 (60 enc.)</c:v>
                </c:pt>
              </c:strCache>
            </c:strRef>
          </c:cat>
          <c:val>
            <c:numRef>
              <c:f>Hoja1!$D$2:$D$3</c:f>
              <c:numCache>
                <c:formatCode>0%</c:formatCode>
                <c:ptCount val="2"/>
                <c:pt idx="0">
                  <c:v>0.33300000000000002</c:v>
                </c:pt>
                <c:pt idx="1">
                  <c:v>0.13300000000000001</c:v>
                </c:pt>
              </c:numCache>
            </c:numRef>
          </c:val>
          <c:smooth val="0"/>
          <c:extLst>
            <c:ext xmlns:c16="http://schemas.microsoft.com/office/drawing/2014/chart" uri="{C3380CC4-5D6E-409C-BE32-E72D297353CC}">
              <c16:uniqueId val="{00000002-A3AE-48CE-80C7-AE0309524E93}"/>
            </c:ext>
          </c:extLst>
        </c:ser>
        <c:ser>
          <c:idx val="3"/>
          <c:order val="3"/>
          <c:tx>
            <c:strRef>
              <c:f>Hoja1!$E$1</c:f>
              <c:strCache>
                <c:ptCount val="1"/>
                <c:pt idx="0">
                  <c:v>Consulta de levante
(15 enc.)</c:v>
                </c:pt>
              </c:strCache>
            </c:strRef>
          </c:tx>
          <c:spPr>
            <a:ln w="22225" cap="rnd">
              <a:solidFill>
                <a:srgbClr val="C00000"/>
              </a:solidFill>
              <a:round/>
            </a:ln>
            <a:effectLst/>
          </c:spPr>
          <c:marker>
            <c:symbol val="circle"/>
            <c:size val="5"/>
            <c:spPr>
              <a:solidFill>
                <a:srgbClr val="C00000"/>
              </a:solidFill>
              <a:ln w="6350">
                <a:solidFill>
                  <a:schemeClr val="accent4"/>
                </a:solidFill>
              </a:ln>
              <a:effectLst/>
            </c:spPr>
          </c:marker>
          <c:dLbls>
            <c:dLbl>
              <c:idx val="0"/>
              <c:layout>
                <c:manualLayout>
                  <c:x val="-3.4429156453135414E-2"/>
                  <c:y val="3.3045364520293628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A-A3AE-48CE-80C7-AE0309524E93}"/>
                </c:ext>
              </c:extLst>
            </c:dLbl>
            <c:dLbl>
              <c:idx val="1"/>
              <c:layout>
                <c:manualLayout>
                  <c:x val="-2.7543325162509339E-3"/>
                  <c:y val="1.6522682260146762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B-A3AE-48CE-80C7-AE0309524E93}"/>
                </c:ext>
              </c:extLst>
            </c:dLbl>
            <c:spPr>
              <a:noFill/>
              <a:ln>
                <a:solidFill>
                  <a:srgbClr val="C00000"/>
                </a:solidFill>
              </a:ln>
              <a:effectLst/>
            </c:spPr>
            <c:txPr>
              <a:bodyPr rot="0" spcFirstLastPara="1" vertOverflow="ellipsis" vert="horz" wrap="square" lIns="38100" tIns="19050" rIns="38100" bIns="19050" anchor="ctr" anchorCtr="0">
                <a:spAutoFit/>
              </a:bodyPr>
              <a:lstStyle/>
              <a:p>
                <a:pPr algn="ctr">
                  <a:defRPr lang="en-US" sz="1197" b="0" i="0" u="none" strike="noStrike" kern="1200" baseline="0">
                    <a:solidFill>
                      <a:schemeClr val="tx1"/>
                    </a:solidFill>
                    <a:latin typeface="+mn-lt"/>
                    <a:ea typeface="+mn-ea"/>
                    <a:cs typeface="+mn-cs"/>
                  </a:defRPr>
                </a:pPr>
                <a:endParaRPr lang="es-P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Hoja1!$A$2:$A$3</c:f>
              <c:strCache>
                <c:ptCount val="2"/>
                <c:pt idx="0">
                  <c:v>Ola 2 (60 enc.)</c:v>
                </c:pt>
                <c:pt idx="1">
                  <c:v>Ola 3 (60 enc.)</c:v>
                </c:pt>
              </c:strCache>
            </c:strRef>
          </c:cat>
          <c:val>
            <c:numRef>
              <c:f>Hoja1!$E$2:$E$3</c:f>
              <c:numCache>
                <c:formatCode>0%</c:formatCode>
                <c:ptCount val="2"/>
                <c:pt idx="0">
                  <c:v>0.26700000000000002</c:v>
                </c:pt>
                <c:pt idx="1">
                  <c:v>0.4</c:v>
                </c:pt>
              </c:numCache>
            </c:numRef>
          </c:val>
          <c:smooth val="0"/>
          <c:extLst>
            <c:ext xmlns:c16="http://schemas.microsoft.com/office/drawing/2014/chart" uri="{C3380CC4-5D6E-409C-BE32-E72D297353CC}">
              <c16:uniqueId val="{00000003-A3AE-48CE-80C7-AE0309524E93}"/>
            </c:ext>
          </c:extLst>
        </c:ser>
        <c:ser>
          <c:idx val="4"/>
          <c:order val="4"/>
          <c:tx>
            <c:strRef>
              <c:f>Hoja1!$F$1</c:f>
              <c:strCache>
                <c:ptCount val="1"/>
                <c:pt idx="0">
                  <c:v>Garantia previa
(10 enc.)</c:v>
                </c:pt>
              </c:strCache>
            </c:strRef>
          </c:tx>
          <c:spPr>
            <a:ln w="19050" cap="rnd">
              <a:solidFill>
                <a:srgbClr val="FFFF00"/>
              </a:solidFill>
              <a:round/>
            </a:ln>
            <a:effectLst/>
          </c:spPr>
          <c:marker>
            <c:symbol val="circle"/>
            <c:size val="5"/>
            <c:spPr>
              <a:solidFill>
                <a:srgbClr val="FFFF00"/>
              </a:solidFill>
              <a:ln w="6350">
                <a:solidFill>
                  <a:schemeClr val="accent5"/>
                </a:solidFill>
              </a:ln>
              <a:effectLst/>
            </c:spPr>
          </c:marker>
          <c:dLbls>
            <c:dLbl>
              <c:idx val="0"/>
              <c:layout>
                <c:manualLayout>
                  <c:x val="-5.6463816583142125E-2"/>
                  <c:y val="-3.0291584143602515E-2"/>
                </c:manualLayout>
              </c:layout>
              <c:spPr>
                <a:noFill/>
                <a:ln>
                  <a:solidFill>
                    <a:srgbClr val="FFFF00"/>
                  </a:solid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solidFill>
                      <a:latin typeface="+mn-lt"/>
                      <a:ea typeface="+mn-ea"/>
                      <a:cs typeface="+mn-cs"/>
                    </a:defRPr>
                  </a:pPr>
                  <a:endParaRPr lang="es-PE"/>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0-A3AE-48CE-80C7-AE0309524E93}"/>
                </c:ext>
              </c:extLst>
            </c:dLbl>
            <c:dLbl>
              <c:idx val="1"/>
              <c:layout>
                <c:manualLayout>
                  <c:x val="-2.7543325162508431E-2"/>
                  <c:y val="-4.130670565036703E-2"/>
                </c:manualLayout>
              </c:layout>
              <c:spPr>
                <a:noFill/>
                <a:ln>
                  <a:solidFill>
                    <a:srgbClr val="FFFF00"/>
                  </a:solid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solidFill>
                      <a:latin typeface="+mn-lt"/>
                      <a:ea typeface="+mn-ea"/>
                      <a:cs typeface="+mn-cs"/>
                    </a:defRPr>
                  </a:pPr>
                  <a:endParaRPr lang="es-PE"/>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2A42-4A76-BCCD-3FD3C878E44B}"/>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rgbClr val="C00000"/>
                    </a:solidFill>
                    <a:latin typeface="+mn-lt"/>
                    <a:ea typeface="+mn-ea"/>
                    <a:cs typeface="+mn-cs"/>
                  </a:defRPr>
                </a:pPr>
                <a:endParaRPr lang="es-P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Hoja1!$A$2:$A$3</c:f>
              <c:strCache>
                <c:ptCount val="2"/>
                <c:pt idx="0">
                  <c:v>Ola 2 (60 enc.)</c:v>
                </c:pt>
                <c:pt idx="1">
                  <c:v>Ola 3 (60 enc.)</c:v>
                </c:pt>
              </c:strCache>
            </c:strRef>
          </c:cat>
          <c:val>
            <c:numRef>
              <c:f>Hoja1!$F$2:$F$3</c:f>
              <c:numCache>
                <c:formatCode>0%</c:formatCode>
                <c:ptCount val="2"/>
                <c:pt idx="0">
                  <c:v>0.5</c:v>
                </c:pt>
                <c:pt idx="1">
                  <c:v>0.4</c:v>
                </c:pt>
              </c:numCache>
            </c:numRef>
          </c:val>
          <c:smooth val="0"/>
          <c:extLst>
            <c:ext xmlns:c16="http://schemas.microsoft.com/office/drawing/2014/chart" uri="{C3380CC4-5D6E-409C-BE32-E72D297353CC}">
              <c16:uniqueId val="{00000004-A3AE-48CE-80C7-AE0309524E93}"/>
            </c:ext>
          </c:extLst>
        </c:ser>
        <c:ser>
          <c:idx val="5"/>
          <c:order val="5"/>
          <c:tx>
            <c:strRef>
              <c:f>Hoja1!$G$1</c:f>
              <c:strCache>
                <c:ptCount val="1"/>
                <c:pt idx="0">
                  <c:v>Pago Electrónico
(10 enc.)</c:v>
                </c:pt>
              </c:strCache>
            </c:strRef>
          </c:tx>
          <c:spPr>
            <a:ln w="28575" cap="rnd">
              <a:solidFill>
                <a:srgbClr val="92D050"/>
              </a:solidFill>
              <a:round/>
            </a:ln>
            <a:effectLst/>
          </c:spPr>
          <c:marker>
            <c:symbol val="circle"/>
            <c:size val="5"/>
            <c:spPr>
              <a:solidFill>
                <a:srgbClr val="92D050"/>
              </a:solidFill>
              <a:ln w="9525">
                <a:solidFill>
                  <a:schemeClr val="accent6"/>
                </a:solidFill>
              </a:ln>
              <a:effectLst/>
            </c:spPr>
          </c:marker>
          <c:dLbls>
            <c:dLbl>
              <c:idx val="0"/>
              <c:layout>
                <c:manualLayout>
                  <c:x val="-5.508665032501666E-2"/>
                  <c:y val="2.7537803766911357E-3"/>
                </c:manualLayout>
              </c:layout>
              <c:spPr>
                <a:noFill/>
                <a:ln>
                  <a:solidFill>
                    <a:srgbClr val="92D050"/>
                  </a:solid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solidFill>
                      <a:latin typeface="+mn-lt"/>
                      <a:ea typeface="+mn-ea"/>
                      <a:cs typeface="+mn-cs"/>
                    </a:defRPr>
                  </a:pPr>
                  <a:endParaRPr lang="es-PE"/>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A3AE-48CE-80C7-AE0309524E93}"/>
                </c:ext>
              </c:extLst>
            </c:dLbl>
            <c:dLbl>
              <c:idx val="1"/>
              <c:layout>
                <c:manualLayout>
                  <c:x val="4.544648651813854E-2"/>
                  <c:y val="2.2030243013529086E-2"/>
                </c:manualLayout>
              </c:layout>
              <c:spPr>
                <a:noFill/>
                <a:ln>
                  <a:solidFill>
                    <a:srgbClr val="92D050"/>
                  </a:solid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solidFill>
                      <a:latin typeface="+mn-lt"/>
                      <a:ea typeface="+mn-ea"/>
                      <a:cs typeface="+mn-cs"/>
                    </a:defRPr>
                  </a:pPr>
                  <a:endParaRPr lang="es-PE"/>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A3AE-48CE-80C7-AE0309524E93}"/>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rgbClr val="C00000"/>
                    </a:solidFill>
                    <a:latin typeface="+mn-lt"/>
                    <a:ea typeface="+mn-ea"/>
                    <a:cs typeface="+mn-cs"/>
                  </a:defRPr>
                </a:pPr>
                <a:endParaRPr lang="es-P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Hoja1!$A$2:$A$3</c:f>
              <c:strCache>
                <c:ptCount val="2"/>
                <c:pt idx="0">
                  <c:v>Ola 2 (60 enc.)</c:v>
                </c:pt>
                <c:pt idx="1">
                  <c:v>Ola 3 (60 enc.)</c:v>
                </c:pt>
              </c:strCache>
            </c:strRef>
          </c:cat>
          <c:val>
            <c:numRef>
              <c:f>Hoja1!$G$2:$G$3</c:f>
              <c:numCache>
                <c:formatCode>0%</c:formatCode>
                <c:ptCount val="2"/>
                <c:pt idx="0">
                  <c:v>0.7</c:v>
                </c:pt>
                <c:pt idx="1">
                  <c:v>0.19999999999999996</c:v>
                </c:pt>
              </c:numCache>
            </c:numRef>
          </c:val>
          <c:smooth val="0"/>
          <c:extLst>
            <c:ext xmlns:c16="http://schemas.microsoft.com/office/drawing/2014/chart" uri="{C3380CC4-5D6E-409C-BE32-E72D297353CC}">
              <c16:uniqueId val="{00000005-A3AE-48CE-80C7-AE0309524E93}"/>
            </c:ext>
          </c:extLst>
        </c:ser>
        <c:dLbls>
          <c:showLegendKey val="0"/>
          <c:showVal val="0"/>
          <c:showCatName val="0"/>
          <c:showSerName val="0"/>
          <c:showPercent val="0"/>
          <c:showBubbleSize val="0"/>
        </c:dLbls>
        <c:marker val="1"/>
        <c:smooth val="0"/>
        <c:axId val="236319728"/>
        <c:axId val="236318944"/>
      </c:lineChart>
      <c:catAx>
        <c:axId val="23631972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s-PE"/>
          </a:p>
        </c:txPr>
        <c:crossAx val="236318944"/>
        <c:crossesAt val="-0.30000000000000004"/>
        <c:auto val="1"/>
        <c:lblAlgn val="ctr"/>
        <c:lblOffset val="100"/>
        <c:noMultiLvlLbl val="0"/>
      </c:catAx>
      <c:valAx>
        <c:axId val="236318944"/>
        <c:scaling>
          <c:orientation val="minMax"/>
          <c:max val="0.8"/>
          <c:min val="-0.30000000000000004"/>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s-PE"/>
          </a:p>
        </c:txPr>
        <c:crossAx val="236319728"/>
        <c:crosses val="autoZero"/>
        <c:crossBetween val="between"/>
      </c:valAx>
      <c:spPr>
        <a:noFill/>
        <a:ln>
          <a:noFill/>
        </a:ln>
        <a:effectLst/>
      </c:spPr>
    </c:plotArea>
    <c:legend>
      <c:legendPos val="b"/>
      <c:layout>
        <c:manualLayout>
          <c:xMode val="edge"/>
          <c:yMode val="edge"/>
          <c:x val="0"/>
          <c:y val="0.88860329560292828"/>
          <c:w val="1"/>
          <c:h val="0.11139670439707171"/>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s-P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rgbClr val="C00000"/>
          </a:solidFill>
        </a:defRPr>
      </a:pPr>
      <a:endParaRPr lang="es-PE"/>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spPr>
            <a:solidFill>
              <a:srgbClr val="0070C0"/>
            </a:solidFill>
          </c:spPr>
          <c:invertIfNegative val="0"/>
          <c:dPt>
            <c:idx val="0"/>
            <c:invertIfNegative val="0"/>
            <c:bubble3D val="0"/>
            <c:extLst>
              <c:ext xmlns:c16="http://schemas.microsoft.com/office/drawing/2014/chart" uri="{C3380CC4-5D6E-409C-BE32-E72D297353CC}">
                <c16:uniqueId val="{00000001-6FCD-4D87-8C4A-43B12DE9CBF2}"/>
              </c:ext>
            </c:extLst>
          </c:dPt>
          <c:dPt>
            <c:idx val="1"/>
            <c:invertIfNegative val="0"/>
            <c:bubble3D val="0"/>
            <c:spPr>
              <a:solidFill>
                <a:srgbClr val="ED7D31"/>
              </a:solidFill>
            </c:spPr>
            <c:extLst>
              <c:ext xmlns:c16="http://schemas.microsoft.com/office/drawing/2014/chart" uri="{C3380CC4-5D6E-409C-BE32-E72D297353CC}">
                <c16:uniqueId val="{00000003-6FCD-4D87-8C4A-43B12DE9CBF2}"/>
              </c:ext>
            </c:extLst>
          </c:dPt>
          <c:dPt>
            <c:idx val="2"/>
            <c:invertIfNegative val="0"/>
            <c:bubble3D val="0"/>
            <c:spPr>
              <a:solidFill>
                <a:srgbClr val="ED7D31"/>
              </a:solidFill>
            </c:spPr>
            <c:extLst>
              <c:ext xmlns:c16="http://schemas.microsoft.com/office/drawing/2014/chart" uri="{C3380CC4-5D6E-409C-BE32-E72D297353CC}">
                <c16:uniqueId val="{00000005-6FCD-4D87-8C4A-43B12DE9CBF2}"/>
              </c:ext>
            </c:extLst>
          </c:dPt>
          <c:dPt>
            <c:idx val="3"/>
            <c:invertIfNegative val="0"/>
            <c:bubble3D val="0"/>
            <c:spPr>
              <a:solidFill>
                <a:srgbClr val="92D050"/>
              </a:solidFill>
            </c:spPr>
            <c:extLst>
              <c:ext xmlns:c16="http://schemas.microsoft.com/office/drawing/2014/chart" uri="{C3380CC4-5D6E-409C-BE32-E72D297353CC}">
                <c16:uniqueId val="{00000007-6FCD-4D87-8C4A-43B12DE9CBF2}"/>
              </c:ext>
            </c:extLst>
          </c:dPt>
          <c:dPt>
            <c:idx val="4"/>
            <c:invertIfNegative val="0"/>
            <c:bubble3D val="0"/>
            <c:extLst>
              <c:ext xmlns:c16="http://schemas.microsoft.com/office/drawing/2014/chart" uri="{C3380CC4-5D6E-409C-BE32-E72D297353CC}">
                <c16:uniqueId val="{00000009-6FCD-4D87-8C4A-43B12DE9CBF2}"/>
              </c:ext>
            </c:extLst>
          </c:dPt>
          <c:dPt>
            <c:idx val="5"/>
            <c:invertIfNegative val="0"/>
            <c:bubble3D val="0"/>
            <c:extLst>
              <c:ext xmlns:c16="http://schemas.microsoft.com/office/drawing/2014/chart" uri="{C3380CC4-5D6E-409C-BE32-E72D297353CC}">
                <c16:uniqueId val="{0000000B-6FCD-4D87-8C4A-43B12DE9CBF2}"/>
              </c:ext>
            </c:extLst>
          </c:dPt>
          <c:dPt>
            <c:idx val="6"/>
            <c:invertIfNegative val="0"/>
            <c:bubble3D val="0"/>
            <c:extLst>
              <c:ext xmlns:c16="http://schemas.microsoft.com/office/drawing/2014/chart" uri="{C3380CC4-5D6E-409C-BE32-E72D297353CC}">
                <c16:uniqueId val="{0000000D-6FCD-4D87-8C4A-43B12DE9CBF2}"/>
              </c:ext>
            </c:extLst>
          </c:dPt>
          <c:dPt>
            <c:idx val="7"/>
            <c:invertIfNegative val="0"/>
            <c:bubble3D val="0"/>
            <c:extLst>
              <c:ext xmlns:c16="http://schemas.microsoft.com/office/drawing/2014/chart" uri="{C3380CC4-5D6E-409C-BE32-E72D297353CC}">
                <c16:uniqueId val="{0000000F-6FCD-4D87-8C4A-43B12DE9CBF2}"/>
              </c:ext>
            </c:extLst>
          </c:dPt>
          <c:dPt>
            <c:idx val="8"/>
            <c:invertIfNegative val="0"/>
            <c:bubble3D val="0"/>
            <c:spPr>
              <a:solidFill>
                <a:srgbClr val="92D050"/>
              </a:solidFill>
            </c:spPr>
            <c:extLst>
              <c:ext xmlns:c16="http://schemas.microsoft.com/office/drawing/2014/chart" uri="{C3380CC4-5D6E-409C-BE32-E72D297353CC}">
                <c16:uniqueId val="{00000011-6FCD-4D87-8C4A-43B12DE9CBF2}"/>
              </c:ext>
            </c:extLst>
          </c:dPt>
          <c:dPt>
            <c:idx val="9"/>
            <c:invertIfNegative val="0"/>
            <c:bubble3D val="0"/>
            <c:spPr>
              <a:solidFill>
                <a:sysClr val="windowText" lastClr="000000"/>
              </a:solidFill>
            </c:spPr>
            <c:extLst>
              <c:ext xmlns:c16="http://schemas.microsoft.com/office/drawing/2014/chart" uri="{C3380CC4-5D6E-409C-BE32-E72D297353CC}">
                <c16:uniqueId val="{00000013-6FCD-4D87-8C4A-43B12DE9CBF2}"/>
              </c:ext>
            </c:extLst>
          </c:dPt>
          <c:dPt>
            <c:idx val="10"/>
            <c:invertIfNegative val="0"/>
            <c:bubble3D val="0"/>
            <c:extLst>
              <c:ext xmlns:c16="http://schemas.microsoft.com/office/drawing/2014/chart" uri="{C3380CC4-5D6E-409C-BE32-E72D297353CC}">
                <c16:uniqueId val="{00000015-6FCD-4D87-8C4A-43B12DE9CBF2}"/>
              </c:ext>
            </c:extLst>
          </c:dPt>
          <c:dPt>
            <c:idx val="11"/>
            <c:invertIfNegative val="0"/>
            <c:bubble3D val="0"/>
            <c:extLst>
              <c:ext xmlns:c16="http://schemas.microsoft.com/office/drawing/2014/chart" uri="{C3380CC4-5D6E-409C-BE32-E72D297353CC}">
                <c16:uniqueId val="{00000017-6FCD-4D87-8C4A-43B12DE9CBF2}"/>
              </c:ext>
            </c:extLst>
          </c:dPt>
          <c:dPt>
            <c:idx val="12"/>
            <c:invertIfNegative val="0"/>
            <c:bubble3D val="0"/>
            <c:spPr>
              <a:solidFill>
                <a:srgbClr val="92D050"/>
              </a:solidFill>
            </c:spPr>
            <c:extLst>
              <c:ext xmlns:c16="http://schemas.microsoft.com/office/drawing/2014/chart" uri="{C3380CC4-5D6E-409C-BE32-E72D297353CC}">
                <c16:uniqueId val="{00000019-6FCD-4D87-8C4A-43B12DE9CBF2}"/>
              </c:ext>
            </c:extLst>
          </c:dPt>
          <c:dPt>
            <c:idx val="13"/>
            <c:invertIfNegative val="0"/>
            <c:bubble3D val="0"/>
            <c:extLst>
              <c:ext xmlns:c16="http://schemas.microsoft.com/office/drawing/2014/chart" uri="{C3380CC4-5D6E-409C-BE32-E72D297353CC}">
                <c16:uniqueId val="{0000001B-6FCD-4D87-8C4A-43B12DE9CBF2}"/>
              </c:ext>
            </c:extLst>
          </c:dPt>
          <c:dPt>
            <c:idx val="14"/>
            <c:invertIfNegative val="0"/>
            <c:bubble3D val="0"/>
            <c:extLst>
              <c:ext xmlns:c16="http://schemas.microsoft.com/office/drawing/2014/chart" uri="{C3380CC4-5D6E-409C-BE32-E72D297353CC}">
                <c16:uniqueId val="{0000001D-6FCD-4D87-8C4A-43B12DE9CBF2}"/>
              </c:ext>
            </c:extLst>
          </c:dPt>
          <c:dLbls>
            <c:numFmt formatCode="#,##0.00" sourceLinked="0"/>
            <c:spPr>
              <a:noFill/>
              <a:ln>
                <a:noFill/>
              </a:ln>
              <a:effectLst/>
            </c:spPr>
            <c:txPr>
              <a:bodyPr rot="-5400000"/>
              <a:lstStyle/>
              <a:p>
                <a:pPr>
                  <a:defRPr>
                    <a:solidFill>
                      <a:schemeClr val="tx1"/>
                    </a:solidFill>
                  </a:defRPr>
                </a:pPr>
                <a:endParaRPr lang="es-P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Hoja1!$B$1:$B$16</c:f>
              <c:strCache>
                <c:ptCount val="15"/>
                <c:pt idx="0">
                  <c:v>CSC PUEBLO LIBRE (250 enc.)</c:v>
                </c:pt>
                <c:pt idx="1">
                  <c:v>CSC CAÑETE (30 enc.)</c:v>
                </c:pt>
                <c:pt idx="2">
                  <c:v>CSC SURQUILLO (30 enc.)</c:v>
                </c:pt>
                <c:pt idx="3">
                  <c:v>CSC CALLAO (100 enc.)</c:v>
                </c:pt>
                <c:pt idx="4">
                  <c:v>CSC S.J. LURIGANCHO (100 enc.)</c:v>
                </c:pt>
                <c:pt idx="5">
                  <c:v>CSC VILLA EL SALVADOR (100 enc.)</c:v>
                </c:pt>
                <c:pt idx="6">
                  <c:v>CSC MIRAFLORES (250 enc.)</c:v>
                </c:pt>
                <c:pt idx="7">
                  <c:v>CSC PUENTE PIEDRA (50 enc.)</c:v>
                </c:pt>
                <c:pt idx="8">
                  <c:v>CSC SURCO (300 enc.)</c:v>
                </c:pt>
                <c:pt idx="9">
                  <c:v>PROMEDIO (2400 enc.)</c:v>
                </c:pt>
                <c:pt idx="10">
                  <c:v>CSC Y CCF LA VICTORIA (100 enc.)</c:v>
                </c:pt>
                <c:pt idx="11">
                  <c:v>CSC SAN ISIDRO (300 enc.)</c:v>
                </c:pt>
                <c:pt idx="12">
                  <c:v>CSC ATE (190 enc.)</c:v>
                </c:pt>
                <c:pt idx="13">
                  <c:v>CSC Y CCF LOS OLIVOS (300 enc.)</c:v>
                </c:pt>
                <c:pt idx="14">
                  <c:v>CSC ARENALES (300 enc.)</c:v>
                </c:pt>
              </c:strCache>
            </c:strRef>
          </c:cat>
          <c:val>
            <c:numRef>
              <c:f>Hoja1!$C$1:$C$16</c:f>
              <c:numCache>
                <c:formatCode>###0.00</c:formatCode>
                <c:ptCount val="16"/>
                <c:pt idx="0">
                  <c:v>4.218</c:v>
                </c:pt>
                <c:pt idx="1">
                  <c:v>4.21</c:v>
                </c:pt>
                <c:pt idx="2">
                  <c:v>4.1633333333333331</c:v>
                </c:pt>
                <c:pt idx="3">
                  <c:v>4.0780000000000003</c:v>
                </c:pt>
                <c:pt idx="4">
                  <c:v>4.0720000000000001</c:v>
                </c:pt>
                <c:pt idx="5">
                  <c:v>4.069</c:v>
                </c:pt>
                <c:pt idx="6">
                  <c:v>4.0583999999999998</c:v>
                </c:pt>
                <c:pt idx="7">
                  <c:v>4.0359999999999996</c:v>
                </c:pt>
                <c:pt idx="8">
                  <c:v>4.0193333333333321</c:v>
                </c:pt>
                <c:pt idx="9">
                  <c:v>3.9833333333333334</c:v>
                </c:pt>
                <c:pt idx="10">
                  <c:v>3.9409999999999998</c:v>
                </c:pt>
                <c:pt idx="11">
                  <c:v>3.89</c:v>
                </c:pt>
                <c:pt idx="12">
                  <c:v>3.8663157894736839</c:v>
                </c:pt>
                <c:pt idx="13">
                  <c:v>3.8593333333333337</c:v>
                </c:pt>
                <c:pt idx="14">
                  <c:v>3.855666666666667</c:v>
                </c:pt>
              </c:numCache>
            </c:numRef>
          </c:val>
          <c:extLst>
            <c:ext xmlns:c16="http://schemas.microsoft.com/office/drawing/2014/chart" uri="{C3380CC4-5D6E-409C-BE32-E72D297353CC}">
              <c16:uniqueId val="{0000000C-BF50-4CCA-A392-7182B9ABF78A}"/>
            </c:ext>
          </c:extLst>
        </c:ser>
        <c:dLbls>
          <c:showLegendKey val="0"/>
          <c:showVal val="1"/>
          <c:showCatName val="0"/>
          <c:showSerName val="0"/>
          <c:showPercent val="0"/>
          <c:showBubbleSize val="0"/>
        </c:dLbls>
        <c:gapWidth val="150"/>
        <c:overlap val="-25"/>
        <c:axId val="237374864"/>
        <c:axId val="237375256"/>
      </c:barChart>
      <c:catAx>
        <c:axId val="2373748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5400000"/>
          <a:lstStyle/>
          <a:p>
            <a:pPr>
              <a:defRPr sz="1100">
                <a:solidFill>
                  <a:schemeClr val="tx1"/>
                </a:solidFill>
                <a:latin typeface="+mn-lt"/>
                <a:cs typeface="Arial" panose="020B0604020202020204" pitchFamily="34" charset="0"/>
              </a:defRPr>
            </a:pPr>
            <a:endParaRPr lang="es-PE"/>
          </a:p>
        </c:txPr>
        <c:crossAx val="237375256"/>
        <c:crosses val="autoZero"/>
        <c:auto val="1"/>
        <c:lblAlgn val="ctr"/>
        <c:lblOffset val="100"/>
        <c:noMultiLvlLbl val="0"/>
      </c:catAx>
      <c:valAx>
        <c:axId val="237375256"/>
        <c:scaling>
          <c:orientation val="minMax"/>
          <c:max val="5"/>
          <c:min val="1"/>
        </c:scaling>
        <c:delete val="1"/>
        <c:axPos val="l"/>
        <c:numFmt formatCode="###0.00" sourceLinked="1"/>
        <c:majorTickMark val="none"/>
        <c:minorTickMark val="none"/>
        <c:tickLblPos val="nextTo"/>
        <c:crossAx val="237374864"/>
        <c:crosses val="autoZero"/>
        <c:crossBetween val="between"/>
      </c:valAx>
      <c:spPr>
        <a:noFill/>
        <a:ln>
          <a:noFill/>
        </a:ln>
        <a:effectLst/>
      </c:spPr>
    </c:plotArea>
    <c:plotVisOnly val="1"/>
    <c:dispBlanksAs val="gap"/>
    <c:showDLblsOverMax val="0"/>
  </c:chart>
  <c:spPr>
    <a:noFill/>
    <a:ln>
      <a:noFill/>
    </a:ln>
    <a:effectLst/>
  </c:spPr>
  <c:txPr>
    <a:bodyPr/>
    <a:lstStyle/>
    <a:p>
      <a:pPr>
        <a:defRPr sz="1200">
          <a:solidFill>
            <a:schemeClr val="tx1"/>
          </a:solidFill>
        </a:defRPr>
      </a:pPr>
      <a:endParaRPr lang="es-PE"/>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4.6413545563218563E-2"/>
          <c:y val="1.8034423198770973E-2"/>
          <c:w val="0.95358649789029537"/>
          <c:h val="0.70974106584329411"/>
        </c:manualLayout>
      </c:layout>
      <c:barChart>
        <c:barDir val="col"/>
        <c:grouping val="clustered"/>
        <c:varyColors val="0"/>
        <c:ser>
          <c:idx val="1"/>
          <c:order val="0"/>
          <c:tx>
            <c:strRef>
              <c:f>sunat!$A$2</c:f>
              <c:strCache>
                <c:ptCount val="1"/>
                <c:pt idx="0">
                  <c:v>CSC Megas</c:v>
                </c:pt>
              </c:strCache>
            </c:strRef>
          </c:tx>
          <c:spPr>
            <a:solidFill>
              <a:srgbClr val="0070C0"/>
            </a:solidFill>
            <a:ln>
              <a:noFill/>
            </a:ln>
            <a:effectLst/>
          </c:spPr>
          <c:invertIfNegative val="0"/>
          <c:dLbls>
            <c:numFmt formatCode="#,##0.0" sourceLinked="0"/>
            <c:spPr>
              <a:noFill/>
              <a:ln>
                <a:noFill/>
              </a:ln>
              <a:effectLst/>
            </c:spPr>
            <c:txPr>
              <a:bodyPr rot="0" vert="horz"/>
              <a:lstStyle/>
              <a:p>
                <a:pPr>
                  <a:defRPr/>
                </a:pPr>
                <a:endParaRPr lang="es-P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sunat!$B$2</c:f>
              <c:numCache>
                <c:formatCode>#,##0.0</c:formatCode>
                <c:ptCount val="1"/>
              </c:numCache>
            </c:numRef>
          </c:val>
          <c:extLst>
            <c:ext xmlns:c16="http://schemas.microsoft.com/office/drawing/2014/chart" uri="{C3380CC4-5D6E-409C-BE32-E72D297353CC}">
              <c16:uniqueId val="{00000000-685D-475A-ACC9-524D9D11FF3E}"/>
            </c:ext>
          </c:extLst>
        </c:ser>
        <c:ser>
          <c:idx val="2"/>
          <c:order val="1"/>
          <c:tx>
            <c:strRef>
              <c:f>sunat!$A$3</c:f>
              <c:strCache>
                <c:ptCount val="1"/>
                <c:pt idx="0">
                  <c:v>CSC Grandes</c:v>
                </c:pt>
              </c:strCache>
            </c:strRef>
          </c:tx>
          <c:spPr>
            <a:solidFill>
              <a:srgbClr val="70AD47"/>
            </a:solidFill>
            <a:ln>
              <a:noFill/>
            </a:ln>
            <a:effectLst/>
          </c:spPr>
          <c:invertIfNegative val="0"/>
          <c:dLbls>
            <c:numFmt formatCode="#,##0.0" sourceLinked="0"/>
            <c:spPr>
              <a:noFill/>
              <a:ln>
                <a:noFill/>
              </a:ln>
              <a:effectLst/>
            </c:spPr>
            <c:txPr>
              <a:bodyPr rot="0" vert="horz"/>
              <a:lstStyle/>
              <a:p>
                <a:pPr>
                  <a:defRPr/>
                </a:pPr>
                <a:endParaRPr lang="es-P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sunat!$B$3</c:f>
              <c:numCache>
                <c:formatCode>#,##0.0</c:formatCode>
                <c:ptCount val="1"/>
              </c:numCache>
            </c:numRef>
          </c:val>
          <c:extLst>
            <c:ext xmlns:c16="http://schemas.microsoft.com/office/drawing/2014/chart" uri="{C3380CC4-5D6E-409C-BE32-E72D297353CC}">
              <c16:uniqueId val="{00000001-685D-475A-ACC9-524D9D11FF3E}"/>
            </c:ext>
          </c:extLst>
        </c:ser>
        <c:ser>
          <c:idx val="3"/>
          <c:order val="2"/>
          <c:tx>
            <c:strRef>
              <c:f>sunat!$A$4</c:f>
              <c:strCache>
                <c:ptCount val="1"/>
                <c:pt idx="0">
                  <c:v>CSC medianos</c:v>
                </c:pt>
              </c:strCache>
            </c:strRef>
          </c:tx>
          <c:spPr>
            <a:solidFill>
              <a:schemeClr val="accent1"/>
            </a:solidFill>
            <a:ln>
              <a:noFill/>
            </a:ln>
            <a:effectLst/>
          </c:spPr>
          <c:invertIfNegative val="0"/>
          <c:dLbls>
            <c:numFmt formatCode="#,##0.0" sourceLinked="0"/>
            <c:spPr>
              <a:noFill/>
              <a:ln>
                <a:noFill/>
              </a:ln>
              <a:effectLst/>
            </c:spPr>
            <c:txPr>
              <a:bodyPr rot="0" vert="horz"/>
              <a:lstStyle/>
              <a:p>
                <a:pPr>
                  <a:defRPr/>
                </a:pPr>
                <a:endParaRPr lang="es-P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sunat!$B$4</c:f>
              <c:numCache>
                <c:formatCode>#,##0.0</c:formatCode>
                <c:ptCount val="1"/>
              </c:numCache>
            </c:numRef>
          </c:val>
          <c:extLst>
            <c:ext xmlns:c16="http://schemas.microsoft.com/office/drawing/2014/chart" uri="{C3380CC4-5D6E-409C-BE32-E72D297353CC}">
              <c16:uniqueId val="{00000002-685D-475A-ACC9-524D9D11FF3E}"/>
            </c:ext>
          </c:extLst>
        </c:ser>
        <c:ser>
          <c:idx val="0"/>
          <c:order val="3"/>
          <c:tx>
            <c:strRef>
              <c:f>sunat!$A$5</c:f>
              <c:strCache>
                <c:ptCount val="1"/>
                <c:pt idx="0">
                  <c:v>CSC Pequeños</c:v>
                </c:pt>
              </c:strCache>
            </c:strRef>
          </c:tx>
          <c:spPr>
            <a:solidFill>
              <a:srgbClr val="ED7D31"/>
            </a:solidFill>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val>
            <c:numRef>
              <c:f>sunat!$B$5</c:f>
              <c:numCache>
                <c:formatCode>#,##0.0</c:formatCode>
                <c:ptCount val="1"/>
              </c:numCache>
            </c:numRef>
          </c:val>
          <c:extLst>
            <c:ext xmlns:c16="http://schemas.microsoft.com/office/drawing/2014/chart" uri="{C3380CC4-5D6E-409C-BE32-E72D297353CC}">
              <c16:uniqueId val="{00000003-685D-475A-ACC9-524D9D11FF3E}"/>
            </c:ext>
          </c:extLst>
        </c:ser>
        <c:dLbls>
          <c:showLegendKey val="0"/>
          <c:showVal val="1"/>
          <c:showCatName val="0"/>
          <c:showSerName val="0"/>
          <c:showPercent val="0"/>
          <c:showBubbleSize val="0"/>
        </c:dLbls>
        <c:gapWidth val="95"/>
        <c:axId val="237526648"/>
        <c:axId val="237527040"/>
      </c:barChart>
      <c:catAx>
        <c:axId val="237526648"/>
        <c:scaling>
          <c:orientation val="minMax"/>
        </c:scaling>
        <c:delete val="0"/>
        <c:axPos val="b"/>
        <c:numFmt formatCode="General" sourceLinked="1"/>
        <c:majorTickMark val="none"/>
        <c:minorTickMark val="none"/>
        <c:tickLblPos val="nextTo"/>
        <c:spPr>
          <a:noFill/>
          <a:ln w="9525" cap="flat" cmpd="sng" algn="ctr">
            <a:noFill/>
            <a:round/>
          </a:ln>
          <a:effectLst/>
        </c:spPr>
        <c:txPr>
          <a:bodyPr rot="-60000000" vert="horz"/>
          <a:lstStyle/>
          <a:p>
            <a:pPr>
              <a:defRPr/>
            </a:pPr>
            <a:endParaRPr lang="es-PE"/>
          </a:p>
        </c:txPr>
        <c:crossAx val="237527040"/>
        <c:crosses val="autoZero"/>
        <c:auto val="1"/>
        <c:lblAlgn val="ctr"/>
        <c:lblOffset val="100"/>
        <c:noMultiLvlLbl val="0"/>
      </c:catAx>
      <c:valAx>
        <c:axId val="237527040"/>
        <c:scaling>
          <c:orientation val="minMax"/>
        </c:scaling>
        <c:delete val="1"/>
        <c:axPos val="l"/>
        <c:numFmt formatCode="#,##0.0" sourceLinked="1"/>
        <c:majorTickMark val="none"/>
        <c:minorTickMark val="none"/>
        <c:tickLblPos val="nextTo"/>
        <c:crossAx val="237526648"/>
        <c:crosses val="autoZero"/>
        <c:crossBetween val="between"/>
      </c:valAx>
      <c:spPr>
        <a:noFill/>
        <a:ln>
          <a:noFill/>
        </a:ln>
        <a:effectLst/>
      </c:spPr>
    </c:plotArea>
    <c:legend>
      <c:legendPos val="b"/>
      <c:legendEntry>
        <c:idx val="2"/>
        <c:delete val="1"/>
      </c:legendEntry>
      <c:layout>
        <c:manualLayout>
          <c:xMode val="edge"/>
          <c:yMode val="edge"/>
          <c:x val="4.2676693377582384E-2"/>
          <c:y val="0.23384274269680949"/>
          <c:w val="0.91072220756186029"/>
          <c:h val="0.62831209407226207"/>
        </c:manualLayout>
      </c:layout>
      <c:overlay val="0"/>
    </c:legend>
    <c:plotVisOnly val="1"/>
    <c:dispBlanksAs val="gap"/>
    <c:showDLblsOverMax val="0"/>
  </c:chart>
  <c:spPr>
    <a:noFill/>
    <a:ln>
      <a:noFill/>
    </a:ln>
    <a:effectLst/>
  </c:spPr>
  <c:txPr>
    <a:bodyPr/>
    <a:lstStyle/>
    <a:p>
      <a:pPr>
        <a:defRPr sz="1300"/>
      </a:pPr>
      <a:endParaRPr lang="es-PE"/>
    </a:p>
  </c:tx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1.5387179208429311E-2"/>
          <c:y val="2.9763229990086734E-2"/>
          <c:w val="0.9692256415831414"/>
          <c:h val="0.44860239584414136"/>
        </c:manualLayout>
      </c:layout>
      <c:barChart>
        <c:barDir val="col"/>
        <c:grouping val="clustered"/>
        <c:varyColors val="0"/>
        <c:ser>
          <c:idx val="0"/>
          <c:order val="0"/>
          <c:spPr>
            <a:solidFill>
              <a:srgbClr val="4472C4">
                <a:lumMod val="60000"/>
                <a:lumOff val="40000"/>
              </a:srgbClr>
            </a:solidFill>
          </c:spPr>
          <c:invertIfNegative val="0"/>
          <c:dPt>
            <c:idx val="5"/>
            <c:invertIfNegative val="0"/>
            <c:bubble3D val="0"/>
            <c:extLst>
              <c:ext xmlns:c16="http://schemas.microsoft.com/office/drawing/2014/chart" uri="{C3380CC4-5D6E-409C-BE32-E72D297353CC}">
                <c16:uniqueId val="{00000001-3EB8-442B-837B-BD1EEE924F06}"/>
              </c:ext>
            </c:extLst>
          </c:dPt>
          <c:dPt>
            <c:idx val="7"/>
            <c:invertIfNegative val="0"/>
            <c:bubble3D val="0"/>
            <c:spPr>
              <a:solidFill>
                <a:sysClr val="windowText" lastClr="000000"/>
              </a:solidFill>
            </c:spPr>
            <c:extLst>
              <c:ext xmlns:c16="http://schemas.microsoft.com/office/drawing/2014/chart" uri="{C3380CC4-5D6E-409C-BE32-E72D297353CC}">
                <c16:uniqueId val="{00000003-075A-4C13-8A14-FCCEF7E631A2}"/>
              </c:ext>
            </c:extLst>
          </c:dPt>
          <c:dPt>
            <c:idx val="8"/>
            <c:invertIfNegative val="0"/>
            <c:bubble3D val="0"/>
            <c:extLst>
              <c:ext xmlns:c16="http://schemas.microsoft.com/office/drawing/2014/chart" uri="{C3380CC4-5D6E-409C-BE32-E72D297353CC}">
                <c16:uniqueId val="{00000003-89D7-4FFE-B512-DCA449CD2411}"/>
              </c:ext>
            </c:extLst>
          </c:dPt>
          <c:dLbls>
            <c:numFmt formatCode="#,##0.00" sourceLinked="0"/>
            <c:spPr>
              <a:noFill/>
              <a:ln>
                <a:noFill/>
              </a:ln>
              <a:effectLst/>
            </c:spPr>
            <c:txPr>
              <a:bodyPr rot="-5400000"/>
              <a:lstStyle/>
              <a:p>
                <a:pPr>
                  <a:defRPr>
                    <a:solidFill>
                      <a:schemeClr val="tx1"/>
                    </a:solidFill>
                  </a:defRPr>
                </a:pPr>
                <a:endParaRPr lang="es-P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Hoja1!$A$1:$A$18</c:f>
              <c:strCache>
                <c:ptCount val="17"/>
                <c:pt idx="0">
                  <c:v>CSC PUEBLO LIBRE (250 enc.)</c:v>
                </c:pt>
                <c:pt idx="1">
                  <c:v>CSC CHICLAYO (270 enc.)</c:v>
                </c:pt>
                <c:pt idx="2">
                  <c:v>CSC S.J. LURIGANCHO (100 enc.)</c:v>
                </c:pt>
                <c:pt idx="3">
                  <c:v>CSC VILLA EL SALVADOR (100 enc.)</c:v>
                </c:pt>
                <c:pt idx="4">
                  <c:v>CSC MIRAFLORES (250 enc.)</c:v>
                </c:pt>
                <c:pt idx="5">
                  <c:v>* CSC PUENTE PIEDRA (50 enc.)</c:v>
                </c:pt>
                <c:pt idx="6">
                  <c:v>CSC Y CCF PIURA (150 enc.)</c:v>
                </c:pt>
                <c:pt idx="7">
                  <c:v>PROMEDIO (3020 enc.)</c:v>
                </c:pt>
                <c:pt idx="8">
                  <c:v>CSC Y CCF LA VICTORIA (100 enc.)</c:v>
                </c:pt>
                <c:pt idx="9">
                  <c:v>CSC TRUJILLO (120 enc.)</c:v>
                </c:pt>
                <c:pt idx="10">
                  <c:v>CSC SAN ISIDRO (300 enc.)</c:v>
                </c:pt>
                <c:pt idx="11">
                  <c:v>* CSC Y CCF SAN SEBASTIAN (90 enc.)</c:v>
                </c:pt>
                <c:pt idx="12">
                  <c:v>CSC Y CCF LOS OLIVOS (300 enc.)</c:v>
                </c:pt>
                <c:pt idx="13">
                  <c:v>CSC ARENALES (300 enc.)</c:v>
                </c:pt>
                <c:pt idx="14">
                  <c:v>CSC AREQUIPA (270 enc.)</c:v>
                </c:pt>
                <c:pt idx="15">
                  <c:v>CSC TACNA (120 enc.)</c:v>
                </c:pt>
                <c:pt idx="16">
                  <c:v>CSC HUANCAYO (250 enc.)</c:v>
                </c:pt>
              </c:strCache>
            </c:strRef>
          </c:cat>
          <c:val>
            <c:numRef>
              <c:f>Hoja1!$B$1:$B$18</c:f>
              <c:numCache>
                <c:formatCode>###0.00</c:formatCode>
                <c:ptCount val="17"/>
                <c:pt idx="0">
                  <c:v>4.218</c:v>
                </c:pt>
                <c:pt idx="1">
                  <c:v>4.083333333333333</c:v>
                </c:pt>
                <c:pt idx="2">
                  <c:v>4.0720000000000001</c:v>
                </c:pt>
                <c:pt idx="3">
                  <c:v>4.069</c:v>
                </c:pt>
                <c:pt idx="4">
                  <c:v>4.0583999999999998</c:v>
                </c:pt>
                <c:pt idx="5">
                  <c:v>4.0359999999999996</c:v>
                </c:pt>
                <c:pt idx="6">
                  <c:v>4.0266666666666664</c:v>
                </c:pt>
                <c:pt idx="7">
                  <c:v>3.9486092715231784</c:v>
                </c:pt>
                <c:pt idx="8">
                  <c:v>3.9409999999999998</c:v>
                </c:pt>
                <c:pt idx="9">
                  <c:v>3.9241666666666672</c:v>
                </c:pt>
                <c:pt idx="10">
                  <c:v>3.89</c:v>
                </c:pt>
                <c:pt idx="11">
                  <c:v>3.8744444444444448</c:v>
                </c:pt>
                <c:pt idx="12">
                  <c:v>3.8593333333333337</c:v>
                </c:pt>
                <c:pt idx="13">
                  <c:v>3.855666666666667</c:v>
                </c:pt>
                <c:pt idx="14">
                  <c:v>3.8448148148148147</c:v>
                </c:pt>
                <c:pt idx="15">
                  <c:v>3.7958333333333334</c:v>
                </c:pt>
                <c:pt idx="16">
                  <c:v>3.778</c:v>
                </c:pt>
              </c:numCache>
            </c:numRef>
          </c:val>
          <c:extLst>
            <c:ext xmlns:c16="http://schemas.microsoft.com/office/drawing/2014/chart" uri="{C3380CC4-5D6E-409C-BE32-E72D297353CC}">
              <c16:uniqueId val="{0000000C-BF50-4CCA-A392-7182B9ABF78A}"/>
            </c:ext>
          </c:extLst>
        </c:ser>
        <c:dLbls>
          <c:showLegendKey val="0"/>
          <c:showVal val="1"/>
          <c:showCatName val="0"/>
          <c:showSerName val="0"/>
          <c:showPercent val="0"/>
          <c:showBubbleSize val="0"/>
        </c:dLbls>
        <c:gapWidth val="150"/>
        <c:overlap val="-25"/>
        <c:axId val="237528608"/>
        <c:axId val="237529000"/>
      </c:barChart>
      <c:catAx>
        <c:axId val="2375286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5400000"/>
          <a:lstStyle/>
          <a:p>
            <a:pPr>
              <a:defRPr sz="1200"/>
            </a:pPr>
            <a:endParaRPr lang="es-PE"/>
          </a:p>
        </c:txPr>
        <c:crossAx val="237529000"/>
        <c:crosses val="autoZero"/>
        <c:auto val="1"/>
        <c:lblAlgn val="ctr"/>
        <c:lblOffset val="100"/>
        <c:noMultiLvlLbl val="0"/>
      </c:catAx>
      <c:valAx>
        <c:axId val="237529000"/>
        <c:scaling>
          <c:orientation val="minMax"/>
          <c:max val="5"/>
          <c:min val="1"/>
        </c:scaling>
        <c:delete val="1"/>
        <c:axPos val="l"/>
        <c:numFmt formatCode="###0.00" sourceLinked="1"/>
        <c:majorTickMark val="none"/>
        <c:minorTickMark val="none"/>
        <c:tickLblPos val="nextTo"/>
        <c:crossAx val="237528608"/>
        <c:crosses val="autoZero"/>
        <c:crossBetween val="between"/>
      </c:valAx>
      <c:spPr>
        <a:noFill/>
        <a:ln>
          <a:noFill/>
        </a:ln>
        <a:effectLst/>
      </c:spPr>
    </c:plotArea>
    <c:plotVisOnly val="1"/>
    <c:dispBlanksAs val="gap"/>
    <c:showDLblsOverMax val="0"/>
  </c:chart>
  <c:spPr>
    <a:noFill/>
    <a:ln>
      <a:noFill/>
    </a:ln>
    <a:effectLst/>
  </c:spPr>
  <c:txPr>
    <a:bodyPr/>
    <a:lstStyle/>
    <a:p>
      <a:pPr>
        <a:defRPr sz="1200">
          <a:solidFill>
            <a:schemeClr val="tx1"/>
          </a:solidFill>
        </a:defRPr>
      </a:pPr>
      <a:endParaRPr lang="es-PE"/>
    </a:p>
  </c:txPr>
  <c:externalData r:id="rId2">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spPr>
            <a:solidFill>
              <a:srgbClr val="70AD47"/>
            </a:solidFill>
          </c:spPr>
          <c:invertIfNegative val="0"/>
          <c:dPt>
            <c:idx val="5"/>
            <c:invertIfNegative val="0"/>
            <c:bubble3D val="0"/>
            <c:extLst>
              <c:ext xmlns:c16="http://schemas.microsoft.com/office/drawing/2014/chart" uri="{C3380CC4-5D6E-409C-BE32-E72D297353CC}">
                <c16:uniqueId val="{00000001-FA5D-43CF-9D9A-1563D4C410D6}"/>
              </c:ext>
            </c:extLst>
          </c:dPt>
          <c:dPt>
            <c:idx val="7"/>
            <c:invertIfNegative val="0"/>
            <c:bubble3D val="0"/>
            <c:spPr>
              <a:solidFill>
                <a:sysClr val="windowText" lastClr="000000"/>
              </a:solidFill>
            </c:spPr>
            <c:extLst>
              <c:ext xmlns:c16="http://schemas.microsoft.com/office/drawing/2014/chart" uri="{C3380CC4-5D6E-409C-BE32-E72D297353CC}">
                <c16:uniqueId val="{00000003-FA5D-43CF-9D9A-1563D4C410D6}"/>
              </c:ext>
            </c:extLst>
          </c:dPt>
          <c:dLbls>
            <c:numFmt formatCode="#,##0.00" sourceLinked="0"/>
            <c:spPr>
              <a:noFill/>
              <a:ln>
                <a:noFill/>
              </a:ln>
              <a:effectLst/>
            </c:spPr>
            <c:txPr>
              <a:bodyPr rot="-5400000"/>
              <a:lstStyle/>
              <a:p>
                <a:pPr>
                  <a:defRPr>
                    <a:solidFill>
                      <a:schemeClr val="tx1"/>
                    </a:solidFill>
                  </a:defRPr>
                </a:pPr>
                <a:endParaRPr lang="es-P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Hoja1!$A$1:$A$13</c:f>
              <c:strCache>
                <c:ptCount val="13"/>
                <c:pt idx="0">
                  <c:v>CSC TARAPOTO (120 enc.)</c:v>
                </c:pt>
                <c:pt idx="1">
                  <c:v>* CSC Y CCF IQUITOS - PUTUMAYO (50 enc.)</c:v>
                </c:pt>
                <c:pt idx="2">
                  <c:v>CSC CALLAO (100 enc.)</c:v>
                </c:pt>
                <c:pt idx="3">
                  <c:v>CSC Y CCF RAYMONDI(UCAYALI) (90 enc.)</c:v>
                </c:pt>
                <c:pt idx="4">
                  <c:v>CSC SURCO (300 enc.)</c:v>
                </c:pt>
                <c:pt idx="5">
                  <c:v>CSC ICA (90 enc.)</c:v>
                </c:pt>
                <c:pt idx="6">
                  <c:v>* CSC Y CCF PAUCARPATA (60 enc.)</c:v>
                </c:pt>
                <c:pt idx="7">
                  <c:v>PROMEDIO (1450 enc.)</c:v>
                </c:pt>
                <c:pt idx="8">
                  <c:v>CSC HUANUCO (90 enc.)</c:v>
                </c:pt>
                <c:pt idx="9">
                  <c:v>CSC ATE (190 enc.)</c:v>
                </c:pt>
                <c:pt idx="10">
                  <c:v>CSC CAJAMARCA (90 enc.)</c:v>
                </c:pt>
                <c:pt idx="11">
                  <c:v>CSC CUSCO (180 enc.)</c:v>
                </c:pt>
                <c:pt idx="12">
                  <c:v>CSC Y CCF HUARAZ (90 enc.)</c:v>
                </c:pt>
              </c:strCache>
            </c:strRef>
          </c:cat>
          <c:val>
            <c:numRef>
              <c:f>Hoja1!$B$1:$B$13</c:f>
              <c:numCache>
                <c:formatCode>###0.00</c:formatCode>
                <c:ptCount val="13"/>
                <c:pt idx="0">
                  <c:v>4.1975000000000007</c:v>
                </c:pt>
                <c:pt idx="1">
                  <c:v>4.0920000000000005</c:v>
                </c:pt>
                <c:pt idx="2">
                  <c:v>4.0780000000000003</c:v>
                </c:pt>
                <c:pt idx="3">
                  <c:v>4.0211111111111109</c:v>
                </c:pt>
                <c:pt idx="4">
                  <c:v>4.0193333333333321</c:v>
                </c:pt>
                <c:pt idx="5">
                  <c:v>3.9955555555555557</c:v>
                </c:pt>
                <c:pt idx="6">
                  <c:v>3.9850000000000003</c:v>
                </c:pt>
                <c:pt idx="7">
                  <c:v>3.9606206896551721</c:v>
                </c:pt>
                <c:pt idx="8">
                  <c:v>3.9577777777777778</c:v>
                </c:pt>
                <c:pt idx="9">
                  <c:v>3.8663157894736839</c:v>
                </c:pt>
                <c:pt idx="10">
                  <c:v>3.8600000000000003</c:v>
                </c:pt>
                <c:pt idx="11">
                  <c:v>3.8055555555555554</c:v>
                </c:pt>
                <c:pt idx="12">
                  <c:v>3.7466666666666666</c:v>
                </c:pt>
              </c:numCache>
            </c:numRef>
          </c:val>
          <c:extLst>
            <c:ext xmlns:c16="http://schemas.microsoft.com/office/drawing/2014/chart" uri="{C3380CC4-5D6E-409C-BE32-E72D297353CC}">
              <c16:uniqueId val="{0000000C-BF50-4CCA-A392-7182B9ABF78A}"/>
            </c:ext>
          </c:extLst>
        </c:ser>
        <c:dLbls>
          <c:showLegendKey val="0"/>
          <c:showVal val="1"/>
          <c:showCatName val="0"/>
          <c:showSerName val="0"/>
          <c:showPercent val="0"/>
          <c:showBubbleSize val="0"/>
        </c:dLbls>
        <c:gapWidth val="150"/>
        <c:overlap val="-25"/>
        <c:axId val="237016352"/>
        <c:axId val="237016744"/>
      </c:barChart>
      <c:catAx>
        <c:axId val="23701635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5400000"/>
          <a:lstStyle/>
          <a:p>
            <a:pPr>
              <a:defRPr/>
            </a:pPr>
            <a:endParaRPr lang="es-PE"/>
          </a:p>
        </c:txPr>
        <c:crossAx val="237016744"/>
        <c:crosses val="autoZero"/>
        <c:auto val="1"/>
        <c:lblAlgn val="ctr"/>
        <c:lblOffset val="100"/>
        <c:noMultiLvlLbl val="0"/>
      </c:catAx>
      <c:valAx>
        <c:axId val="237016744"/>
        <c:scaling>
          <c:orientation val="minMax"/>
          <c:max val="5"/>
          <c:min val="1"/>
        </c:scaling>
        <c:delete val="1"/>
        <c:axPos val="l"/>
        <c:numFmt formatCode="###0.00" sourceLinked="1"/>
        <c:majorTickMark val="none"/>
        <c:minorTickMark val="none"/>
        <c:tickLblPos val="nextTo"/>
        <c:crossAx val="237016352"/>
        <c:crosses val="autoZero"/>
        <c:crossBetween val="between"/>
      </c:valAx>
      <c:spPr>
        <a:noFill/>
        <a:ln>
          <a:noFill/>
        </a:ln>
        <a:effectLst/>
      </c:spPr>
    </c:plotArea>
    <c:plotVisOnly val="1"/>
    <c:dispBlanksAs val="gap"/>
    <c:showDLblsOverMax val="0"/>
  </c:chart>
  <c:spPr>
    <a:noFill/>
    <a:ln>
      <a:noFill/>
    </a:ln>
    <a:effectLst/>
  </c:spPr>
  <c:txPr>
    <a:bodyPr/>
    <a:lstStyle/>
    <a:p>
      <a:pPr>
        <a:defRPr sz="1200">
          <a:solidFill>
            <a:schemeClr val="tx1"/>
          </a:solidFill>
        </a:defRPr>
      </a:pPr>
      <a:endParaRPr lang="es-PE"/>
    </a:p>
  </c:txPr>
  <c:externalData r:id="rId2">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spPr>
            <a:solidFill>
              <a:srgbClr val="FF9999"/>
            </a:solidFill>
          </c:spPr>
          <c:invertIfNegative val="0"/>
          <c:dPt>
            <c:idx val="5"/>
            <c:invertIfNegative val="0"/>
            <c:bubble3D val="0"/>
            <c:extLst>
              <c:ext xmlns:c16="http://schemas.microsoft.com/office/drawing/2014/chart" uri="{C3380CC4-5D6E-409C-BE32-E72D297353CC}">
                <c16:uniqueId val="{00000000-D7D9-45C1-8E79-92C9BA68B003}"/>
              </c:ext>
            </c:extLst>
          </c:dPt>
          <c:dPt>
            <c:idx val="6"/>
            <c:invertIfNegative val="0"/>
            <c:bubble3D val="0"/>
            <c:extLst>
              <c:ext xmlns:c16="http://schemas.microsoft.com/office/drawing/2014/chart" uri="{C3380CC4-5D6E-409C-BE32-E72D297353CC}">
                <c16:uniqueId val="{00000002-D7D9-45C1-8E79-92C9BA68B003}"/>
              </c:ext>
            </c:extLst>
          </c:dPt>
          <c:dPt>
            <c:idx val="7"/>
            <c:invertIfNegative val="0"/>
            <c:bubble3D val="0"/>
            <c:spPr>
              <a:solidFill>
                <a:sysClr val="windowText" lastClr="000000"/>
              </a:solidFill>
            </c:spPr>
            <c:extLst>
              <c:ext xmlns:c16="http://schemas.microsoft.com/office/drawing/2014/chart" uri="{C3380CC4-5D6E-409C-BE32-E72D297353CC}">
                <c16:uniqueId val="{00000004-D7D9-45C1-8E79-92C9BA68B003}"/>
              </c:ext>
            </c:extLst>
          </c:dPt>
          <c:dLbls>
            <c:numFmt formatCode="#,##0.00" sourceLinked="0"/>
            <c:spPr>
              <a:noFill/>
              <a:ln>
                <a:noFill/>
              </a:ln>
              <a:effectLst/>
            </c:spPr>
            <c:txPr>
              <a:bodyPr rot="-5400000"/>
              <a:lstStyle/>
              <a:p>
                <a:pPr>
                  <a:defRPr>
                    <a:solidFill>
                      <a:schemeClr val="tx1"/>
                    </a:solidFill>
                  </a:defRPr>
                </a:pPr>
                <a:endParaRPr lang="es-P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Hoja1!$A$1:$A$13</c:f>
              <c:strCache>
                <c:ptCount val="13"/>
                <c:pt idx="0">
                  <c:v>* CSC JAEN (15 enc.)</c:v>
                </c:pt>
                <c:pt idx="1">
                  <c:v>* CSC CHANCHAMAYO (30 enc.)</c:v>
                </c:pt>
                <c:pt idx="2">
                  <c:v>* CSC Y CCF SULLANA (30 enc.)</c:v>
                </c:pt>
                <c:pt idx="3">
                  <c:v>CSC CHIMBOTE (120 enc.)</c:v>
                </c:pt>
                <c:pt idx="4">
                  <c:v>CSC TUMBES (60 enc.)</c:v>
                </c:pt>
                <c:pt idx="5">
                  <c:v>CSC LAS QUINTANAS (90 enc.)</c:v>
                </c:pt>
                <c:pt idx="6">
                  <c:v>* CSC J. LEONARDO ORTIZ (30 enc.)</c:v>
                </c:pt>
                <c:pt idx="7">
                  <c:v>PROMEDIO (665 enc.)</c:v>
                </c:pt>
                <c:pt idx="8">
                  <c:v>CSC HUACHO (50 enc.)</c:v>
                </c:pt>
                <c:pt idx="9">
                  <c:v>* CSC CHINCHA (30 enc.)</c:v>
                </c:pt>
                <c:pt idx="10">
                  <c:v>CSC AYACUCHO (90 enc.)</c:v>
                </c:pt>
                <c:pt idx="11">
                  <c:v>* CSC MADRE DE DIOS (30 enc.)</c:v>
                </c:pt>
                <c:pt idx="12">
                  <c:v>CSC JULIACA (90 enc.)</c:v>
                </c:pt>
              </c:strCache>
            </c:strRef>
          </c:cat>
          <c:val>
            <c:numRef>
              <c:f>Hoja1!$B$1:$B$13</c:f>
              <c:numCache>
                <c:formatCode>###0.00</c:formatCode>
                <c:ptCount val="13"/>
                <c:pt idx="0">
                  <c:v>4.2133333333333329</c:v>
                </c:pt>
                <c:pt idx="1">
                  <c:v>4.1533333333333333</c:v>
                </c:pt>
                <c:pt idx="2">
                  <c:v>4.1100000000000003</c:v>
                </c:pt>
                <c:pt idx="3">
                  <c:v>4.1074999999999999</c:v>
                </c:pt>
                <c:pt idx="4">
                  <c:v>4.0566666666666675</c:v>
                </c:pt>
                <c:pt idx="5">
                  <c:v>3.9311111111111119</c:v>
                </c:pt>
                <c:pt idx="6">
                  <c:v>3.9066666666666663</c:v>
                </c:pt>
                <c:pt idx="7">
                  <c:v>3.8975939849624059</c:v>
                </c:pt>
                <c:pt idx="8">
                  <c:v>3.8320000000000003</c:v>
                </c:pt>
                <c:pt idx="9">
                  <c:v>3.8033333333333332</c:v>
                </c:pt>
                <c:pt idx="10">
                  <c:v>3.7266666666666666</c:v>
                </c:pt>
                <c:pt idx="11">
                  <c:v>3.6333333333333333</c:v>
                </c:pt>
                <c:pt idx="12">
                  <c:v>3.5933333333333333</c:v>
                </c:pt>
              </c:numCache>
            </c:numRef>
          </c:val>
          <c:extLst>
            <c:ext xmlns:c16="http://schemas.microsoft.com/office/drawing/2014/chart" uri="{C3380CC4-5D6E-409C-BE32-E72D297353CC}">
              <c16:uniqueId val="{0000000C-BF50-4CCA-A392-7182B9ABF78A}"/>
            </c:ext>
          </c:extLst>
        </c:ser>
        <c:dLbls>
          <c:showLegendKey val="0"/>
          <c:showVal val="1"/>
          <c:showCatName val="0"/>
          <c:showSerName val="0"/>
          <c:showPercent val="0"/>
          <c:showBubbleSize val="0"/>
        </c:dLbls>
        <c:gapWidth val="150"/>
        <c:overlap val="-25"/>
        <c:axId val="237018312"/>
        <c:axId val="237018704"/>
      </c:barChart>
      <c:catAx>
        <c:axId val="23701831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5400000"/>
          <a:lstStyle/>
          <a:p>
            <a:pPr>
              <a:defRPr/>
            </a:pPr>
            <a:endParaRPr lang="es-PE"/>
          </a:p>
        </c:txPr>
        <c:crossAx val="237018704"/>
        <c:crosses val="autoZero"/>
        <c:auto val="1"/>
        <c:lblAlgn val="ctr"/>
        <c:lblOffset val="100"/>
        <c:noMultiLvlLbl val="0"/>
      </c:catAx>
      <c:valAx>
        <c:axId val="237018704"/>
        <c:scaling>
          <c:orientation val="minMax"/>
          <c:max val="5"/>
          <c:min val="1"/>
        </c:scaling>
        <c:delete val="1"/>
        <c:axPos val="l"/>
        <c:numFmt formatCode="###0.00" sourceLinked="1"/>
        <c:majorTickMark val="none"/>
        <c:minorTickMark val="none"/>
        <c:tickLblPos val="nextTo"/>
        <c:crossAx val="237018312"/>
        <c:crosses val="autoZero"/>
        <c:crossBetween val="between"/>
      </c:valAx>
      <c:spPr>
        <a:noFill/>
        <a:ln>
          <a:noFill/>
        </a:ln>
        <a:effectLst/>
      </c:spPr>
    </c:plotArea>
    <c:plotVisOnly val="1"/>
    <c:dispBlanksAs val="gap"/>
    <c:showDLblsOverMax val="0"/>
  </c:chart>
  <c:spPr>
    <a:noFill/>
    <a:ln>
      <a:noFill/>
    </a:ln>
    <a:effectLst/>
  </c:spPr>
  <c:txPr>
    <a:bodyPr/>
    <a:lstStyle/>
    <a:p>
      <a:pPr>
        <a:defRPr sz="1200">
          <a:solidFill>
            <a:schemeClr val="tx1"/>
          </a:solidFill>
        </a:defRPr>
      </a:pPr>
      <a:endParaRPr lang="es-PE"/>
    </a:p>
  </c:txPr>
  <c:externalData r:id="rId2">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1.5381925389844274E-2"/>
          <c:y val="3.5685666751048666E-2"/>
          <c:w val="0.96923614922031143"/>
          <c:h val="0.49638149382704377"/>
        </c:manualLayout>
      </c:layout>
      <c:barChart>
        <c:barDir val="col"/>
        <c:grouping val="clustered"/>
        <c:varyColors val="0"/>
        <c:ser>
          <c:idx val="0"/>
          <c:order val="0"/>
          <c:spPr>
            <a:solidFill>
              <a:srgbClr val="ED7D31"/>
            </a:solidFill>
            <a:ln>
              <a:noFill/>
            </a:ln>
            <a:effectLst/>
          </c:spPr>
          <c:invertIfNegative val="0"/>
          <c:dPt>
            <c:idx val="9"/>
            <c:invertIfNegative val="0"/>
            <c:bubble3D val="0"/>
            <c:extLst>
              <c:ext xmlns:c16="http://schemas.microsoft.com/office/drawing/2014/chart" uri="{C3380CC4-5D6E-409C-BE32-E72D297353CC}">
                <c16:uniqueId val="{00000000-7715-403A-B8D0-17C6A3077704}"/>
              </c:ext>
            </c:extLst>
          </c:dPt>
          <c:dPt>
            <c:idx val="10"/>
            <c:invertIfNegative val="0"/>
            <c:bubble3D val="0"/>
            <c:spPr>
              <a:solidFill>
                <a:srgbClr val="ED7D31"/>
              </a:solidFill>
              <a:ln>
                <a:noFill/>
              </a:ln>
              <a:effectLst/>
            </c:spPr>
            <c:extLst>
              <c:ext xmlns:c16="http://schemas.microsoft.com/office/drawing/2014/chart" uri="{C3380CC4-5D6E-409C-BE32-E72D297353CC}">
                <c16:uniqueId val="{00000002-7715-403A-B8D0-17C6A3077704}"/>
              </c:ext>
            </c:extLst>
          </c:dPt>
          <c:dPt>
            <c:idx val="11"/>
            <c:invertIfNegative val="0"/>
            <c:bubble3D val="0"/>
            <c:spPr>
              <a:solidFill>
                <a:srgbClr val="ED7D31"/>
              </a:solidFill>
              <a:ln>
                <a:noFill/>
              </a:ln>
              <a:effectLst/>
            </c:spPr>
            <c:extLst>
              <c:ext xmlns:c16="http://schemas.microsoft.com/office/drawing/2014/chart" uri="{C3380CC4-5D6E-409C-BE32-E72D297353CC}">
                <c16:uniqueId val="{00000004-7715-403A-B8D0-17C6A3077704}"/>
              </c:ext>
            </c:extLst>
          </c:dPt>
          <c:dPt>
            <c:idx val="12"/>
            <c:invertIfNegative val="0"/>
            <c:bubble3D val="0"/>
            <c:spPr>
              <a:solidFill>
                <a:srgbClr val="ED7D31"/>
              </a:solidFill>
              <a:ln>
                <a:noFill/>
              </a:ln>
              <a:effectLst/>
            </c:spPr>
            <c:extLst>
              <c:ext xmlns:c16="http://schemas.microsoft.com/office/drawing/2014/chart" uri="{C3380CC4-5D6E-409C-BE32-E72D297353CC}">
                <c16:uniqueId val="{00000006-7715-403A-B8D0-17C6A3077704}"/>
              </c:ext>
            </c:extLst>
          </c:dPt>
          <c:dPt>
            <c:idx val="13"/>
            <c:invertIfNegative val="0"/>
            <c:bubble3D val="0"/>
            <c:spPr>
              <a:solidFill>
                <a:srgbClr val="ED7D31"/>
              </a:solidFill>
              <a:ln>
                <a:noFill/>
              </a:ln>
              <a:effectLst/>
            </c:spPr>
            <c:extLst>
              <c:ext xmlns:c16="http://schemas.microsoft.com/office/drawing/2014/chart" uri="{C3380CC4-5D6E-409C-BE32-E72D297353CC}">
                <c16:uniqueId val="{00000008-7715-403A-B8D0-17C6A3077704}"/>
              </c:ext>
            </c:extLst>
          </c:dPt>
          <c:dPt>
            <c:idx val="14"/>
            <c:invertIfNegative val="0"/>
            <c:bubble3D val="0"/>
            <c:spPr>
              <a:solidFill>
                <a:srgbClr val="ED7D31"/>
              </a:solidFill>
              <a:ln>
                <a:noFill/>
              </a:ln>
              <a:effectLst/>
            </c:spPr>
            <c:extLst>
              <c:ext xmlns:c16="http://schemas.microsoft.com/office/drawing/2014/chart" uri="{C3380CC4-5D6E-409C-BE32-E72D297353CC}">
                <c16:uniqueId val="{0000000A-7715-403A-B8D0-17C6A3077704}"/>
              </c:ext>
            </c:extLst>
          </c:dPt>
          <c:dPt>
            <c:idx val="18"/>
            <c:invertIfNegative val="0"/>
            <c:bubble3D val="0"/>
            <c:spPr>
              <a:solidFill>
                <a:sysClr val="windowText" lastClr="000000"/>
              </a:solidFill>
              <a:ln>
                <a:noFill/>
              </a:ln>
              <a:effectLst/>
            </c:spPr>
            <c:extLst>
              <c:ext xmlns:c16="http://schemas.microsoft.com/office/drawing/2014/chart" uri="{C3380CC4-5D6E-409C-BE32-E72D297353CC}">
                <c16:uniqueId val="{0000000C-6D75-419C-8DAC-5744600FF5A9}"/>
              </c:ext>
            </c:extLst>
          </c:dPt>
          <c:dLbls>
            <c:spPr>
              <a:noFill/>
              <a:ln>
                <a:noFill/>
              </a:ln>
              <a:effectLst/>
            </c:spPr>
            <c:txPr>
              <a:bodyPr rot="-5400000" spcFirstLastPara="1" vertOverflow="ellipsis" wrap="square" anchor="ctr" anchorCtr="1"/>
              <a:lstStyle/>
              <a:p>
                <a:pPr>
                  <a:defRPr sz="1200" b="0" i="0" u="none" strike="noStrike" kern="1200" baseline="0">
                    <a:solidFill>
                      <a:schemeClr val="tx1"/>
                    </a:solidFill>
                    <a:latin typeface="+mn-lt"/>
                    <a:ea typeface="+mn-ea"/>
                    <a:cs typeface="+mn-cs"/>
                  </a:defRPr>
                </a:pPr>
                <a:endParaRPr lang="es-P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Sheet1!$B$2:$B$35</c:f>
              <c:strCache>
                <c:ptCount val="34"/>
                <c:pt idx="0">
                  <c:v>* CSC MOLLENDO (9 enc.)</c:v>
                </c:pt>
                <c:pt idx="1">
                  <c:v>* CSC LA OROYA (10 enc.)</c:v>
                </c:pt>
                <c:pt idx="2">
                  <c:v>* CSC CAMANA (9 enc.)</c:v>
                </c:pt>
                <c:pt idx="3">
                  <c:v>CSC PAITA (30 enc.)</c:v>
                </c:pt>
                <c:pt idx="4">
                  <c:v>CSC BARRANCA (30 enc.)</c:v>
                </c:pt>
                <c:pt idx="5">
                  <c:v>* CSC HUAMACHUCO (10 enc.)</c:v>
                </c:pt>
                <c:pt idx="6">
                  <c:v>* CSC PEDREGAL (9 enc.)</c:v>
                </c:pt>
                <c:pt idx="7">
                  <c:v>CSC CAÑETE (30 enc.)</c:v>
                </c:pt>
                <c:pt idx="8">
                  <c:v>CSC SURQUILLO (30 enc.)</c:v>
                </c:pt>
                <c:pt idx="9">
                  <c:v>CSC HUARAL (30 enc.)</c:v>
                </c:pt>
                <c:pt idx="10">
                  <c:v>CSC BAGUA GRANDE (30 enc.)</c:v>
                </c:pt>
                <c:pt idx="11">
                  <c:v>CSC CHACHAPOYAS (30 enc.)</c:v>
                </c:pt>
                <c:pt idx="12">
                  <c:v>* CSC TOCACHE (9 enc.)</c:v>
                </c:pt>
                <c:pt idx="13">
                  <c:v>* CSC HUANTA - VRAEM (15 enc.)</c:v>
                </c:pt>
                <c:pt idx="14">
                  <c:v>* CSC ANDAHUAYLAS (15 enc.)</c:v>
                </c:pt>
                <c:pt idx="15">
                  <c:v>* CSC PISCO (15 enc.)</c:v>
                </c:pt>
                <c:pt idx="16">
                  <c:v>CSC MOYOBAMBA (30 enc.)</c:v>
                </c:pt>
                <c:pt idx="17">
                  <c:v>CSC HUANCAVELICA (30 enc.)</c:v>
                </c:pt>
                <c:pt idx="18">
                  <c:v>PROMEDIO (735 enc.)</c:v>
                </c:pt>
                <c:pt idx="19">
                  <c:v>CSC TALARA (30 enc.)</c:v>
                </c:pt>
                <c:pt idx="20">
                  <c:v>* CSC TARMA (10 enc.)</c:v>
                </c:pt>
                <c:pt idx="21">
                  <c:v>CSC SALVADOR ALLENDE (30 enc.)</c:v>
                </c:pt>
                <c:pt idx="22">
                  <c:v>* CSC SATIPO (20 enc.)</c:v>
                </c:pt>
                <c:pt idx="23">
                  <c:v>CSC PASCO (30 enc.)</c:v>
                </c:pt>
                <c:pt idx="24">
                  <c:v>* CSC OXAPAMPA (10 enc.)</c:v>
                </c:pt>
                <c:pt idx="25">
                  <c:v>* CSC QUILLABAMBA (15 enc.)</c:v>
                </c:pt>
                <c:pt idx="26">
                  <c:v>CSC YURIMAGUAS (30 enc.)</c:v>
                </c:pt>
                <c:pt idx="27">
                  <c:v>CSC TINGO MARIA (30 enc.)</c:v>
                </c:pt>
                <c:pt idx="28">
                  <c:v>CSC ABANCAY (30 enc.)</c:v>
                </c:pt>
                <c:pt idx="29">
                  <c:v>CSC PUNO (50 enc.)</c:v>
                </c:pt>
                <c:pt idx="30">
                  <c:v>CSC MOQUEGUA (30 enc.)</c:v>
                </c:pt>
                <c:pt idx="31">
                  <c:v>* CSC CHEPEN (10 enc.)</c:v>
                </c:pt>
                <c:pt idx="32">
                  <c:v>* CSC SICUANI (9 enc.)</c:v>
                </c:pt>
                <c:pt idx="33">
                  <c:v>CSC ILO (30 enc.)</c:v>
                </c:pt>
              </c:strCache>
            </c:strRef>
          </c:cat>
          <c:val>
            <c:numRef>
              <c:f>Sheet1!$C$2:$C$35</c:f>
              <c:numCache>
                <c:formatCode>###0.00</c:formatCode>
                <c:ptCount val="34"/>
                <c:pt idx="0">
                  <c:v>4.6444444444444448</c:v>
                </c:pt>
                <c:pt idx="1">
                  <c:v>4.38</c:v>
                </c:pt>
                <c:pt idx="2">
                  <c:v>4.3666666666666663</c:v>
                </c:pt>
                <c:pt idx="3">
                  <c:v>4.3499999999999996</c:v>
                </c:pt>
                <c:pt idx="4">
                  <c:v>4.2500000000000009</c:v>
                </c:pt>
                <c:pt idx="5">
                  <c:v>4.25</c:v>
                </c:pt>
                <c:pt idx="6">
                  <c:v>4.2444444444444445</c:v>
                </c:pt>
                <c:pt idx="7">
                  <c:v>4.21</c:v>
                </c:pt>
                <c:pt idx="8">
                  <c:v>4.1633333333333331</c:v>
                </c:pt>
                <c:pt idx="9">
                  <c:v>4.1500000000000004</c:v>
                </c:pt>
                <c:pt idx="10">
                  <c:v>4.1466666666666674</c:v>
                </c:pt>
                <c:pt idx="11">
                  <c:v>4.0699999999999994</c:v>
                </c:pt>
                <c:pt idx="12">
                  <c:v>4.0444444444444452</c:v>
                </c:pt>
                <c:pt idx="13">
                  <c:v>4.04</c:v>
                </c:pt>
                <c:pt idx="14">
                  <c:v>4.0133333333333336</c:v>
                </c:pt>
                <c:pt idx="15">
                  <c:v>3.96</c:v>
                </c:pt>
                <c:pt idx="16">
                  <c:v>3.9466666666666668</c:v>
                </c:pt>
                <c:pt idx="17">
                  <c:v>3.94</c:v>
                </c:pt>
                <c:pt idx="18">
                  <c:v>3.9131972789115643</c:v>
                </c:pt>
                <c:pt idx="19">
                  <c:v>3.9100000000000006</c:v>
                </c:pt>
                <c:pt idx="20">
                  <c:v>3.88</c:v>
                </c:pt>
                <c:pt idx="21">
                  <c:v>3.8766666666666669</c:v>
                </c:pt>
                <c:pt idx="22">
                  <c:v>3.85</c:v>
                </c:pt>
                <c:pt idx="23">
                  <c:v>3.8066666666666662</c:v>
                </c:pt>
                <c:pt idx="24">
                  <c:v>3.8</c:v>
                </c:pt>
                <c:pt idx="25">
                  <c:v>3.76</c:v>
                </c:pt>
                <c:pt idx="26">
                  <c:v>3.7166666666666668</c:v>
                </c:pt>
                <c:pt idx="27">
                  <c:v>3.6733333333333333</c:v>
                </c:pt>
                <c:pt idx="28">
                  <c:v>3.6533333333333333</c:v>
                </c:pt>
                <c:pt idx="29">
                  <c:v>3.6359999999999997</c:v>
                </c:pt>
                <c:pt idx="30">
                  <c:v>3.55</c:v>
                </c:pt>
                <c:pt idx="31">
                  <c:v>3.53</c:v>
                </c:pt>
                <c:pt idx="32">
                  <c:v>3.1888888888888887</c:v>
                </c:pt>
                <c:pt idx="33">
                  <c:v>3.1866666666666674</c:v>
                </c:pt>
              </c:numCache>
            </c:numRef>
          </c:val>
          <c:extLst>
            <c:ext xmlns:c16="http://schemas.microsoft.com/office/drawing/2014/chart" uri="{C3380CC4-5D6E-409C-BE32-E72D297353CC}">
              <c16:uniqueId val="{0000000B-7715-403A-B8D0-17C6A3077704}"/>
            </c:ext>
          </c:extLst>
        </c:ser>
        <c:dLbls>
          <c:showLegendKey val="0"/>
          <c:showVal val="1"/>
          <c:showCatName val="0"/>
          <c:showSerName val="0"/>
          <c:showPercent val="0"/>
          <c:showBubbleSize val="0"/>
        </c:dLbls>
        <c:gapWidth val="150"/>
        <c:axId val="235834640"/>
        <c:axId val="236314240"/>
      </c:barChart>
      <c:catAx>
        <c:axId val="23583464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1100" b="0" i="0" u="none" strike="noStrike" kern="1200" baseline="0">
                <a:solidFill>
                  <a:schemeClr val="tx1"/>
                </a:solidFill>
                <a:latin typeface="+mn-lt"/>
                <a:ea typeface="+mn-ea"/>
                <a:cs typeface="+mn-cs"/>
              </a:defRPr>
            </a:pPr>
            <a:endParaRPr lang="es-PE"/>
          </a:p>
        </c:txPr>
        <c:crossAx val="236314240"/>
        <c:crosses val="autoZero"/>
        <c:auto val="1"/>
        <c:lblAlgn val="ctr"/>
        <c:lblOffset val="100"/>
        <c:noMultiLvlLbl val="0"/>
      </c:catAx>
      <c:valAx>
        <c:axId val="236314240"/>
        <c:scaling>
          <c:orientation val="minMax"/>
          <c:max val="5"/>
        </c:scaling>
        <c:delete val="1"/>
        <c:axPos val="l"/>
        <c:numFmt formatCode="###0.00" sourceLinked="1"/>
        <c:majorTickMark val="none"/>
        <c:minorTickMark val="none"/>
        <c:tickLblPos val="nextTo"/>
        <c:crossAx val="235834640"/>
        <c:crosses val="autoZero"/>
        <c:crossBetween val="between"/>
      </c:valAx>
      <c:spPr>
        <a:noFill/>
        <a:ln>
          <a:noFill/>
        </a:ln>
        <a:effectLst/>
      </c:spPr>
    </c:plotArea>
    <c:plotVisOnly val="1"/>
    <c:dispBlanksAs val="gap"/>
    <c:showDLblsOverMax val="0"/>
  </c:chart>
  <c:spPr>
    <a:solidFill>
      <a:sysClr val="window" lastClr="FFFFFF"/>
    </a:solidFill>
    <a:ln>
      <a:noFill/>
    </a:ln>
    <a:effectLst/>
  </c:spPr>
  <c:txPr>
    <a:bodyPr/>
    <a:lstStyle/>
    <a:p>
      <a:pPr>
        <a:defRPr sz="1100"/>
      </a:pPr>
      <a:endParaRPr lang="es-PE"/>
    </a:p>
  </c:txPr>
  <c:externalData r:id="rId4">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8399557086614176"/>
          <c:y val="6.0211614173228348E-3"/>
          <c:w val="0.47693585795759569"/>
          <c:h val="0.98795767716535432"/>
        </c:manualLayout>
      </c:layout>
      <c:barChart>
        <c:barDir val="bar"/>
        <c:grouping val="clustered"/>
        <c:varyColors val="0"/>
        <c:ser>
          <c:idx val="0"/>
          <c:order val="0"/>
          <c:tx>
            <c:strRef>
              <c:f>Hoja1!$B$1</c:f>
              <c:strCache>
                <c:ptCount val="1"/>
                <c:pt idx="0">
                  <c:v>Serie 1</c:v>
                </c:pt>
              </c:strCache>
            </c:strRef>
          </c:tx>
          <c:spPr>
            <a:solidFill>
              <a:srgbClr val="0070C0"/>
            </a:solidFill>
            <a:ln>
              <a:noFill/>
            </a:ln>
            <a:effectLst/>
          </c:spPr>
          <c:invertIfNegative val="0"/>
          <c:dPt>
            <c:idx val="4"/>
            <c:invertIfNegative val="0"/>
            <c:bubble3D val="0"/>
            <c:spPr>
              <a:solidFill>
                <a:srgbClr val="0070C0"/>
              </a:solidFill>
              <a:ln>
                <a:noFill/>
              </a:ln>
              <a:effectLst/>
            </c:spPr>
            <c:extLst>
              <c:ext xmlns:c16="http://schemas.microsoft.com/office/drawing/2014/chart" uri="{C3380CC4-5D6E-409C-BE32-E72D297353CC}">
                <c16:uniqueId val="{00000001-A74F-44A8-A2B4-E734E7F11342}"/>
              </c:ext>
            </c:extLst>
          </c:dPt>
          <c:dPt>
            <c:idx val="5"/>
            <c:invertIfNegative val="0"/>
            <c:bubble3D val="0"/>
            <c:spPr>
              <a:solidFill>
                <a:srgbClr val="92D050"/>
              </a:solidFill>
              <a:ln>
                <a:noFill/>
              </a:ln>
              <a:effectLst/>
            </c:spPr>
            <c:extLst>
              <c:ext xmlns:c16="http://schemas.microsoft.com/office/drawing/2014/chart" uri="{C3380CC4-5D6E-409C-BE32-E72D297353CC}">
                <c16:uniqueId val="{00000003-A74F-44A8-A2B4-E734E7F11342}"/>
              </c:ext>
            </c:extLst>
          </c:dPt>
          <c:dPt>
            <c:idx val="6"/>
            <c:invertIfNegative val="0"/>
            <c:bubble3D val="0"/>
            <c:spPr>
              <a:solidFill>
                <a:srgbClr val="0070C0"/>
              </a:solidFill>
              <a:ln>
                <a:noFill/>
              </a:ln>
              <a:effectLst/>
            </c:spPr>
            <c:extLst>
              <c:ext xmlns:c16="http://schemas.microsoft.com/office/drawing/2014/chart" uri="{C3380CC4-5D6E-409C-BE32-E72D297353CC}">
                <c16:uniqueId val="{00000005-A74F-44A8-A2B4-E734E7F11342}"/>
              </c:ext>
            </c:extLst>
          </c:dPt>
          <c:dPt>
            <c:idx val="7"/>
            <c:invertIfNegative val="0"/>
            <c:bubble3D val="0"/>
            <c:spPr>
              <a:solidFill>
                <a:srgbClr val="0070C0"/>
              </a:solidFill>
              <a:ln>
                <a:noFill/>
              </a:ln>
              <a:effectLst/>
            </c:spPr>
            <c:extLst>
              <c:ext xmlns:c16="http://schemas.microsoft.com/office/drawing/2014/chart" uri="{C3380CC4-5D6E-409C-BE32-E72D297353CC}">
                <c16:uniqueId val="{00000007-A74F-44A8-A2B4-E734E7F11342}"/>
              </c:ext>
            </c:extLst>
          </c:dPt>
          <c:dLbls>
            <c:spPr>
              <a:noFill/>
              <a:ln>
                <a:noFill/>
              </a:ln>
              <a:effectLst/>
            </c:spPr>
            <c:txPr>
              <a:bodyPr rot="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s-P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Hoja1!$A$2:$A$13</c:f>
              <c:strCache>
                <c:ptCount val="12"/>
                <c:pt idx="0">
                  <c:v>SUPERV 3 (39 enc.)</c:v>
                </c:pt>
                <c:pt idx="1">
                  <c:v>SUPERV 4 (41 enc.)</c:v>
                </c:pt>
                <c:pt idx="2">
                  <c:v>SUPERV 7 (42 enc.)</c:v>
                </c:pt>
                <c:pt idx="3">
                  <c:v>SUPERV 2 (36 enc.)</c:v>
                </c:pt>
                <c:pt idx="4">
                  <c:v>SUPERV 12 (36 enc.)</c:v>
                </c:pt>
                <c:pt idx="5">
                  <c:v>PROMEDIO (380 enc.)</c:v>
                </c:pt>
                <c:pt idx="6">
                  <c:v>SUPERV 5 (37 enc.)</c:v>
                </c:pt>
                <c:pt idx="7">
                  <c:v>SUPERV 8 (50 enc.)</c:v>
                </c:pt>
                <c:pt idx="8">
                  <c:v>* SUPERV 10 (3 enc.)</c:v>
                </c:pt>
                <c:pt idx="9">
                  <c:v>SUPERV 6 (30 enc.)</c:v>
                </c:pt>
                <c:pt idx="10">
                  <c:v>* SUPERV 11 (27 enc.)</c:v>
                </c:pt>
                <c:pt idx="11">
                  <c:v>SUPERV 1 (39 enc.)</c:v>
                </c:pt>
              </c:strCache>
            </c:strRef>
          </c:cat>
          <c:val>
            <c:numRef>
              <c:f>Hoja1!$B$2:$B$13</c:f>
              <c:numCache>
                <c:formatCode>#,##0.00;[Red]#,##0.00</c:formatCode>
                <c:ptCount val="12"/>
                <c:pt idx="0">
                  <c:v>3.9</c:v>
                </c:pt>
                <c:pt idx="1">
                  <c:v>3.8073170731707315</c:v>
                </c:pt>
                <c:pt idx="2">
                  <c:v>3.8023809523809531</c:v>
                </c:pt>
                <c:pt idx="3">
                  <c:v>3.7277777777777783</c:v>
                </c:pt>
                <c:pt idx="4">
                  <c:v>3.7166666666666663</c:v>
                </c:pt>
                <c:pt idx="5">
                  <c:v>3.6723684210526315</c:v>
                </c:pt>
                <c:pt idx="6">
                  <c:v>3.6621621621621623</c:v>
                </c:pt>
                <c:pt idx="7">
                  <c:v>3.6079999999999997</c:v>
                </c:pt>
                <c:pt idx="8">
                  <c:v>3.5999999999999996</c:v>
                </c:pt>
                <c:pt idx="9">
                  <c:v>3.5800000000000005</c:v>
                </c:pt>
                <c:pt idx="10">
                  <c:v>3.5555555555555558</c:v>
                </c:pt>
                <c:pt idx="11">
                  <c:v>3.3205128205128203</c:v>
                </c:pt>
              </c:numCache>
            </c:numRef>
          </c:val>
          <c:extLst>
            <c:ext xmlns:c16="http://schemas.microsoft.com/office/drawing/2014/chart" uri="{C3380CC4-5D6E-409C-BE32-E72D297353CC}">
              <c16:uniqueId val="{00000008-A74F-44A8-A2B4-E734E7F11342}"/>
            </c:ext>
          </c:extLst>
        </c:ser>
        <c:dLbls>
          <c:showLegendKey val="0"/>
          <c:showVal val="0"/>
          <c:showCatName val="0"/>
          <c:showSerName val="0"/>
          <c:showPercent val="0"/>
          <c:showBubbleSize val="0"/>
        </c:dLbls>
        <c:gapWidth val="182"/>
        <c:axId val="236315416"/>
        <c:axId val="236315808"/>
      </c:barChart>
      <c:catAx>
        <c:axId val="236315416"/>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s-PE"/>
          </a:p>
        </c:txPr>
        <c:crossAx val="236315808"/>
        <c:crosses val="autoZero"/>
        <c:auto val="1"/>
        <c:lblAlgn val="ctr"/>
        <c:lblOffset val="100"/>
        <c:noMultiLvlLbl val="0"/>
      </c:catAx>
      <c:valAx>
        <c:axId val="236315808"/>
        <c:scaling>
          <c:orientation val="minMax"/>
        </c:scaling>
        <c:delete val="1"/>
        <c:axPos val="t"/>
        <c:numFmt formatCode="#,##0.00;[Red]#,##0.00" sourceLinked="1"/>
        <c:majorTickMark val="none"/>
        <c:minorTickMark val="none"/>
        <c:tickLblPos val="nextTo"/>
        <c:crossAx val="236315416"/>
        <c:crosses val="autoZero"/>
        <c:crossBetween val="between"/>
      </c:valAx>
      <c:spPr>
        <a:noFill/>
        <a:ln>
          <a:noFill/>
        </a:ln>
        <a:effectLst/>
      </c:spPr>
    </c:plotArea>
    <c:plotVisOnly val="1"/>
    <c:dispBlanksAs val="gap"/>
    <c:showDLblsOverMax val="0"/>
  </c:chart>
  <c:spPr>
    <a:noFill/>
    <a:ln>
      <a:noFill/>
    </a:ln>
    <a:effectLst/>
  </c:spPr>
  <c:txPr>
    <a:bodyPr/>
    <a:lstStyle/>
    <a:p>
      <a:pPr>
        <a:defRPr sz="1400">
          <a:solidFill>
            <a:schemeClr val="tx1"/>
          </a:solidFill>
        </a:defRPr>
      </a:pPr>
      <a:endParaRPr lang="es-PE"/>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51FCEA1-D97A-4383-9507-18C5F3FB68A8}" type="doc">
      <dgm:prSet loTypeId="urn:microsoft.com/office/officeart/2005/8/layout/orgChart1" loCatId="hierarchy" qsTypeId="urn:microsoft.com/office/officeart/2005/8/quickstyle/simple1" qsCatId="simple" csTypeId="urn:microsoft.com/office/officeart/2005/8/colors/accent5_2" csCatId="accent5" phldr="1"/>
      <dgm:spPr/>
      <dgm:t>
        <a:bodyPr/>
        <a:lstStyle/>
        <a:p>
          <a:endParaRPr lang="es-PE"/>
        </a:p>
      </dgm:t>
    </dgm:pt>
    <dgm:pt modelId="{4FB76F56-511B-4587-946D-FAD8BEC6E8D4}">
      <dgm:prSet phldrT="[Texto]" custT="1"/>
      <dgm:spPr>
        <a:solidFill>
          <a:srgbClr val="0163AC"/>
        </a:solidFill>
      </dgm:spPr>
      <dgm:t>
        <a:bodyPr/>
        <a:lstStyle/>
        <a:p>
          <a:r>
            <a:rPr lang="es-MX" sz="4000" b="1" dirty="0">
              <a:solidFill>
                <a:schemeClr val="bg1"/>
              </a:solidFill>
            </a:rPr>
            <a:t>3.84</a:t>
          </a:r>
          <a:endParaRPr lang="es-PE" sz="4000" b="1" dirty="0">
            <a:solidFill>
              <a:schemeClr val="bg1"/>
            </a:solidFill>
          </a:endParaRPr>
        </a:p>
      </dgm:t>
    </dgm:pt>
    <dgm:pt modelId="{80B4DA5D-12DB-41F8-B9EC-D2A8FFEE1875}" type="parTrans" cxnId="{6D279DF2-84CE-4154-BF8D-C5798812ADCD}">
      <dgm:prSet/>
      <dgm:spPr/>
      <dgm:t>
        <a:bodyPr/>
        <a:lstStyle/>
        <a:p>
          <a:endParaRPr lang="es-PE">
            <a:solidFill>
              <a:schemeClr val="bg1"/>
            </a:solidFill>
          </a:endParaRPr>
        </a:p>
      </dgm:t>
    </dgm:pt>
    <dgm:pt modelId="{EA1B84DD-54DB-4DDA-B40D-87B9570CA407}" type="sibTrans" cxnId="{6D279DF2-84CE-4154-BF8D-C5798812ADCD}">
      <dgm:prSet/>
      <dgm:spPr/>
      <dgm:t>
        <a:bodyPr/>
        <a:lstStyle/>
        <a:p>
          <a:endParaRPr lang="es-PE">
            <a:solidFill>
              <a:schemeClr val="bg1"/>
            </a:solidFill>
          </a:endParaRPr>
        </a:p>
      </dgm:t>
    </dgm:pt>
    <dgm:pt modelId="{D2BC790B-A715-4A7E-B571-9F03F6811F14}">
      <dgm:prSet phldrT="[Texto]" custT="1"/>
      <dgm:spPr/>
      <dgm:t>
        <a:bodyPr/>
        <a:lstStyle/>
        <a:p>
          <a:pPr marL="0" lvl="0" indent="0" algn="ctr" defTabSz="1111250">
            <a:lnSpc>
              <a:spcPct val="90000"/>
            </a:lnSpc>
            <a:spcBef>
              <a:spcPct val="0"/>
            </a:spcBef>
            <a:spcAft>
              <a:spcPct val="35000"/>
            </a:spcAft>
            <a:buNone/>
          </a:pPr>
          <a:r>
            <a:rPr lang="es-PE" sz="2500" kern="1200" dirty="0">
              <a:solidFill>
                <a:schemeClr val="bg1"/>
              </a:solidFill>
              <a:latin typeface="Calibri" panose="020F0502020204030204"/>
              <a:ea typeface="+mn-ea"/>
              <a:cs typeface="+mn-cs"/>
            </a:rPr>
            <a:t>Tributos Internos</a:t>
          </a:r>
        </a:p>
      </dgm:t>
    </dgm:pt>
    <dgm:pt modelId="{8963DFF3-5080-4430-A0CB-DC27155BD212}" type="parTrans" cxnId="{02A44521-8D13-40AA-BC22-55B3D1141683}">
      <dgm:prSet/>
      <dgm:spPr/>
      <dgm:t>
        <a:bodyPr/>
        <a:lstStyle/>
        <a:p>
          <a:endParaRPr lang="es-PE">
            <a:solidFill>
              <a:schemeClr val="bg1"/>
            </a:solidFill>
          </a:endParaRPr>
        </a:p>
      </dgm:t>
    </dgm:pt>
    <dgm:pt modelId="{760C961A-EE48-4C24-BDE4-6CA793BA2C43}" type="sibTrans" cxnId="{02A44521-8D13-40AA-BC22-55B3D1141683}">
      <dgm:prSet/>
      <dgm:spPr/>
      <dgm:t>
        <a:bodyPr/>
        <a:lstStyle/>
        <a:p>
          <a:endParaRPr lang="es-PE">
            <a:solidFill>
              <a:schemeClr val="bg1"/>
            </a:solidFill>
          </a:endParaRPr>
        </a:p>
      </dgm:t>
    </dgm:pt>
    <dgm:pt modelId="{49432244-615D-422A-88C8-6EDA3BE773C7}">
      <dgm:prSet phldrT="[Texto]" custT="1"/>
      <dgm:spPr/>
      <dgm:t>
        <a:bodyPr/>
        <a:lstStyle/>
        <a:p>
          <a:r>
            <a:rPr lang="es-PE" sz="2500" dirty="0">
              <a:solidFill>
                <a:schemeClr val="bg1"/>
              </a:solidFill>
            </a:rPr>
            <a:t>Aduanas</a:t>
          </a:r>
          <a:endParaRPr lang="es-PE" sz="1800" dirty="0">
            <a:solidFill>
              <a:schemeClr val="bg1"/>
            </a:solidFill>
          </a:endParaRPr>
        </a:p>
      </dgm:t>
    </dgm:pt>
    <dgm:pt modelId="{F6EC6D54-D489-4035-AD1E-3B6C11A4EDF7}" type="parTrans" cxnId="{8ADA0254-EB10-42B0-BE2E-E27FD219F528}">
      <dgm:prSet/>
      <dgm:spPr/>
      <dgm:t>
        <a:bodyPr/>
        <a:lstStyle/>
        <a:p>
          <a:endParaRPr lang="es-PE">
            <a:solidFill>
              <a:schemeClr val="bg1"/>
            </a:solidFill>
          </a:endParaRPr>
        </a:p>
      </dgm:t>
    </dgm:pt>
    <dgm:pt modelId="{198D92DC-0339-4AB6-B2E2-2A66F88A33E1}" type="sibTrans" cxnId="{8ADA0254-EB10-42B0-BE2E-E27FD219F528}">
      <dgm:prSet/>
      <dgm:spPr/>
      <dgm:t>
        <a:bodyPr/>
        <a:lstStyle/>
        <a:p>
          <a:endParaRPr lang="es-PE">
            <a:solidFill>
              <a:schemeClr val="bg1"/>
            </a:solidFill>
          </a:endParaRPr>
        </a:p>
      </dgm:t>
    </dgm:pt>
    <dgm:pt modelId="{D120A1DA-0260-4C8C-A187-793CF751682C}">
      <dgm:prSet phldrT="[Texto]" custT="1"/>
      <dgm:spPr>
        <a:solidFill>
          <a:srgbClr val="0163AC"/>
        </a:solidFill>
      </dgm:spPr>
      <dgm:t>
        <a:bodyPr/>
        <a:lstStyle/>
        <a:p>
          <a:r>
            <a:rPr lang="es-PE" sz="4000" b="1" dirty="0">
              <a:solidFill>
                <a:schemeClr val="bg1"/>
              </a:solidFill>
            </a:rPr>
            <a:t>3.84</a:t>
          </a:r>
        </a:p>
      </dgm:t>
    </dgm:pt>
    <dgm:pt modelId="{B0501628-10DD-40EE-99A7-2F3C8AB89781}" type="parTrans" cxnId="{AA71923C-5C17-4612-BCB1-F2857577012C}">
      <dgm:prSet/>
      <dgm:spPr/>
      <dgm:t>
        <a:bodyPr/>
        <a:lstStyle/>
        <a:p>
          <a:endParaRPr lang="es-PE">
            <a:solidFill>
              <a:schemeClr val="bg1"/>
            </a:solidFill>
          </a:endParaRPr>
        </a:p>
      </dgm:t>
    </dgm:pt>
    <dgm:pt modelId="{E594850B-D32D-45D6-A0A4-F76106805F45}" type="sibTrans" cxnId="{AA71923C-5C17-4612-BCB1-F2857577012C}">
      <dgm:prSet/>
      <dgm:spPr/>
      <dgm:t>
        <a:bodyPr/>
        <a:lstStyle/>
        <a:p>
          <a:endParaRPr lang="es-PE">
            <a:solidFill>
              <a:schemeClr val="bg1"/>
            </a:solidFill>
          </a:endParaRPr>
        </a:p>
      </dgm:t>
    </dgm:pt>
    <dgm:pt modelId="{D5F3EDE7-12D1-4D4F-BDB0-C723DFC6E99E}">
      <dgm:prSet phldrT="[Texto]" custT="1"/>
      <dgm:spPr>
        <a:solidFill>
          <a:srgbClr val="0163AC"/>
        </a:solidFill>
        <a:ln w="12700" cap="flat" cmpd="sng" algn="ctr">
          <a:solidFill>
            <a:prstClr val="white">
              <a:hueOff val="0"/>
              <a:satOff val="0"/>
              <a:lumOff val="0"/>
              <a:alphaOff val="0"/>
            </a:prstClr>
          </a:solidFill>
          <a:prstDash val="solid"/>
          <a:miter lim="800000"/>
        </a:ln>
        <a:effectLst/>
      </dgm:spPr>
      <dgm:t>
        <a:bodyPr spcFirstLastPara="0" vert="horz" wrap="square" lIns="25400" tIns="25400" rIns="25400" bIns="25400" numCol="1" spcCol="1270" anchor="ctr" anchorCtr="0"/>
        <a:lstStyle/>
        <a:p>
          <a:pPr marL="0" lvl="0" indent="0" algn="ctr" defTabSz="1778000">
            <a:lnSpc>
              <a:spcPct val="90000"/>
            </a:lnSpc>
            <a:spcBef>
              <a:spcPct val="0"/>
            </a:spcBef>
            <a:spcAft>
              <a:spcPct val="35000"/>
            </a:spcAft>
            <a:buNone/>
          </a:pPr>
          <a:r>
            <a:rPr lang="es-PE" sz="4000" b="1" kern="1200" dirty="0">
              <a:solidFill>
                <a:schemeClr val="bg1"/>
              </a:solidFill>
              <a:latin typeface="Calibri" panose="020F0502020204030204"/>
              <a:ea typeface="+mn-ea"/>
              <a:cs typeface="+mn-cs"/>
            </a:rPr>
            <a:t>3.76</a:t>
          </a:r>
        </a:p>
      </dgm:t>
    </dgm:pt>
    <dgm:pt modelId="{74E59AC6-14BE-4879-A530-EDC2792057E0}" type="parTrans" cxnId="{9589D60E-830F-4A82-9803-D8BDD85DD2C7}">
      <dgm:prSet/>
      <dgm:spPr/>
      <dgm:t>
        <a:bodyPr/>
        <a:lstStyle/>
        <a:p>
          <a:endParaRPr lang="es-PE">
            <a:solidFill>
              <a:schemeClr val="bg1"/>
            </a:solidFill>
          </a:endParaRPr>
        </a:p>
      </dgm:t>
    </dgm:pt>
    <dgm:pt modelId="{6B77C71B-4280-4BEF-9C38-11EDDABBDB1D}" type="sibTrans" cxnId="{9589D60E-830F-4A82-9803-D8BDD85DD2C7}">
      <dgm:prSet/>
      <dgm:spPr/>
      <dgm:t>
        <a:bodyPr/>
        <a:lstStyle/>
        <a:p>
          <a:endParaRPr lang="es-PE">
            <a:solidFill>
              <a:schemeClr val="bg1"/>
            </a:solidFill>
          </a:endParaRPr>
        </a:p>
      </dgm:t>
    </dgm:pt>
    <dgm:pt modelId="{FDE6CD9A-5AE9-4436-B2AB-FE9EFDB3B728}" type="pres">
      <dgm:prSet presAssocID="{A51FCEA1-D97A-4383-9507-18C5F3FB68A8}" presName="hierChild1" presStyleCnt="0">
        <dgm:presLayoutVars>
          <dgm:orgChart val="1"/>
          <dgm:chPref val="1"/>
          <dgm:dir/>
          <dgm:animOne val="branch"/>
          <dgm:animLvl val="lvl"/>
          <dgm:resizeHandles/>
        </dgm:presLayoutVars>
      </dgm:prSet>
      <dgm:spPr/>
    </dgm:pt>
    <dgm:pt modelId="{BDBC25E5-FB5F-4280-98DC-8CF168AD6A72}" type="pres">
      <dgm:prSet presAssocID="{4FB76F56-511B-4587-946D-FAD8BEC6E8D4}" presName="hierRoot1" presStyleCnt="0">
        <dgm:presLayoutVars>
          <dgm:hierBranch val="init"/>
        </dgm:presLayoutVars>
      </dgm:prSet>
      <dgm:spPr/>
    </dgm:pt>
    <dgm:pt modelId="{D31F18A3-4D49-4541-8579-5816BF87F737}" type="pres">
      <dgm:prSet presAssocID="{4FB76F56-511B-4587-946D-FAD8BEC6E8D4}" presName="rootComposite1" presStyleCnt="0"/>
      <dgm:spPr/>
    </dgm:pt>
    <dgm:pt modelId="{3088763C-D96B-413A-9510-EFEA20E8B4B1}" type="pres">
      <dgm:prSet presAssocID="{4FB76F56-511B-4587-946D-FAD8BEC6E8D4}" presName="rootText1" presStyleLbl="node0" presStyleIdx="0" presStyleCnt="1">
        <dgm:presLayoutVars>
          <dgm:chPref val="3"/>
        </dgm:presLayoutVars>
      </dgm:prSet>
      <dgm:spPr/>
    </dgm:pt>
    <dgm:pt modelId="{718C38CB-9141-49B9-B361-403FD62B7678}" type="pres">
      <dgm:prSet presAssocID="{4FB76F56-511B-4587-946D-FAD8BEC6E8D4}" presName="rootConnector1" presStyleLbl="node1" presStyleIdx="0" presStyleCnt="0"/>
      <dgm:spPr/>
    </dgm:pt>
    <dgm:pt modelId="{F658D40E-EF38-4D07-B873-7E3628A470C7}" type="pres">
      <dgm:prSet presAssocID="{4FB76F56-511B-4587-946D-FAD8BEC6E8D4}" presName="hierChild2" presStyleCnt="0"/>
      <dgm:spPr/>
    </dgm:pt>
    <dgm:pt modelId="{5C9DA095-A68F-4F06-BDE0-004DB3694603}" type="pres">
      <dgm:prSet presAssocID="{8963DFF3-5080-4430-A0CB-DC27155BD212}" presName="Name37" presStyleLbl="parChTrans1D2" presStyleIdx="0" presStyleCnt="2"/>
      <dgm:spPr/>
    </dgm:pt>
    <dgm:pt modelId="{0E965373-3B43-4B70-9C29-00F3039D0661}" type="pres">
      <dgm:prSet presAssocID="{D2BC790B-A715-4A7E-B571-9F03F6811F14}" presName="hierRoot2" presStyleCnt="0">
        <dgm:presLayoutVars>
          <dgm:hierBranch val="l"/>
        </dgm:presLayoutVars>
      </dgm:prSet>
      <dgm:spPr/>
    </dgm:pt>
    <dgm:pt modelId="{84ADBB9C-6F98-4D32-9A47-17E8DD5E9891}" type="pres">
      <dgm:prSet presAssocID="{D2BC790B-A715-4A7E-B571-9F03F6811F14}" presName="rootComposite" presStyleCnt="0"/>
      <dgm:spPr/>
    </dgm:pt>
    <dgm:pt modelId="{43FACFC5-3A65-4657-9315-34D3E2F8AD88}" type="pres">
      <dgm:prSet presAssocID="{D2BC790B-A715-4A7E-B571-9F03F6811F14}" presName="rootText" presStyleLbl="node2" presStyleIdx="0" presStyleCnt="2">
        <dgm:presLayoutVars>
          <dgm:chPref val="3"/>
        </dgm:presLayoutVars>
      </dgm:prSet>
      <dgm:spPr/>
    </dgm:pt>
    <dgm:pt modelId="{C2B17A0B-CBFB-442B-A688-E59433E63AE5}" type="pres">
      <dgm:prSet presAssocID="{D2BC790B-A715-4A7E-B571-9F03F6811F14}" presName="rootConnector" presStyleLbl="node2" presStyleIdx="0" presStyleCnt="2"/>
      <dgm:spPr/>
    </dgm:pt>
    <dgm:pt modelId="{62958217-D52F-455A-BFBF-A392E30DABC9}" type="pres">
      <dgm:prSet presAssocID="{D2BC790B-A715-4A7E-B571-9F03F6811F14}" presName="hierChild4" presStyleCnt="0"/>
      <dgm:spPr/>
    </dgm:pt>
    <dgm:pt modelId="{94C37577-7FF1-4C4B-991A-BC7A228480B5}" type="pres">
      <dgm:prSet presAssocID="{B0501628-10DD-40EE-99A7-2F3C8AB89781}" presName="Name50" presStyleLbl="parChTrans1D3" presStyleIdx="0" presStyleCnt="2"/>
      <dgm:spPr/>
    </dgm:pt>
    <dgm:pt modelId="{1436D3B9-2C00-49E9-A821-677F4B39623A}" type="pres">
      <dgm:prSet presAssocID="{D120A1DA-0260-4C8C-A187-793CF751682C}" presName="hierRoot2" presStyleCnt="0">
        <dgm:presLayoutVars>
          <dgm:hierBranch val="l"/>
        </dgm:presLayoutVars>
      </dgm:prSet>
      <dgm:spPr/>
    </dgm:pt>
    <dgm:pt modelId="{20D4FAFF-42E8-4865-877F-1F015D4C32C5}" type="pres">
      <dgm:prSet presAssocID="{D120A1DA-0260-4C8C-A187-793CF751682C}" presName="rootComposite" presStyleCnt="0"/>
      <dgm:spPr/>
    </dgm:pt>
    <dgm:pt modelId="{96FE0639-B448-4DAE-B918-06CF8187F0C2}" type="pres">
      <dgm:prSet presAssocID="{D120A1DA-0260-4C8C-A187-793CF751682C}" presName="rootText" presStyleLbl="node3" presStyleIdx="0" presStyleCnt="2">
        <dgm:presLayoutVars>
          <dgm:chPref val="3"/>
        </dgm:presLayoutVars>
      </dgm:prSet>
      <dgm:spPr/>
    </dgm:pt>
    <dgm:pt modelId="{F01E72FD-F2B4-4F77-A692-7DB61675C20E}" type="pres">
      <dgm:prSet presAssocID="{D120A1DA-0260-4C8C-A187-793CF751682C}" presName="rootConnector" presStyleLbl="node3" presStyleIdx="0" presStyleCnt="2"/>
      <dgm:spPr/>
    </dgm:pt>
    <dgm:pt modelId="{1343EF3B-1C4F-4553-884C-536919552373}" type="pres">
      <dgm:prSet presAssocID="{D120A1DA-0260-4C8C-A187-793CF751682C}" presName="hierChild4" presStyleCnt="0"/>
      <dgm:spPr/>
    </dgm:pt>
    <dgm:pt modelId="{FF38463A-7C5A-442C-88D3-4B539F804811}" type="pres">
      <dgm:prSet presAssocID="{D120A1DA-0260-4C8C-A187-793CF751682C}" presName="hierChild5" presStyleCnt="0"/>
      <dgm:spPr/>
    </dgm:pt>
    <dgm:pt modelId="{0792E1D1-1F60-473C-9CB1-A2636F92A52B}" type="pres">
      <dgm:prSet presAssocID="{D2BC790B-A715-4A7E-B571-9F03F6811F14}" presName="hierChild5" presStyleCnt="0"/>
      <dgm:spPr/>
    </dgm:pt>
    <dgm:pt modelId="{656D11FE-060C-4493-981F-FDF262485275}" type="pres">
      <dgm:prSet presAssocID="{F6EC6D54-D489-4035-AD1E-3B6C11A4EDF7}" presName="Name37" presStyleLbl="parChTrans1D2" presStyleIdx="1" presStyleCnt="2"/>
      <dgm:spPr/>
    </dgm:pt>
    <dgm:pt modelId="{C1CC23E3-CFC7-4EF0-977E-2D5B4B61A599}" type="pres">
      <dgm:prSet presAssocID="{49432244-615D-422A-88C8-6EDA3BE773C7}" presName="hierRoot2" presStyleCnt="0">
        <dgm:presLayoutVars>
          <dgm:hierBranch val="r"/>
        </dgm:presLayoutVars>
      </dgm:prSet>
      <dgm:spPr/>
    </dgm:pt>
    <dgm:pt modelId="{59570745-01DF-42F9-A85B-13049D361038}" type="pres">
      <dgm:prSet presAssocID="{49432244-615D-422A-88C8-6EDA3BE773C7}" presName="rootComposite" presStyleCnt="0"/>
      <dgm:spPr/>
    </dgm:pt>
    <dgm:pt modelId="{A05B4E13-1A1C-4AAB-8E74-899A55390ECF}" type="pres">
      <dgm:prSet presAssocID="{49432244-615D-422A-88C8-6EDA3BE773C7}" presName="rootText" presStyleLbl="node2" presStyleIdx="1" presStyleCnt="2">
        <dgm:presLayoutVars>
          <dgm:chPref val="3"/>
        </dgm:presLayoutVars>
      </dgm:prSet>
      <dgm:spPr/>
    </dgm:pt>
    <dgm:pt modelId="{7DA8CF8B-FC67-4E99-B6A0-17B483A03B3F}" type="pres">
      <dgm:prSet presAssocID="{49432244-615D-422A-88C8-6EDA3BE773C7}" presName="rootConnector" presStyleLbl="node2" presStyleIdx="1" presStyleCnt="2"/>
      <dgm:spPr/>
    </dgm:pt>
    <dgm:pt modelId="{D0F9B888-A731-41EF-9879-303979CC25B0}" type="pres">
      <dgm:prSet presAssocID="{49432244-615D-422A-88C8-6EDA3BE773C7}" presName="hierChild4" presStyleCnt="0"/>
      <dgm:spPr/>
    </dgm:pt>
    <dgm:pt modelId="{9D8C9D8A-BC54-47C1-B6AE-3F241234D799}" type="pres">
      <dgm:prSet presAssocID="{74E59AC6-14BE-4879-A530-EDC2792057E0}" presName="Name50" presStyleLbl="parChTrans1D3" presStyleIdx="1" presStyleCnt="2"/>
      <dgm:spPr/>
    </dgm:pt>
    <dgm:pt modelId="{C102F26B-8C00-4D5B-A97B-78BBA793408C}" type="pres">
      <dgm:prSet presAssocID="{D5F3EDE7-12D1-4D4F-BDB0-C723DFC6E99E}" presName="hierRoot2" presStyleCnt="0">
        <dgm:presLayoutVars>
          <dgm:hierBranch/>
        </dgm:presLayoutVars>
      </dgm:prSet>
      <dgm:spPr/>
    </dgm:pt>
    <dgm:pt modelId="{DBF8489C-93C0-4B26-B118-D1DC9BEDB08F}" type="pres">
      <dgm:prSet presAssocID="{D5F3EDE7-12D1-4D4F-BDB0-C723DFC6E99E}" presName="rootComposite" presStyleCnt="0"/>
      <dgm:spPr/>
    </dgm:pt>
    <dgm:pt modelId="{8D438B3B-10C4-45C1-ACE8-C6E540C0A47C}" type="pres">
      <dgm:prSet presAssocID="{D5F3EDE7-12D1-4D4F-BDB0-C723DFC6E99E}" presName="rootText" presStyleLbl="node3" presStyleIdx="1" presStyleCnt="2">
        <dgm:presLayoutVars>
          <dgm:chPref val="3"/>
        </dgm:presLayoutVars>
      </dgm:prSet>
      <dgm:spPr>
        <a:xfrm>
          <a:off x="5047421" y="3141539"/>
          <a:ext cx="2211328" cy="1105664"/>
        </a:xfrm>
        <a:prstGeom prst="rect">
          <a:avLst/>
        </a:prstGeom>
      </dgm:spPr>
    </dgm:pt>
    <dgm:pt modelId="{38AFAEF3-C41B-4EA1-A7C8-2568DB3C3278}" type="pres">
      <dgm:prSet presAssocID="{D5F3EDE7-12D1-4D4F-BDB0-C723DFC6E99E}" presName="rootConnector" presStyleLbl="node3" presStyleIdx="1" presStyleCnt="2"/>
      <dgm:spPr/>
    </dgm:pt>
    <dgm:pt modelId="{C4B8C574-62A9-4BAA-892B-8FAC95F7AE28}" type="pres">
      <dgm:prSet presAssocID="{D5F3EDE7-12D1-4D4F-BDB0-C723DFC6E99E}" presName="hierChild4" presStyleCnt="0"/>
      <dgm:spPr/>
    </dgm:pt>
    <dgm:pt modelId="{A30A1A81-5B34-4B56-B4BF-ED610B14E385}" type="pres">
      <dgm:prSet presAssocID="{D5F3EDE7-12D1-4D4F-BDB0-C723DFC6E99E}" presName="hierChild5" presStyleCnt="0"/>
      <dgm:spPr/>
    </dgm:pt>
    <dgm:pt modelId="{BD7C8518-A618-40F5-A729-3873E0C452D7}" type="pres">
      <dgm:prSet presAssocID="{49432244-615D-422A-88C8-6EDA3BE773C7}" presName="hierChild5" presStyleCnt="0"/>
      <dgm:spPr/>
    </dgm:pt>
    <dgm:pt modelId="{5CFD7E18-2580-4C66-900D-4D41E9C249B1}" type="pres">
      <dgm:prSet presAssocID="{4FB76F56-511B-4587-946D-FAD8BEC6E8D4}" presName="hierChild3" presStyleCnt="0"/>
      <dgm:spPr/>
    </dgm:pt>
  </dgm:ptLst>
  <dgm:cxnLst>
    <dgm:cxn modelId="{DE727208-52E4-4F7B-8ADE-29441407774D}" type="presOf" srcId="{D5F3EDE7-12D1-4D4F-BDB0-C723DFC6E99E}" destId="{38AFAEF3-C41B-4EA1-A7C8-2568DB3C3278}" srcOrd="1" destOrd="0" presId="urn:microsoft.com/office/officeart/2005/8/layout/orgChart1"/>
    <dgm:cxn modelId="{9589D60E-830F-4A82-9803-D8BDD85DD2C7}" srcId="{49432244-615D-422A-88C8-6EDA3BE773C7}" destId="{D5F3EDE7-12D1-4D4F-BDB0-C723DFC6E99E}" srcOrd="0" destOrd="0" parTransId="{74E59AC6-14BE-4879-A530-EDC2792057E0}" sibTransId="{6B77C71B-4280-4BEF-9C38-11EDDABBDB1D}"/>
    <dgm:cxn modelId="{02A44521-8D13-40AA-BC22-55B3D1141683}" srcId="{4FB76F56-511B-4587-946D-FAD8BEC6E8D4}" destId="{D2BC790B-A715-4A7E-B571-9F03F6811F14}" srcOrd="0" destOrd="0" parTransId="{8963DFF3-5080-4430-A0CB-DC27155BD212}" sibTransId="{760C961A-EE48-4C24-BDE4-6CA793BA2C43}"/>
    <dgm:cxn modelId="{AA71923C-5C17-4612-BCB1-F2857577012C}" srcId="{D2BC790B-A715-4A7E-B571-9F03F6811F14}" destId="{D120A1DA-0260-4C8C-A187-793CF751682C}" srcOrd="0" destOrd="0" parTransId="{B0501628-10DD-40EE-99A7-2F3C8AB89781}" sibTransId="{E594850B-D32D-45D6-A0A4-F76106805F45}"/>
    <dgm:cxn modelId="{1E81204A-B26E-4E31-841F-5539CCFE54C2}" type="presOf" srcId="{D5F3EDE7-12D1-4D4F-BDB0-C723DFC6E99E}" destId="{8D438B3B-10C4-45C1-ACE8-C6E540C0A47C}" srcOrd="0" destOrd="0" presId="urn:microsoft.com/office/officeart/2005/8/layout/orgChart1"/>
    <dgm:cxn modelId="{5587494B-D773-442B-A0C7-18C46C522DC7}" type="presOf" srcId="{4FB76F56-511B-4587-946D-FAD8BEC6E8D4}" destId="{3088763C-D96B-413A-9510-EFEA20E8B4B1}" srcOrd="0" destOrd="0" presId="urn:microsoft.com/office/officeart/2005/8/layout/orgChart1"/>
    <dgm:cxn modelId="{7BA27D72-0C68-4DF9-B935-82C4933B5A21}" type="presOf" srcId="{D120A1DA-0260-4C8C-A187-793CF751682C}" destId="{F01E72FD-F2B4-4F77-A692-7DB61675C20E}" srcOrd="1" destOrd="0" presId="urn:microsoft.com/office/officeart/2005/8/layout/orgChart1"/>
    <dgm:cxn modelId="{8ADA0254-EB10-42B0-BE2E-E27FD219F528}" srcId="{4FB76F56-511B-4587-946D-FAD8BEC6E8D4}" destId="{49432244-615D-422A-88C8-6EDA3BE773C7}" srcOrd="1" destOrd="0" parTransId="{F6EC6D54-D489-4035-AD1E-3B6C11A4EDF7}" sibTransId="{198D92DC-0339-4AB6-B2E2-2A66F88A33E1}"/>
    <dgm:cxn modelId="{CF8B3954-9F3F-41CB-8B83-763640470BB7}" type="presOf" srcId="{49432244-615D-422A-88C8-6EDA3BE773C7}" destId="{7DA8CF8B-FC67-4E99-B6A0-17B483A03B3F}" srcOrd="1" destOrd="0" presId="urn:microsoft.com/office/officeart/2005/8/layout/orgChart1"/>
    <dgm:cxn modelId="{3633347C-171F-4739-8F92-7EAE953E7CE2}" type="presOf" srcId="{4FB76F56-511B-4587-946D-FAD8BEC6E8D4}" destId="{718C38CB-9141-49B9-B361-403FD62B7678}" srcOrd="1" destOrd="0" presId="urn:microsoft.com/office/officeart/2005/8/layout/orgChart1"/>
    <dgm:cxn modelId="{3A722D96-FE5E-4B24-96A8-930E2DCC630D}" type="presOf" srcId="{D2BC790B-A715-4A7E-B571-9F03F6811F14}" destId="{C2B17A0B-CBFB-442B-A688-E59433E63AE5}" srcOrd="1" destOrd="0" presId="urn:microsoft.com/office/officeart/2005/8/layout/orgChart1"/>
    <dgm:cxn modelId="{7011CD9D-19BF-4977-B2C4-5A924A09AE0F}" type="presOf" srcId="{49432244-615D-422A-88C8-6EDA3BE773C7}" destId="{A05B4E13-1A1C-4AAB-8E74-899A55390ECF}" srcOrd="0" destOrd="0" presId="urn:microsoft.com/office/officeart/2005/8/layout/orgChart1"/>
    <dgm:cxn modelId="{496D8CA4-F178-4F97-827A-F2E38EA5E1A1}" type="presOf" srcId="{D120A1DA-0260-4C8C-A187-793CF751682C}" destId="{96FE0639-B448-4DAE-B918-06CF8187F0C2}" srcOrd="0" destOrd="0" presId="urn:microsoft.com/office/officeart/2005/8/layout/orgChart1"/>
    <dgm:cxn modelId="{5E610CA9-416F-4EB1-8613-C2D486F2230F}" type="presOf" srcId="{B0501628-10DD-40EE-99A7-2F3C8AB89781}" destId="{94C37577-7FF1-4C4B-991A-BC7A228480B5}" srcOrd="0" destOrd="0" presId="urn:microsoft.com/office/officeart/2005/8/layout/orgChart1"/>
    <dgm:cxn modelId="{B4480BB4-016B-4993-AA81-0DF29ECE9125}" type="presOf" srcId="{74E59AC6-14BE-4879-A530-EDC2792057E0}" destId="{9D8C9D8A-BC54-47C1-B6AE-3F241234D799}" srcOrd="0" destOrd="0" presId="urn:microsoft.com/office/officeart/2005/8/layout/orgChart1"/>
    <dgm:cxn modelId="{2403CACD-4B67-4765-B15E-A7EC146D01B3}" type="presOf" srcId="{F6EC6D54-D489-4035-AD1E-3B6C11A4EDF7}" destId="{656D11FE-060C-4493-981F-FDF262485275}" srcOrd="0" destOrd="0" presId="urn:microsoft.com/office/officeart/2005/8/layout/orgChart1"/>
    <dgm:cxn modelId="{7185F2D7-84DC-46B0-A88B-2DF66F99D435}" type="presOf" srcId="{A51FCEA1-D97A-4383-9507-18C5F3FB68A8}" destId="{FDE6CD9A-5AE9-4436-B2AB-FE9EFDB3B728}" srcOrd="0" destOrd="0" presId="urn:microsoft.com/office/officeart/2005/8/layout/orgChart1"/>
    <dgm:cxn modelId="{71576ADD-740D-4C59-AEF9-A804D7F74F86}" type="presOf" srcId="{D2BC790B-A715-4A7E-B571-9F03F6811F14}" destId="{43FACFC5-3A65-4657-9315-34D3E2F8AD88}" srcOrd="0" destOrd="0" presId="urn:microsoft.com/office/officeart/2005/8/layout/orgChart1"/>
    <dgm:cxn modelId="{6D279DF2-84CE-4154-BF8D-C5798812ADCD}" srcId="{A51FCEA1-D97A-4383-9507-18C5F3FB68A8}" destId="{4FB76F56-511B-4587-946D-FAD8BEC6E8D4}" srcOrd="0" destOrd="0" parTransId="{80B4DA5D-12DB-41F8-B9EC-D2A8FFEE1875}" sibTransId="{EA1B84DD-54DB-4DDA-B40D-87B9570CA407}"/>
    <dgm:cxn modelId="{7933A5F9-A28C-4A51-B1A6-42D11D17D19F}" type="presOf" srcId="{8963DFF3-5080-4430-A0CB-DC27155BD212}" destId="{5C9DA095-A68F-4F06-BDE0-004DB3694603}" srcOrd="0" destOrd="0" presId="urn:microsoft.com/office/officeart/2005/8/layout/orgChart1"/>
    <dgm:cxn modelId="{D47ABFD0-28AE-4969-9234-D12D3706E725}" type="presParOf" srcId="{FDE6CD9A-5AE9-4436-B2AB-FE9EFDB3B728}" destId="{BDBC25E5-FB5F-4280-98DC-8CF168AD6A72}" srcOrd="0" destOrd="0" presId="urn:microsoft.com/office/officeart/2005/8/layout/orgChart1"/>
    <dgm:cxn modelId="{0AE7AC2E-6C4F-4B85-BC3E-576454B8A2C5}" type="presParOf" srcId="{BDBC25E5-FB5F-4280-98DC-8CF168AD6A72}" destId="{D31F18A3-4D49-4541-8579-5816BF87F737}" srcOrd="0" destOrd="0" presId="urn:microsoft.com/office/officeart/2005/8/layout/orgChart1"/>
    <dgm:cxn modelId="{39726D4C-54BE-4555-8063-FAA58ED3E513}" type="presParOf" srcId="{D31F18A3-4D49-4541-8579-5816BF87F737}" destId="{3088763C-D96B-413A-9510-EFEA20E8B4B1}" srcOrd="0" destOrd="0" presId="urn:microsoft.com/office/officeart/2005/8/layout/orgChart1"/>
    <dgm:cxn modelId="{C105F990-066E-4513-A2AB-9B15A9653F38}" type="presParOf" srcId="{D31F18A3-4D49-4541-8579-5816BF87F737}" destId="{718C38CB-9141-49B9-B361-403FD62B7678}" srcOrd="1" destOrd="0" presId="urn:microsoft.com/office/officeart/2005/8/layout/orgChart1"/>
    <dgm:cxn modelId="{446D96DA-3C39-4D14-B983-FB9307BC0A08}" type="presParOf" srcId="{BDBC25E5-FB5F-4280-98DC-8CF168AD6A72}" destId="{F658D40E-EF38-4D07-B873-7E3628A470C7}" srcOrd="1" destOrd="0" presId="urn:microsoft.com/office/officeart/2005/8/layout/orgChart1"/>
    <dgm:cxn modelId="{37B29B62-B65A-4025-BD73-95EF3EED78F1}" type="presParOf" srcId="{F658D40E-EF38-4D07-B873-7E3628A470C7}" destId="{5C9DA095-A68F-4F06-BDE0-004DB3694603}" srcOrd="0" destOrd="0" presId="urn:microsoft.com/office/officeart/2005/8/layout/orgChart1"/>
    <dgm:cxn modelId="{537B1BF3-CE48-4BCC-B22D-9B3CDB0B0EB2}" type="presParOf" srcId="{F658D40E-EF38-4D07-B873-7E3628A470C7}" destId="{0E965373-3B43-4B70-9C29-00F3039D0661}" srcOrd="1" destOrd="0" presId="urn:microsoft.com/office/officeart/2005/8/layout/orgChart1"/>
    <dgm:cxn modelId="{18DB2BBB-3B69-4DE8-8E17-5CF42CEE3FCC}" type="presParOf" srcId="{0E965373-3B43-4B70-9C29-00F3039D0661}" destId="{84ADBB9C-6F98-4D32-9A47-17E8DD5E9891}" srcOrd="0" destOrd="0" presId="urn:microsoft.com/office/officeart/2005/8/layout/orgChart1"/>
    <dgm:cxn modelId="{8765DA5D-88F1-4B49-B07A-BC98C672DCB2}" type="presParOf" srcId="{84ADBB9C-6F98-4D32-9A47-17E8DD5E9891}" destId="{43FACFC5-3A65-4657-9315-34D3E2F8AD88}" srcOrd="0" destOrd="0" presId="urn:microsoft.com/office/officeart/2005/8/layout/orgChart1"/>
    <dgm:cxn modelId="{8C4D23E3-E47E-478E-81DC-51655E9DD753}" type="presParOf" srcId="{84ADBB9C-6F98-4D32-9A47-17E8DD5E9891}" destId="{C2B17A0B-CBFB-442B-A688-E59433E63AE5}" srcOrd="1" destOrd="0" presId="urn:microsoft.com/office/officeart/2005/8/layout/orgChart1"/>
    <dgm:cxn modelId="{762DE58E-17D2-4DC3-AAE3-0FCA6803C5F0}" type="presParOf" srcId="{0E965373-3B43-4B70-9C29-00F3039D0661}" destId="{62958217-D52F-455A-BFBF-A392E30DABC9}" srcOrd="1" destOrd="0" presId="urn:microsoft.com/office/officeart/2005/8/layout/orgChart1"/>
    <dgm:cxn modelId="{78C9BB59-9B65-4045-9908-4FA7AE729DE7}" type="presParOf" srcId="{62958217-D52F-455A-BFBF-A392E30DABC9}" destId="{94C37577-7FF1-4C4B-991A-BC7A228480B5}" srcOrd="0" destOrd="0" presId="urn:microsoft.com/office/officeart/2005/8/layout/orgChart1"/>
    <dgm:cxn modelId="{C53C18CA-F746-45AB-B387-CA4799C733F8}" type="presParOf" srcId="{62958217-D52F-455A-BFBF-A392E30DABC9}" destId="{1436D3B9-2C00-49E9-A821-677F4B39623A}" srcOrd="1" destOrd="0" presId="urn:microsoft.com/office/officeart/2005/8/layout/orgChart1"/>
    <dgm:cxn modelId="{DEAF4029-7C3F-4892-B18D-E4EA3365974C}" type="presParOf" srcId="{1436D3B9-2C00-49E9-A821-677F4B39623A}" destId="{20D4FAFF-42E8-4865-877F-1F015D4C32C5}" srcOrd="0" destOrd="0" presId="urn:microsoft.com/office/officeart/2005/8/layout/orgChart1"/>
    <dgm:cxn modelId="{28912995-4B27-4581-BBD7-91364A6671A4}" type="presParOf" srcId="{20D4FAFF-42E8-4865-877F-1F015D4C32C5}" destId="{96FE0639-B448-4DAE-B918-06CF8187F0C2}" srcOrd="0" destOrd="0" presId="urn:microsoft.com/office/officeart/2005/8/layout/orgChart1"/>
    <dgm:cxn modelId="{C63EA224-8920-49BB-BA4A-5352D1715564}" type="presParOf" srcId="{20D4FAFF-42E8-4865-877F-1F015D4C32C5}" destId="{F01E72FD-F2B4-4F77-A692-7DB61675C20E}" srcOrd="1" destOrd="0" presId="urn:microsoft.com/office/officeart/2005/8/layout/orgChart1"/>
    <dgm:cxn modelId="{FCFD7695-D3C5-4632-A02C-2F43366625DD}" type="presParOf" srcId="{1436D3B9-2C00-49E9-A821-677F4B39623A}" destId="{1343EF3B-1C4F-4553-884C-536919552373}" srcOrd="1" destOrd="0" presId="urn:microsoft.com/office/officeart/2005/8/layout/orgChart1"/>
    <dgm:cxn modelId="{01BD4FE6-3100-4153-B89E-7CD97FD3D2C7}" type="presParOf" srcId="{1436D3B9-2C00-49E9-A821-677F4B39623A}" destId="{FF38463A-7C5A-442C-88D3-4B539F804811}" srcOrd="2" destOrd="0" presId="urn:microsoft.com/office/officeart/2005/8/layout/orgChart1"/>
    <dgm:cxn modelId="{3B665583-F1E9-4986-AD79-BD732D02BC7D}" type="presParOf" srcId="{0E965373-3B43-4B70-9C29-00F3039D0661}" destId="{0792E1D1-1F60-473C-9CB1-A2636F92A52B}" srcOrd="2" destOrd="0" presId="urn:microsoft.com/office/officeart/2005/8/layout/orgChart1"/>
    <dgm:cxn modelId="{0D7E7683-43D4-417B-A54D-86D0460CF9C4}" type="presParOf" srcId="{F658D40E-EF38-4D07-B873-7E3628A470C7}" destId="{656D11FE-060C-4493-981F-FDF262485275}" srcOrd="2" destOrd="0" presId="urn:microsoft.com/office/officeart/2005/8/layout/orgChart1"/>
    <dgm:cxn modelId="{B558A8FC-ED92-4A0D-BC8C-125FD36DE3EF}" type="presParOf" srcId="{F658D40E-EF38-4D07-B873-7E3628A470C7}" destId="{C1CC23E3-CFC7-4EF0-977E-2D5B4B61A599}" srcOrd="3" destOrd="0" presId="urn:microsoft.com/office/officeart/2005/8/layout/orgChart1"/>
    <dgm:cxn modelId="{EAF00ACA-5979-4E19-860A-6DACDF44D264}" type="presParOf" srcId="{C1CC23E3-CFC7-4EF0-977E-2D5B4B61A599}" destId="{59570745-01DF-42F9-A85B-13049D361038}" srcOrd="0" destOrd="0" presId="urn:microsoft.com/office/officeart/2005/8/layout/orgChart1"/>
    <dgm:cxn modelId="{6CB8F198-FED2-4B87-82D9-51DF04C0F21E}" type="presParOf" srcId="{59570745-01DF-42F9-A85B-13049D361038}" destId="{A05B4E13-1A1C-4AAB-8E74-899A55390ECF}" srcOrd="0" destOrd="0" presId="urn:microsoft.com/office/officeart/2005/8/layout/orgChart1"/>
    <dgm:cxn modelId="{F85DBDB2-B49E-4102-AE34-AB6421BC69C9}" type="presParOf" srcId="{59570745-01DF-42F9-A85B-13049D361038}" destId="{7DA8CF8B-FC67-4E99-B6A0-17B483A03B3F}" srcOrd="1" destOrd="0" presId="urn:microsoft.com/office/officeart/2005/8/layout/orgChart1"/>
    <dgm:cxn modelId="{98E50806-CC2C-4E01-ADC4-F8F09A8D1049}" type="presParOf" srcId="{C1CC23E3-CFC7-4EF0-977E-2D5B4B61A599}" destId="{D0F9B888-A731-41EF-9879-303979CC25B0}" srcOrd="1" destOrd="0" presId="urn:microsoft.com/office/officeart/2005/8/layout/orgChart1"/>
    <dgm:cxn modelId="{FFCA9D72-A357-4E95-B846-7E7624E32E49}" type="presParOf" srcId="{D0F9B888-A731-41EF-9879-303979CC25B0}" destId="{9D8C9D8A-BC54-47C1-B6AE-3F241234D799}" srcOrd="0" destOrd="0" presId="urn:microsoft.com/office/officeart/2005/8/layout/orgChart1"/>
    <dgm:cxn modelId="{0239801C-B7C7-4C91-A09E-6EC1E7FDE87E}" type="presParOf" srcId="{D0F9B888-A731-41EF-9879-303979CC25B0}" destId="{C102F26B-8C00-4D5B-A97B-78BBA793408C}" srcOrd="1" destOrd="0" presId="urn:microsoft.com/office/officeart/2005/8/layout/orgChart1"/>
    <dgm:cxn modelId="{4E1F4B92-79FE-4CA6-9ADB-6CD77E6D747D}" type="presParOf" srcId="{C102F26B-8C00-4D5B-A97B-78BBA793408C}" destId="{DBF8489C-93C0-4B26-B118-D1DC9BEDB08F}" srcOrd="0" destOrd="0" presId="urn:microsoft.com/office/officeart/2005/8/layout/orgChart1"/>
    <dgm:cxn modelId="{9FCE047A-A2AD-45D3-99C5-AEEDD38F3F5E}" type="presParOf" srcId="{DBF8489C-93C0-4B26-B118-D1DC9BEDB08F}" destId="{8D438B3B-10C4-45C1-ACE8-C6E540C0A47C}" srcOrd="0" destOrd="0" presId="urn:microsoft.com/office/officeart/2005/8/layout/orgChart1"/>
    <dgm:cxn modelId="{0CBF49C9-3E27-4607-B91B-D46EA48F86CE}" type="presParOf" srcId="{DBF8489C-93C0-4B26-B118-D1DC9BEDB08F}" destId="{38AFAEF3-C41B-4EA1-A7C8-2568DB3C3278}" srcOrd="1" destOrd="0" presId="urn:microsoft.com/office/officeart/2005/8/layout/orgChart1"/>
    <dgm:cxn modelId="{D4BD7D73-C128-46CF-9004-AEA546C42014}" type="presParOf" srcId="{C102F26B-8C00-4D5B-A97B-78BBA793408C}" destId="{C4B8C574-62A9-4BAA-892B-8FAC95F7AE28}" srcOrd="1" destOrd="0" presId="urn:microsoft.com/office/officeart/2005/8/layout/orgChart1"/>
    <dgm:cxn modelId="{382F744A-F9F0-4EC7-9EF2-A722A8415B23}" type="presParOf" srcId="{C102F26B-8C00-4D5B-A97B-78BBA793408C}" destId="{A30A1A81-5B34-4B56-B4BF-ED610B14E385}" srcOrd="2" destOrd="0" presId="urn:microsoft.com/office/officeart/2005/8/layout/orgChart1"/>
    <dgm:cxn modelId="{07AD839F-6E20-42E0-80F8-371BBB314F3C}" type="presParOf" srcId="{C1CC23E3-CFC7-4EF0-977E-2D5B4B61A599}" destId="{BD7C8518-A618-40F5-A729-3873E0C452D7}" srcOrd="2" destOrd="0" presId="urn:microsoft.com/office/officeart/2005/8/layout/orgChart1"/>
    <dgm:cxn modelId="{A5FF2A18-A877-4150-9D4F-8EF2D7FAC9F8}" type="presParOf" srcId="{BDBC25E5-FB5F-4280-98DC-8CF168AD6A72}" destId="{5CFD7E18-2580-4C66-900D-4D41E9C249B1}"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51FCEA1-D97A-4383-9507-18C5F3FB68A8}" type="doc">
      <dgm:prSet loTypeId="urn:microsoft.com/office/officeart/2005/8/layout/orgChart1" loCatId="hierarchy" qsTypeId="urn:microsoft.com/office/officeart/2005/8/quickstyle/simple1" qsCatId="simple" csTypeId="urn:microsoft.com/office/officeart/2005/8/colors/accent5_2" csCatId="accent5" phldr="1"/>
      <dgm:spPr/>
      <dgm:t>
        <a:bodyPr/>
        <a:lstStyle/>
        <a:p>
          <a:endParaRPr lang="es-PE"/>
        </a:p>
      </dgm:t>
    </dgm:pt>
    <dgm:pt modelId="{4FB76F56-511B-4587-946D-FAD8BEC6E8D4}">
      <dgm:prSet phldrT="[Texto]" custT="1"/>
      <dgm:spPr>
        <a:solidFill>
          <a:schemeClr val="tx1">
            <a:lumMod val="50000"/>
            <a:lumOff val="50000"/>
          </a:schemeClr>
        </a:solidFill>
      </dgm:spPr>
      <dgm:t>
        <a:bodyPr/>
        <a:lstStyle/>
        <a:p>
          <a:r>
            <a:rPr lang="es-MX" sz="3200" b="1" dirty="0">
              <a:solidFill>
                <a:schemeClr val="bg1"/>
              </a:solidFill>
            </a:rPr>
            <a:t>3.82</a:t>
          </a:r>
          <a:endParaRPr lang="es-PE" sz="3200" b="1" dirty="0">
            <a:solidFill>
              <a:schemeClr val="bg1"/>
            </a:solidFill>
          </a:endParaRPr>
        </a:p>
      </dgm:t>
    </dgm:pt>
    <dgm:pt modelId="{80B4DA5D-12DB-41F8-B9EC-D2A8FFEE1875}" type="parTrans" cxnId="{6D279DF2-84CE-4154-BF8D-C5798812ADCD}">
      <dgm:prSet/>
      <dgm:spPr/>
      <dgm:t>
        <a:bodyPr/>
        <a:lstStyle/>
        <a:p>
          <a:endParaRPr lang="es-PE"/>
        </a:p>
      </dgm:t>
    </dgm:pt>
    <dgm:pt modelId="{EA1B84DD-54DB-4DDA-B40D-87B9570CA407}" type="sibTrans" cxnId="{6D279DF2-84CE-4154-BF8D-C5798812ADCD}">
      <dgm:prSet/>
      <dgm:spPr/>
      <dgm:t>
        <a:bodyPr/>
        <a:lstStyle/>
        <a:p>
          <a:endParaRPr lang="es-PE"/>
        </a:p>
      </dgm:t>
    </dgm:pt>
    <dgm:pt modelId="{D2BC790B-A715-4A7E-B571-9F03F6811F14}">
      <dgm:prSet phldrT="[Texto]" custT="1"/>
      <dgm:spPr>
        <a:solidFill>
          <a:schemeClr val="bg1">
            <a:lumMod val="65000"/>
          </a:schemeClr>
        </a:solidFill>
      </dgm:spPr>
      <dgm:t>
        <a:bodyPr/>
        <a:lstStyle/>
        <a:p>
          <a:pPr marL="0" lvl="0" indent="0" algn="ctr" defTabSz="1111250">
            <a:lnSpc>
              <a:spcPct val="90000"/>
            </a:lnSpc>
            <a:spcBef>
              <a:spcPct val="0"/>
            </a:spcBef>
            <a:spcAft>
              <a:spcPct val="35000"/>
            </a:spcAft>
            <a:buNone/>
          </a:pPr>
          <a:r>
            <a:rPr lang="es-PE" sz="2500" b="1" kern="1200" dirty="0">
              <a:solidFill>
                <a:prstClr val="white"/>
              </a:solidFill>
              <a:latin typeface="Calibri" panose="020F0502020204030204"/>
              <a:ea typeface="+mn-ea"/>
              <a:cs typeface="+mn-cs"/>
            </a:rPr>
            <a:t>Tributos Internos</a:t>
          </a:r>
        </a:p>
      </dgm:t>
    </dgm:pt>
    <dgm:pt modelId="{8963DFF3-5080-4430-A0CB-DC27155BD212}" type="parTrans" cxnId="{02A44521-8D13-40AA-BC22-55B3D1141683}">
      <dgm:prSet/>
      <dgm:spPr/>
      <dgm:t>
        <a:bodyPr/>
        <a:lstStyle/>
        <a:p>
          <a:endParaRPr lang="es-PE"/>
        </a:p>
      </dgm:t>
    </dgm:pt>
    <dgm:pt modelId="{760C961A-EE48-4C24-BDE4-6CA793BA2C43}" type="sibTrans" cxnId="{02A44521-8D13-40AA-BC22-55B3D1141683}">
      <dgm:prSet/>
      <dgm:spPr/>
      <dgm:t>
        <a:bodyPr/>
        <a:lstStyle/>
        <a:p>
          <a:endParaRPr lang="es-PE"/>
        </a:p>
      </dgm:t>
    </dgm:pt>
    <dgm:pt modelId="{49432244-615D-422A-88C8-6EDA3BE773C7}">
      <dgm:prSet phldrT="[Texto]" custT="1"/>
      <dgm:spPr>
        <a:solidFill>
          <a:schemeClr val="bg1">
            <a:lumMod val="65000"/>
          </a:schemeClr>
        </a:solidFill>
      </dgm:spPr>
      <dgm:t>
        <a:bodyPr/>
        <a:lstStyle/>
        <a:p>
          <a:r>
            <a:rPr lang="es-PE" sz="2500" b="1" dirty="0"/>
            <a:t>Aduanas</a:t>
          </a:r>
        </a:p>
      </dgm:t>
    </dgm:pt>
    <dgm:pt modelId="{F6EC6D54-D489-4035-AD1E-3B6C11A4EDF7}" type="parTrans" cxnId="{8ADA0254-EB10-42B0-BE2E-E27FD219F528}">
      <dgm:prSet/>
      <dgm:spPr/>
      <dgm:t>
        <a:bodyPr/>
        <a:lstStyle/>
        <a:p>
          <a:endParaRPr lang="es-PE"/>
        </a:p>
      </dgm:t>
    </dgm:pt>
    <dgm:pt modelId="{198D92DC-0339-4AB6-B2E2-2A66F88A33E1}" type="sibTrans" cxnId="{8ADA0254-EB10-42B0-BE2E-E27FD219F528}">
      <dgm:prSet/>
      <dgm:spPr/>
      <dgm:t>
        <a:bodyPr/>
        <a:lstStyle/>
        <a:p>
          <a:endParaRPr lang="es-PE"/>
        </a:p>
      </dgm:t>
    </dgm:pt>
    <dgm:pt modelId="{D120A1DA-0260-4C8C-A187-793CF751682C}">
      <dgm:prSet phldrT="[Texto]" custT="1"/>
      <dgm:spPr>
        <a:solidFill>
          <a:schemeClr val="tx1">
            <a:lumMod val="50000"/>
            <a:lumOff val="50000"/>
          </a:schemeClr>
        </a:solidFill>
      </dgm:spPr>
      <dgm:t>
        <a:bodyPr/>
        <a:lstStyle/>
        <a:p>
          <a:r>
            <a:rPr lang="es-PE" sz="3200" b="1" dirty="0">
              <a:solidFill>
                <a:schemeClr val="bg1"/>
              </a:solidFill>
            </a:rPr>
            <a:t>3.83</a:t>
          </a:r>
        </a:p>
      </dgm:t>
    </dgm:pt>
    <dgm:pt modelId="{B0501628-10DD-40EE-99A7-2F3C8AB89781}" type="parTrans" cxnId="{AA71923C-5C17-4612-BCB1-F2857577012C}">
      <dgm:prSet/>
      <dgm:spPr/>
      <dgm:t>
        <a:bodyPr/>
        <a:lstStyle/>
        <a:p>
          <a:endParaRPr lang="es-PE"/>
        </a:p>
      </dgm:t>
    </dgm:pt>
    <dgm:pt modelId="{E594850B-D32D-45D6-A0A4-F76106805F45}" type="sibTrans" cxnId="{AA71923C-5C17-4612-BCB1-F2857577012C}">
      <dgm:prSet/>
      <dgm:spPr/>
      <dgm:t>
        <a:bodyPr/>
        <a:lstStyle/>
        <a:p>
          <a:endParaRPr lang="es-PE"/>
        </a:p>
      </dgm:t>
    </dgm:pt>
    <dgm:pt modelId="{D5F3EDE7-12D1-4D4F-BDB0-C723DFC6E99E}">
      <dgm:prSet phldrT="[Texto]" custT="1"/>
      <dgm:spPr>
        <a:solidFill>
          <a:schemeClr val="tx1">
            <a:lumMod val="50000"/>
            <a:lumOff val="50000"/>
          </a:schemeClr>
        </a:solidFill>
      </dgm:spPr>
      <dgm:t>
        <a:bodyPr/>
        <a:lstStyle/>
        <a:p>
          <a:r>
            <a:rPr lang="es-PE" sz="3200" b="1" dirty="0">
              <a:solidFill>
                <a:schemeClr val="bg1"/>
              </a:solidFill>
            </a:rPr>
            <a:t>3.76</a:t>
          </a:r>
        </a:p>
      </dgm:t>
    </dgm:pt>
    <dgm:pt modelId="{74E59AC6-14BE-4879-A530-EDC2792057E0}" type="parTrans" cxnId="{9589D60E-830F-4A82-9803-D8BDD85DD2C7}">
      <dgm:prSet/>
      <dgm:spPr/>
      <dgm:t>
        <a:bodyPr/>
        <a:lstStyle/>
        <a:p>
          <a:endParaRPr lang="es-PE"/>
        </a:p>
      </dgm:t>
    </dgm:pt>
    <dgm:pt modelId="{6B77C71B-4280-4BEF-9C38-11EDDABBDB1D}" type="sibTrans" cxnId="{9589D60E-830F-4A82-9803-D8BDD85DD2C7}">
      <dgm:prSet/>
      <dgm:spPr/>
      <dgm:t>
        <a:bodyPr/>
        <a:lstStyle/>
        <a:p>
          <a:endParaRPr lang="es-PE"/>
        </a:p>
      </dgm:t>
    </dgm:pt>
    <dgm:pt modelId="{FDE6CD9A-5AE9-4436-B2AB-FE9EFDB3B728}" type="pres">
      <dgm:prSet presAssocID="{A51FCEA1-D97A-4383-9507-18C5F3FB68A8}" presName="hierChild1" presStyleCnt="0">
        <dgm:presLayoutVars>
          <dgm:orgChart val="1"/>
          <dgm:chPref val="1"/>
          <dgm:dir/>
          <dgm:animOne val="branch"/>
          <dgm:animLvl val="lvl"/>
          <dgm:resizeHandles/>
        </dgm:presLayoutVars>
      </dgm:prSet>
      <dgm:spPr/>
    </dgm:pt>
    <dgm:pt modelId="{BDBC25E5-FB5F-4280-98DC-8CF168AD6A72}" type="pres">
      <dgm:prSet presAssocID="{4FB76F56-511B-4587-946D-FAD8BEC6E8D4}" presName="hierRoot1" presStyleCnt="0">
        <dgm:presLayoutVars>
          <dgm:hierBranch val="init"/>
        </dgm:presLayoutVars>
      </dgm:prSet>
      <dgm:spPr/>
    </dgm:pt>
    <dgm:pt modelId="{D31F18A3-4D49-4541-8579-5816BF87F737}" type="pres">
      <dgm:prSet presAssocID="{4FB76F56-511B-4587-946D-FAD8BEC6E8D4}" presName="rootComposite1" presStyleCnt="0"/>
      <dgm:spPr/>
    </dgm:pt>
    <dgm:pt modelId="{3088763C-D96B-413A-9510-EFEA20E8B4B1}" type="pres">
      <dgm:prSet presAssocID="{4FB76F56-511B-4587-946D-FAD8BEC6E8D4}" presName="rootText1" presStyleLbl="node0" presStyleIdx="0" presStyleCnt="1" custScaleX="86609">
        <dgm:presLayoutVars>
          <dgm:chPref val="3"/>
        </dgm:presLayoutVars>
      </dgm:prSet>
      <dgm:spPr/>
    </dgm:pt>
    <dgm:pt modelId="{718C38CB-9141-49B9-B361-403FD62B7678}" type="pres">
      <dgm:prSet presAssocID="{4FB76F56-511B-4587-946D-FAD8BEC6E8D4}" presName="rootConnector1" presStyleLbl="node1" presStyleIdx="0" presStyleCnt="0"/>
      <dgm:spPr/>
    </dgm:pt>
    <dgm:pt modelId="{F658D40E-EF38-4D07-B873-7E3628A470C7}" type="pres">
      <dgm:prSet presAssocID="{4FB76F56-511B-4587-946D-FAD8BEC6E8D4}" presName="hierChild2" presStyleCnt="0"/>
      <dgm:spPr/>
    </dgm:pt>
    <dgm:pt modelId="{5C9DA095-A68F-4F06-BDE0-004DB3694603}" type="pres">
      <dgm:prSet presAssocID="{8963DFF3-5080-4430-A0CB-DC27155BD212}" presName="Name37" presStyleLbl="parChTrans1D2" presStyleIdx="0" presStyleCnt="2"/>
      <dgm:spPr/>
    </dgm:pt>
    <dgm:pt modelId="{0E965373-3B43-4B70-9C29-00F3039D0661}" type="pres">
      <dgm:prSet presAssocID="{D2BC790B-A715-4A7E-B571-9F03F6811F14}" presName="hierRoot2" presStyleCnt="0">
        <dgm:presLayoutVars>
          <dgm:hierBranch val="l"/>
        </dgm:presLayoutVars>
      </dgm:prSet>
      <dgm:spPr/>
    </dgm:pt>
    <dgm:pt modelId="{84ADBB9C-6F98-4D32-9A47-17E8DD5E9891}" type="pres">
      <dgm:prSet presAssocID="{D2BC790B-A715-4A7E-B571-9F03F6811F14}" presName="rootComposite" presStyleCnt="0"/>
      <dgm:spPr/>
    </dgm:pt>
    <dgm:pt modelId="{43FACFC5-3A65-4657-9315-34D3E2F8AD88}" type="pres">
      <dgm:prSet presAssocID="{D2BC790B-A715-4A7E-B571-9F03F6811F14}" presName="rootText" presStyleLbl="node2" presStyleIdx="0" presStyleCnt="2">
        <dgm:presLayoutVars>
          <dgm:chPref val="3"/>
        </dgm:presLayoutVars>
      </dgm:prSet>
      <dgm:spPr/>
    </dgm:pt>
    <dgm:pt modelId="{C2B17A0B-CBFB-442B-A688-E59433E63AE5}" type="pres">
      <dgm:prSet presAssocID="{D2BC790B-A715-4A7E-B571-9F03F6811F14}" presName="rootConnector" presStyleLbl="node2" presStyleIdx="0" presStyleCnt="2"/>
      <dgm:spPr/>
    </dgm:pt>
    <dgm:pt modelId="{62958217-D52F-455A-BFBF-A392E30DABC9}" type="pres">
      <dgm:prSet presAssocID="{D2BC790B-A715-4A7E-B571-9F03F6811F14}" presName="hierChild4" presStyleCnt="0"/>
      <dgm:spPr/>
    </dgm:pt>
    <dgm:pt modelId="{94C37577-7FF1-4C4B-991A-BC7A228480B5}" type="pres">
      <dgm:prSet presAssocID="{B0501628-10DD-40EE-99A7-2F3C8AB89781}" presName="Name50" presStyleLbl="parChTrans1D3" presStyleIdx="0" presStyleCnt="2"/>
      <dgm:spPr/>
    </dgm:pt>
    <dgm:pt modelId="{1436D3B9-2C00-49E9-A821-677F4B39623A}" type="pres">
      <dgm:prSet presAssocID="{D120A1DA-0260-4C8C-A187-793CF751682C}" presName="hierRoot2" presStyleCnt="0">
        <dgm:presLayoutVars>
          <dgm:hierBranch val="l"/>
        </dgm:presLayoutVars>
      </dgm:prSet>
      <dgm:spPr/>
    </dgm:pt>
    <dgm:pt modelId="{20D4FAFF-42E8-4865-877F-1F015D4C32C5}" type="pres">
      <dgm:prSet presAssocID="{D120A1DA-0260-4C8C-A187-793CF751682C}" presName="rootComposite" presStyleCnt="0"/>
      <dgm:spPr/>
    </dgm:pt>
    <dgm:pt modelId="{96FE0639-B448-4DAE-B918-06CF8187F0C2}" type="pres">
      <dgm:prSet presAssocID="{D120A1DA-0260-4C8C-A187-793CF751682C}" presName="rootText" presStyleLbl="node3" presStyleIdx="0" presStyleCnt="2" custScaleX="86609">
        <dgm:presLayoutVars>
          <dgm:chPref val="3"/>
        </dgm:presLayoutVars>
      </dgm:prSet>
      <dgm:spPr/>
    </dgm:pt>
    <dgm:pt modelId="{F01E72FD-F2B4-4F77-A692-7DB61675C20E}" type="pres">
      <dgm:prSet presAssocID="{D120A1DA-0260-4C8C-A187-793CF751682C}" presName="rootConnector" presStyleLbl="node3" presStyleIdx="0" presStyleCnt="2"/>
      <dgm:spPr/>
    </dgm:pt>
    <dgm:pt modelId="{1343EF3B-1C4F-4553-884C-536919552373}" type="pres">
      <dgm:prSet presAssocID="{D120A1DA-0260-4C8C-A187-793CF751682C}" presName="hierChild4" presStyleCnt="0"/>
      <dgm:spPr/>
    </dgm:pt>
    <dgm:pt modelId="{FF38463A-7C5A-442C-88D3-4B539F804811}" type="pres">
      <dgm:prSet presAssocID="{D120A1DA-0260-4C8C-A187-793CF751682C}" presName="hierChild5" presStyleCnt="0"/>
      <dgm:spPr/>
    </dgm:pt>
    <dgm:pt modelId="{0792E1D1-1F60-473C-9CB1-A2636F92A52B}" type="pres">
      <dgm:prSet presAssocID="{D2BC790B-A715-4A7E-B571-9F03F6811F14}" presName="hierChild5" presStyleCnt="0"/>
      <dgm:spPr/>
    </dgm:pt>
    <dgm:pt modelId="{656D11FE-060C-4493-981F-FDF262485275}" type="pres">
      <dgm:prSet presAssocID="{F6EC6D54-D489-4035-AD1E-3B6C11A4EDF7}" presName="Name37" presStyleLbl="parChTrans1D2" presStyleIdx="1" presStyleCnt="2"/>
      <dgm:spPr/>
    </dgm:pt>
    <dgm:pt modelId="{C1CC23E3-CFC7-4EF0-977E-2D5B4B61A599}" type="pres">
      <dgm:prSet presAssocID="{49432244-615D-422A-88C8-6EDA3BE773C7}" presName="hierRoot2" presStyleCnt="0">
        <dgm:presLayoutVars>
          <dgm:hierBranch val="r"/>
        </dgm:presLayoutVars>
      </dgm:prSet>
      <dgm:spPr/>
    </dgm:pt>
    <dgm:pt modelId="{59570745-01DF-42F9-A85B-13049D361038}" type="pres">
      <dgm:prSet presAssocID="{49432244-615D-422A-88C8-6EDA3BE773C7}" presName="rootComposite" presStyleCnt="0"/>
      <dgm:spPr/>
    </dgm:pt>
    <dgm:pt modelId="{A05B4E13-1A1C-4AAB-8E74-899A55390ECF}" type="pres">
      <dgm:prSet presAssocID="{49432244-615D-422A-88C8-6EDA3BE773C7}" presName="rootText" presStyleLbl="node2" presStyleIdx="1" presStyleCnt="2">
        <dgm:presLayoutVars>
          <dgm:chPref val="3"/>
        </dgm:presLayoutVars>
      </dgm:prSet>
      <dgm:spPr/>
    </dgm:pt>
    <dgm:pt modelId="{7DA8CF8B-FC67-4E99-B6A0-17B483A03B3F}" type="pres">
      <dgm:prSet presAssocID="{49432244-615D-422A-88C8-6EDA3BE773C7}" presName="rootConnector" presStyleLbl="node2" presStyleIdx="1" presStyleCnt="2"/>
      <dgm:spPr/>
    </dgm:pt>
    <dgm:pt modelId="{D0F9B888-A731-41EF-9879-303979CC25B0}" type="pres">
      <dgm:prSet presAssocID="{49432244-615D-422A-88C8-6EDA3BE773C7}" presName="hierChild4" presStyleCnt="0"/>
      <dgm:spPr/>
    </dgm:pt>
    <dgm:pt modelId="{9D8C9D8A-BC54-47C1-B6AE-3F241234D799}" type="pres">
      <dgm:prSet presAssocID="{74E59AC6-14BE-4879-A530-EDC2792057E0}" presName="Name50" presStyleLbl="parChTrans1D3" presStyleIdx="1" presStyleCnt="2"/>
      <dgm:spPr/>
    </dgm:pt>
    <dgm:pt modelId="{C102F26B-8C00-4D5B-A97B-78BBA793408C}" type="pres">
      <dgm:prSet presAssocID="{D5F3EDE7-12D1-4D4F-BDB0-C723DFC6E99E}" presName="hierRoot2" presStyleCnt="0">
        <dgm:presLayoutVars>
          <dgm:hierBranch/>
        </dgm:presLayoutVars>
      </dgm:prSet>
      <dgm:spPr/>
    </dgm:pt>
    <dgm:pt modelId="{DBF8489C-93C0-4B26-B118-D1DC9BEDB08F}" type="pres">
      <dgm:prSet presAssocID="{D5F3EDE7-12D1-4D4F-BDB0-C723DFC6E99E}" presName="rootComposite" presStyleCnt="0"/>
      <dgm:spPr/>
    </dgm:pt>
    <dgm:pt modelId="{8D438B3B-10C4-45C1-ACE8-C6E540C0A47C}" type="pres">
      <dgm:prSet presAssocID="{D5F3EDE7-12D1-4D4F-BDB0-C723DFC6E99E}" presName="rootText" presStyleLbl="node3" presStyleIdx="1" presStyleCnt="2" custScaleX="86609">
        <dgm:presLayoutVars>
          <dgm:chPref val="3"/>
        </dgm:presLayoutVars>
      </dgm:prSet>
      <dgm:spPr/>
    </dgm:pt>
    <dgm:pt modelId="{38AFAEF3-C41B-4EA1-A7C8-2568DB3C3278}" type="pres">
      <dgm:prSet presAssocID="{D5F3EDE7-12D1-4D4F-BDB0-C723DFC6E99E}" presName="rootConnector" presStyleLbl="node3" presStyleIdx="1" presStyleCnt="2"/>
      <dgm:spPr/>
    </dgm:pt>
    <dgm:pt modelId="{C4B8C574-62A9-4BAA-892B-8FAC95F7AE28}" type="pres">
      <dgm:prSet presAssocID="{D5F3EDE7-12D1-4D4F-BDB0-C723DFC6E99E}" presName="hierChild4" presStyleCnt="0"/>
      <dgm:spPr/>
    </dgm:pt>
    <dgm:pt modelId="{A30A1A81-5B34-4B56-B4BF-ED610B14E385}" type="pres">
      <dgm:prSet presAssocID="{D5F3EDE7-12D1-4D4F-BDB0-C723DFC6E99E}" presName="hierChild5" presStyleCnt="0"/>
      <dgm:spPr/>
    </dgm:pt>
    <dgm:pt modelId="{BD7C8518-A618-40F5-A729-3873E0C452D7}" type="pres">
      <dgm:prSet presAssocID="{49432244-615D-422A-88C8-6EDA3BE773C7}" presName="hierChild5" presStyleCnt="0"/>
      <dgm:spPr/>
    </dgm:pt>
    <dgm:pt modelId="{5CFD7E18-2580-4C66-900D-4D41E9C249B1}" type="pres">
      <dgm:prSet presAssocID="{4FB76F56-511B-4587-946D-FAD8BEC6E8D4}" presName="hierChild3" presStyleCnt="0"/>
      <dgm:spPr/>
    </dgm:pt>
  </dgm:ptLst>
  <dgm:cxnLst>
    <dgm:cxn modelId="{9589D60E-830F-4A82-9803-D8BDD85DD2C7}" srcId="{49432244-615D-422A-88C8-6EDA3BE773C7}" destId="{D5F3EDE7-12D1-4D4F-BDB0-C723DFC6E99E}" srcOrd="0" destOrd="0" parTransId="{74E59AC6-14BE-4879-A530-EDC2792057E0}" sibTransId="{6B77C71B-4280-4BEF-9C38-11EDDABBDB1D}"/>
    <dgm:cxn modelId="{935E5F19-8947-4806-804D-A5487425063E}" type="presOf" srcId="{D5F3EDE7-12D1-4D4F-BDB0-C723DFC6E99E}" destId="{38AFAEF3-C41B-4EA1-A7C8-2568DB3C3278}" srcOrd="1" destOrd="0" presId="urn:microsoft.com/office/officeart/2005/8/layout/orgChart1"/>
    <dgm:cxn modelId="{09F77B1C-709D-44A4-ADFE-F19CEA44CD31}" type="presOf" srcId="{F6EC6D54-D489-4035-AD1E-3B6C11A4EDF7}" destId="{656D11FE-060C-4493-981F-FDF262485275}" srcOrd="0" destOrd="0" presId="urn:microsoft.com/office/officeart/2005/8/layout/orgChart1"/>
    <dgm:cxn modelId="{02A44521-8D13-40AA-BC22-55B3D1141683}" srcId="{4FB76F56-511B-4587-946D-FAD8BEC6E8D4}" destId="{D2BC790B-A715-4A7E-B571-9F03F6811F14}" srcOrd="0" destOrd="0" parTransId="{8963DFF3-5080-4430-A0CB-DC27155BD212}" sibTransId="{760C961A-EE48-4C24-BDE4-6CA793BA2C43}"/>
    <dgm:cxn modelId="{EC037E32-A66E-4366-8B44-8C5E8915A351}" type="presOf" srcId="{74E59AC6-14BE-4879-A530-EDC2792057E0}" destId="{9D8C9D8A-BC54-47C1-B6AE-3F241234D799}" srcOrd="0" destOrd="0" presId="urn:microsoft.com/office/officeart/2005/8/layout/orgChart1"/>
    <dgm:cxn modelId="{AA71923C-5C17-4612-BCB1-F2857577012C}" srcId="{D2BC790B-A715-4A7E-B571-9F03F6811F14}" destId="{D120A1DA-0260-4C8C-A187-793CF751682C}" srcOrd="0" destOrd="0" parTransId="{B0501628-10DD-40EE-99A7-2F3C8AB89781}" sibTransId="{E594850B-D32D-45D6-A0A4-F76106805F45}"/>
    <dgm:cxn modelId="{F77C4B45-247C-4D83-A752-B2FE942D1D3A}" type="presOf" srcId="{D5F3EDE7-12D1-4D4F-BDB0-C723DFC6E99E}" destId="{8D438B3B-10C4-45C1-ACE8-C6E540C0A47C}" srcOrd="0" destOrd="0" presId="urn:microsoft.com/office/officeart/2005/8/layout/orgChart1"/>
    <dgm:cxn modelId="{7BAE2A6B-4086-4785-9B7D-EFE5A65853F0}" type="presOf" srcId="{D2BC790B-A715-4A7E-B571-9F03F6811F14}" destId="{43FACFC5-3A65-4657-9315-34D3E2F8AD88}" srcOrd="0" destOrd="0" presId="urn:microsoft.com/office/officeart/2005/8/layout/orgChart1"/>
    <dgm:cxn modelId="{37CAF16F-EEEB-4175-81C4-25D74D6F2F79}" type="presOf" srcId="{B0501628-10DD-40EE-99A7-2F3C8AB89781}" destId="{94C37577-7FF1-4C4B-991A-BC7A228480B5}" srcOrd="0" destOrd="0" presId="urn:microsoft.com/office/officeart/2005/8/layout/orgChart1"/>
    <dgm:cxn modelId="{D2D05070-3CC5-4859-92B0-C24097530CB2}" type="presOf" srcId="{49432244-615D-422A-88C8-6EDA3BE773C7}" destId="{7DA8CF8B-FC67-4E99-B6A0-17B483A03B3F}" srcOrd="1" destOrd="0" presId="urn:microsoft.com/office/officeart/2005/8/layout/orgChart1"/>
    <dgm:cxn modelId="{8ADA0254-EB10-42B0-BE2E-E27FD219F528}" srcId="{4FB76F56-511B-4587-946D-FAD8BEC6E8D4}" destId="{49432244-615D-422A-88C8-6EDA3BE773C7}" srcOrd="1" destOrd="0" parTransId="{F6EC6D54-D489-4035-AD1E-3B6C11A4EDF7}" sibTransId="{198D92DC-0339-4AB6-B2E2-2A66F88A33E1}"/>
    <dgm:cxn modelId="{0D40E48E-2B47-4913-A798-FEDF2EA91136}" type="presOf" srcId="{A51FCEA1-D97A-4383-9507-18C5F3FB68A8}" destId="{FDE6CD9A-5AE9-4436-B2AB-FE9EFDB3B728}" srcOrd="0" destOrd="0" presId="urn:microsoft.com/office/officeart/2005/8/layout/orgChart1"/>
    <dgm:cxn modelId="{78DF3E9B-F853-4978-86A1-CFCD6ADA9B88}" type="presOf" srcId="{49432244-615D-422A-88C8-6EDA3BE773C7}" destId="{A05B4E13-1A1C-4AAB-8E74-899A55390ECF}" srcOrd="0" destOrd="0" presId="urn:microsoft.com/office/officeart/2005/8/layout/orgChart1"/>
    <dgm:cxn modelId="{9CE134B0-60AC-410E-8C09-D8085B2547E8}" type="presOf" srcId="{D120A1DA-0260-4C8C-A187-793CF751682C}" destId="{96FE0639-B448-4DAE-B918-06CF8187F0C2}" srcOrd="0" destOrd="0" presId="urn:microsoft.com/office/officeart/2005/8/layout/orgChart1"/>
    <dgm:cxn modelId="{DA8FCDB2-7E57-49A4-91B4-54A05638F58E}" type="presOf" srcId="{D120A1DA-0260-4C8C-A187-793CF751682C}" destId="{F01E72FD-F2B4-4F77-A692-7DB61675C20E}" srcOrd="1" destOrd="0" presId="urn:microsoft.com/office/officeart/2005/8/layout/orgChart1"/>
    <dgm:cxn modelId="{AE940BB7-F34A-4516-8C19-27D66976F854}" type="presOf" srcId="{4FB76F56-511B-4587-946D-FAD8BEC6E8D4}" destId="{718C38CB-9141-49B9-B361-403FD62B7678}" srcOrd="1" destOrd="0" presId="urn:microsoft.com/office/officeart/2005/8/layout/orgChart1"/>
    <dgm:cxn modelId="{D98DEAC9-3ACE-4FED-9C96-C4E1CB5681B7}" type="presOf" srcId="{8963DFF3-5080-4430-A0CB-DC27155BD212}" destId="{5C9DA095-A68F-4F06-BDE0-004DB3694603}" srcOrd="0" destOrd="0" presId="urn:microsoft.com/office/officeart/2005/8/layout/orgChart1"/>
    <dgm:cxn modelId="{6D279DF2-84CE-4154-BF8D-C5798812ADCD}" srcId="{A51FCEA1-D97A-4383-9507-18C5F3FB68A8}" destId="{4FB76F56-511B-4587-946D-FAD8BEC6E8D4}" srcOrd="0" destOrd="0" parTransId="{80B4DA5D-12DB-41F8-B9EC-D2A8FFEE1875}" sibTransId="{EA1B84DD-54DB-4DDA-B40D-87B9570CA407}"/>
    <dgm:cxn modelId="{5482EEF3-8E0B-41EA-A38B-6EEDC0C73E46}" type="presOf" srcId="{D2BC790B-A715-4A7E-B571-9F03F6811F14}" destId="{C2B17A0B-CBFB-442B-A688-E59433E63AE5}" srcOrd="1" destOrd="0" presId="urn:microsoft.com/office/officeart/2005/8/layout/orgChart1"/>
    <dgm:cxn modelId="{E2A5E9FE-33A6-445F-ACA8-B2DE238DBDDA}" type="presOf" srcId="{4FB76F56-511B-4587-946D-FAD8BEC6E8D4}" destId="{3088763C-D96B-413A-9510-EFEA20E8B4B1}" srcOrd="0" destOrd="0" presId="urn:microsoft.com/office/officeart/2005/8/layout/orgChart1"/>
    <dgm:cxn modelId="{F1645AEC-65E5-49FA-A460-891C713B4250}" type="presParOf" srcId="{FDE6CD9A-5AE9-4436-B2AB-FE9EFDB3B728}" destId="{BDBC25E5-FB5F-4280-98DC-8CF168AD6A72}" srcOrd="0" destOrd="0" presId="urn:microsoft.com/office/officeart/2005/8/layout/orgChart1"/>
    <dgm:cxn modelId="{965CA4D1-F9E8-4F03-916D-95E417D2E768}" type="presParOf" srcId="{BDBC25E5-FB5F-4280-98DC-8CF168AD6A72}" destId="{D31F18A3-4D49-4541-8579-5816BF87F737}" srcOrd="0" destOrd="0" presId="urn:microsoft.com/office/officeart/2005/8/layout/orgChart1"/>
    <dgm:cxn modelId="{0384FCEF-DE81-484A-A124-E238E9708DC4}" type="presParOf" srcId="{D31F18A3-4D49-4541-8579-5816BF87F737}" destId="{3088763C-D96B-413A-9510-EFEA20E8B4B1}" srcOrd="0" destOrd="0" presId="urn:microsoft.com/office/officeart/2005/8/layout/orgChart1"/>
    <dgm:cxn modelId="{97838826-4DDB-4238-A906-9CFD4227FD2D}" type="presParOf" srcId="{D31F18A3-4D49-4541-8579-5816BF87F737}" destId="{718C38CB-9141-49B9-B361-403FD62B7678}" srcOrd="1" destOrd="0" presId="urn:microsoft.com/office/officeart/2005/8/layout/orgChart1"/>
    <dgm:cxn modelId="{7BDBE989-DCEE-4692-ACB7-E6D5F91AECED}" type="presParOf" srcId="{BDBC25E5-FB5F-4280-98DC-8CF168AD6A72}" destId="{F658D40E-EF38-4D07-B873-7E3628A470C7}" srcOrd="1" destOrd="0" presId="urn:microsoft.com/office/officeart/2005/8/layout/orgChart1"/>
    <dgm:cxn modelId="{95157566-D720-444D-A13D-3C9979A8A97B}" type="presParOf" srcId="{F658D40E-EF38-4D07-B873-7E3628A470C7}" destId="{5C9DA095-A68F-4F06-BDE0-004DB3694603}" srcOrd="0" destOrd="0" presId="urn:microsoft.com/office/officeart/2005/8/layout/orgChart1"/>
    <dgm:cxn modelId="{566EE1FC-05F5-4DEB-A51D-CEC1F3DA4501}" type="presParOf" srcId="{F658D40E-EF38-4D07-B873-7E3628A470C7}" destId="{0E965373-3B43-4B70-9C29-00F3039D0661}" srcOrd="1" destOrd="0" presId="urn:microsoft.com/office/officeart/2005/8/layout/orgChart1"/>
    <dgm:cxn modelId="{E8D38DE9-419D-407D-8F9E-493CB9CFDBC2}" type="presParOf" srcId="{0E965373-3B43-4B70-9C29-00F3039D0661}" destId="{84ADBB9C-6F98-4D32-9A47-17E8DD5E9891}" srcOrd="0" destOrd="0" presId="urn:microsoft.com/office/officeart/2005/8/layout/orgChart1"/>
    <dgm:cxn modelId="{C4C82600-34CA-4320-A0C9-CF1823C071B6}" type="presParOf" srcId="{84ADBB9C-6F98-4D32-9A47-17E8DD5E9891}" destId="{43FACFC5-3A65-4657-9315-34D3E2F8AD88}" srcOrd="0" destOrd="0" presId="urn:microsoft.com/office/officeart/2005/8/layout/orgChart1"/>
    <dgm:cxn modelId="{833A066F-D1EE-4FC7-9F91-85E93C9499A1}" type="presParOf" srcId="{84ADBB9C-6F98-4D32-9A47-17E8DD5E9891}" destId="{C2B17A0B-CBFB-442B-A688-E59433E63AE5}" srcOrd="1" destOrd="0" presId="urn:microsoft.com/office/officeart/2005/8/layout/orgChart1"/>
    <dgm:cxn modelId="{EBA57B13-8DDB-407D-8BA9-4E0F684BA109}" type="presParOf" srcId="{0E965373-3B43-4B70-9C29-00F3039D0661}" destId="{62958217-D52F-455A-BFBF-A392E30DABC9}" srcOrd="1" destOrd="0" presId="urn:microsoft.com/office/officeart/2005/8/layout/orgChart1"/>
    <dgm:cxn modelId="{8CCC502B-BA4C-4D78-94A6-E23BFA8DEAA7}" type="presParOf" srcId="{62958217-D52F-455A-BFBF-A392E30DABC9}" destId="{94C37577-7FF1-4C4B-991A-BC7A228480B5}" srcOrd="0" destOrd="0" presId="urn:microsoft.com/office/officeart/2005/8/layout/orgChart1"/>
    <dgm:cxn modelId="{09EEF851-7556-4306-AC6B-0F4AA4549D02}" type="presParOf" srcId="{62958217-D52F-455A-BFBF-A392E30DABC9}" destId="{1436D3B9-2C00-49E9-A821-677F4B39623A}" srcOrd="1" destOrd="0" presId="urn:microsoft.com/office/officeart/2005/8/layout/orgChart1"/>
    <dgm:cxn modelId="{6B76D9E7-16C2-4860-9EA5-4CA5E5E88598}" type="presParOf" srcId="{1436D3B9-2C00-49E9-A821-677F4B39623A}" destId="{20D4FAFF-42E8-4865-877F-1F015D4C32C5}" srcOrd="0" destOrd="0" presId="urn:microsoft.com/office/officeart/2005/8/layout/orgChart1"/>
    <dgm:cxn modelId="{26D2A679-8A27-4EB5-9DE8-BFA021BFF7EA}" type="presParOf" srcId="{20D4FAFF-42E8-4865-877F-1F015D4C32C5}" destId="{96FE0639-B448-4DAE-B918-06CF8187F0C2}" srcOrd="0" destOrd="0" presId="urn:microsoft.com/office/officeart/2005/8/layout/orgChart1"/>
    <dgm:cxn modelId="{EC5C5D4B-2486-408F-8F8B-04FC8C713D26}" type="presParOf" srcId="{20D4FAFF-42E8-4865-877F-1F015D4C32C5}" destId="{F01E72FD-F2B4-4F77-A692-7DB61675C20E}" srcOrd="1" destOrd="0" presId="urn:microsoft.com/office/officeart/2005/8/layout/orgChart1"/>
    <dgm:cxn modelId="{E4B0D440-0757-4D9E-B621-B7CFA396C9E6}" type="presParOf" srcId="{1436D3B9-2C00-49E9-A821-677F4B39623A}" destId="{1343EF3B-1C4F-4553-884C-536919552373}" srcOrd="1" destOrd="0" presId="urn:microsoft.com/office/officeart/2005/8/layout/orgChart1"/>
    <dgm:cxn modelId="{3EA18225-9C58-4551-956F-38728838DE73}" type="presParOf" srcId="{1436D3B9-2C00-49E9-A821-677F4B39623A}" destId="{FF38463A-7C5A-442C-88D3-4B539F804811}" srcOrd="2" destOrd="0" presId="urn:microsoft.com/office/officeart/2005/8/layout/orgChart1"/>
    <dgm:cxn modelId="{F4F14921-0BB2-43CA-A2FD-110D8815A6CE}" type="presParOf" srcId="{0E965373-3B43-4B70-9C29-00F3039D0661}" destId="{0792E1D1-1F60-473C-9CB1-A2636F92A52B}" srcOrd="2" destOrd="0" presId="urn:microsoft.com/office/officeart/2005/8/layout/orgChart1"/>
    <dgm:cxn modelId="{0C4444E3-FDC4-412D-A4E6-B99582A409B8}" type="presParOf" srcId="{F658D40E-EF38-4D07-B873-7E3628A470C7}" destId="{656D11FE-060C-4493-981F-FDF262485275}" srcOrd="2" destOrd="0" presId="urn:microsoft.com/office/officeart/2005/8/layout/orgChart1"/>
    <dgm:cxn modelId="{9996CCE2-BA74-4306-8071-FC9131E0F556}" type="presParOf" srcId="{F658D40E-EF38-4D07-B873-7E3628A470C7}" destId="{C1CC23E3-CFC7-4EF0-977E-2D5B4B61A599}" srcOrd="3" destOrd="0" presId="urn:microsoft.com/office/officeart/2005/8/layout/orgChart1"/>
    <dgm:cxn modelId="{F56EC191-2286-4DE2-81FB-59D74F6518CC}" type="presParOf" srcId="{C1CC23E3-CFC7-4EF0-977E-2D5B4B61A599}" destId="{59570745-01DF-42F9-A85B-13049D361038}" srcOrd="0" destOrd="0" presId="urn:microsoft.com/office/officeart/2005/8/layout/orgChart1"/>
    <dgm:cxn modelId="{90B290F0-3FAB-411D-8583-84EBBFD9B4C6}" type="presParOf" srcId="{59570745-01DF-42F9-A85B-13049D361038}" destId="{A05B4E13-1A1C-4AAB-8E74-899A55390ECF}" srcOrd="0" destOrd="0" presId="urn:microsoft.com/office/officeart/2005/8/layout/orgChart1"/>
    <dgm:cxn modelId="{D932F8B9-DB04-40C8-859F-B0130E128FFF}" type="presParOf" srcId="{59570745-01DF-42F9-A85B-13049D361038}" destId="{7DA8CF8B-FC67-4E99-B6A0-17B483A03B3F}" srcOrd="1" destOrd="0" presId="urn:microsoft.com/office/officeart/2005/8/layout/orgChart1"/>
    <dgm:cxn modelId="{74924424-CDCC-4664-BFDF-E0E0FF02AC29}" type="presParOf" srcId="{C1CC23E3-CFC7-4EF0-977E-2D5B4B61A599}" destId="{D0F9B888-A731-41EF-9879-303979CC25B0}" srcOrd="1" destOrd="0" presId="urn:microsoft.com/office/officeart/2005/8/layout/orgChart1"/>
    <dgm:cxn modelId="{469173D4-1580-4AA3-BA7B-CD707B57A699}" type="presParOf" srcId="{D0F9B888-A731-41EF-9879-303979CC25B0}" destId="{9D8C9D8A-BC54-47C1-B6AE-3F241234D799}" srcOrd="0" destOrd="0" presId="urn:microsoft.com/office/officeart/2005/8/layout/orgChart1"/>
    <dgm:cxn modelId="{53502E6B-AA86-4B00-A5D9-B9835268EBED}" type="presParOf" srcId="{D0F9B888-A731-41EF-9879-303979CC25B0}" destId="{C102F26B-8C00-4D5B-A97B-78BBA793408C}" srcOrd="1" destOrd="0" presId="urn:microsoft.com/office/officeart/2005/8/layout/orgChart1"/>
    <dgm:cxn modelId="{57C811FC-1D7F-4EB3-A9CE-BF9D94F8A0E3}" type="presParOf" srcId="{C102F26B-8C00-4D5B-A97B-78BBA793408C}" destId="{DBF8489C-93C0-4B26-B118-D1DC9BEDB08F}" srcOrd="0" destOrd="0" presId="urn:microsoft.com/office/officeart/2005/8/layout/orgChart1"/>
    <dgm:cxn modelId="{CC11CFDC-192F-49C0-B5E7-1A04F1874B3A}" type="presParOf" srcId="{DBF8489C-93C0-4B26-B118-D1DC9BEDB08F}" destId="{8D438B3B-10C4-45C1-ACE8-C6E540C0A47C}" srcOrd="0" destOrd="0" presId="urn:microsoft.com/office/officeart/2005/8/layout/orgChart1"/>
    <dgm:cxn modelId="{9ABF5900-FBB6-4379-98E4-F80D95765DC8}" type="presParOf" srcId="{DBF8489C-93C0-4B26-B118-D1DC9BEDB08F}" destId="{38AFAEF3-C41B-4EA1-A7C8-2568DB3C3278}" srcOrd="1" destOrd="0" presId="urn:microsoft.com/office/officeart/2005/8/layout/orgChart1"/>
    <dgm:cxn modelId="{56D12C91-A1DB-430C-887B-D30D06716F3A}" type="presParOf" srcId="{C102F26B-8C00-4D5B-A97B-78BBA793408C}" destId="{C4B8C574-62A9-4BAA-892B-8FAC95F7AE28}" srcOrd="1" destOrd="0" presId="urn:microsoft.com/office/officeart/2005/8/layout/orgChart1"/>
    <dgm:cxn modelId="{F9EA7F26-5B5A-4C50-8F12-D2CEC299BF53}" type="presParOf" srcId="{C102F26B-8C00-4D5B-A97B-78BBA793408C}" destId="{A30A1A81-5B34-4B56-B4BF-ED610B14E385}" srcOrd="2" destOrd="0" presId="urn:microsoft.com/office/officeart/2005/8/layout/orgChart1"/>
    <dgm:cxn modelId="{2808264A-770D-47B5-A011-561298B1BC5C}" type="presParOf" srcId="{C1CC23E3-CFC7-4EF0-977E-2D5B4B61A599}" destId="{BD7C8518-A618-40F5-A729-3873E0C452D7}" srcOrd="2" destOrd="0" presId="urn:microsoft.com/office/officeart/2005/8/layout/orgChart1"/>
    <dgm:cxn modelId="{2622FDE1-B8C7-43A3-B9C0-20A1C29332FB}" type="presParOf" srcId="{BDBC25E5-FB5F-4280-98DC-8CF168AD6A72}" destId="{5CFD7E18-2580-4C66-900D-4D41E9C249B1}"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51FCEA1-D97A-4383-9507-18C5F3FB68A8}" type="doc">
      <dgm:prSet loTypeId="urn:microsoft.com/office/officeart/2005/8/layout/orgChart1" loCatId="hierarchy" qsTypeId="urn:microsoft.com/office/officeart/2005/8/quickstyle/simple1" qsCatId="simple" csTypeId="urn:microsoft.com/office/officeart/2005/8/colors/accent5_2" csCatId="accent5" phldr="1"/>
      <dgm:spPr/>
      <dgm:t>
        <a:bodyPr/>
        <a:lstStyle/>
        <a:p>
          <a:endParaRPr lang="es-PE"/>
        </a:p>
      </dgm:t>
    </dgm:pt>
    <dgm:pt modelId="{4FB76F56-511B-4587-946D-FAD8BEC6E8D4}">
      <dgm:prSet phldrT="[Texto]" custT="1"/>
      <dgm:spPr>
        <a:solidFill>
          <a:srgbClr val="0163AC"/>
        </a:solidFill>
      </dgm:spPr>
      <dgm:t>
        <a:bodyPr/>
        <a:lstStyle/>
        <a:p>
          <a:r>
            <a:rPr lang="es-MX" sz="3200" b="1" dirty="0">
              <a:solidFill>
                <a:schemeClr val="bg1"/>
              </a:solidFill>
            </a:rPr>
            <a:t>3.84</a:t>
          </a:r>
          <a:endParaRPr lang="es-PE" sz="3200" b="1" dirty="0">
            <a:solidFill>
              <a:schemeClr val="bg1"/>
            </a:solidFill>
          </a:endParaRPr>
        </a:p>
      </dgm:t>
    </dgm:pt>
    <dgm:pt modelId="{80B4DA5D-12DB-41F8-B9EC-D2A8FFEE1875}" type="parTrans" cxnId="{6D279DF2-84CE-4154-BF8D-C5798812ADCD}">
      <dgm:prSet/>
      <dgm:spPr/>
      <dgm:t>
        <a:bodyPr/>
        <a:lstStyle/>
        <a:p>
          <a:endParaRPr lang="es-PE"/>
        </a:p>
      </dgm:t>
    </dgm:pt>
    <dgm:pt modelId="{EA1B84DD-54DB-4DDA-B40D-87B9570CA407}" type="sibTrans" cxnId="{6D279DF2-84CE-4154-BF8D-C5798812ADCD}">
      <dgm:prSet/>
      <dgm:spPr/>
      <dgm:t>
        <a:bodyPr/>
        <a:lstStyle/>
        <a:p>
          <a:endParaRPr lang="es-PE"/>
        </a:p>
      </dgm:t>
    </dgm:pt>
    <dgm:pt modelId="{D2BC790B-A715-4A7E-B571-9F03F6811F14}">
      <dgm:prSet phldrT="[Texto]" custT="1"/>
      <dgm:spPr/>
      <dgm:t>
        <a:bodyPr/>
        <a:lstStyle/>
        <a:p>
          <a:pPr marL="0" lvl="0" indent="0" algn="ctr" defTabSz="1111250">
            <a:lnSpc>
              <a:spcPct val="90000"/>
            </a:lnSpc>
            <a:spcBef>
              <a:spcPct val="0"/>
            </a:spcBef>
            <a:spcAft>
              <a:spcPct val="35000"/>
            </a:spcAft>
            <a:buNone/>
          </a:pPr>
          <a:r>
            <a:rPr lang="es-PE" sz="2500" b="1" kern="1200" dirty="0">
              <a:solidFill>
                <a:prstClr val="white"/>
              </a:solidFill>
              <a:latin typeface="Calibri" panose="020F0502020204030204"/>
              <a:ea typeface="+mn-ea"/>
              <a:cs typeface="+mn-cs"/>
            </a:rPr>
            <a:t>Tributos Internos</a:t>
          </a:r>
        </a:p>
      </dgm:t>
    </dgm:pt>
    <dgm:pt modelId="{8963DFF3-5080-4430-A0CB-DC27155BD212}" type="parTrans" cxnId="{02A44521-8D13-40AA-BC22-55B3D1141683}">
      <dgm:prSet/>
      <dgm:spPr/>
      <dgm:t>
        <a:bodyPr/>
        <a:lstStyle/>
        <a:p>
          <a:endParaRPr lang="es-PE"/>
        </a:p>
      </dgm:t>
    </dgm:pt>
    <dgm:pt modelId="{760C961A-EE48-4C24-BDE4-6CA793BA2C43}" type="sibTrans" cxnId="{02A44521-8D13-40AA-BC22-55B3D1141683}">
      <dgm:prSet/>
      <dgm:spPr/>
      <dgm:t>
        <a:bodyPr/>
        <a:lstStyle/>
        <a:p>
          <a:endParaRPr lang="es-PE"/>
        </a:p>
      </dgm:t>
    </dgm:pt>
    <dgm:pt modelId="{49432244-615D-422A-88C8-6EDA3BE773C7}">
      <dgm:prSet phldrT="[Texto]" custT="1"/>
      <dgm:spPr/>
      <dgm:t>
        <a:bodyPr/>
        <a:lstStyle/>
        <a:p>
          <a:r>
            <a:rPr lang="es-PE" sz="2500" b="1" dirty="0"/>
            <a:t>Aduanas</a:t>
          </a:r>
        </a:p>
      </dgm:t>
    </dgm:pt>
    <dgm:pt modelId="{F6EC6D54-D489-4035-AD1E-3B6C11A4EDF7}" type="parTrans" cxnId="{8ADA0254-EB10-42B0-BE2E-E27FD219F528}">
      <dgm:prSet/>
      <dgm:spPr/>
      <dgm:t>
        <a:bodyPr/>
        <a:lstStyle/>
        <a:p>
          <a:endParaRPr lang="es-PE"/>
        </a:p>
      </dgm:t>
    </dgm:pt>
    <dgm:pt modelId="{198D92DC-0339-4AB6-B2E2-2A66F88A33E1}" type="sibTrans" cxnId="{8ADA0254-EB10-42B0-BE2E-E27FD219F528}">
      <dgm:prSet/>
      <dgm:spPr/>
      <dgm:t>
        <a:bodyPr/>
        <a:lstStyle/>
        <a:p>
          <a:endParaRPr lang="es-PE"/>
        </a:p>
      </dgm:t>
    </dgm:pt>
    <dgm:pt modelId="{D120A1DA-0260-4C8C-A187-793CF751682C}">
      <dgm:prSet phldrT="[Texto]" custT="1"/>
      <dgm:spPr>
        <a:solidFill>
          <a:srgbClr val="0163AC"/>
        </a:solidFill>
      </dgm:spPr>
      <dgm:t>
        <a:bodyPr/>
        <a:lstStyle/>
        <a:p>
          <a:r>
            <a:rPr lang="es-PE" sz="3200" b="1" dirty="0">
              <a:solidFill>
                <a:schemeClr val="bg1"/>
              </a:solidFill>
            </a:rPr>
            <a:t>3.84</a:t>
          </a:r>
        </a:p>
      </dgm:t>
    </dgm:pt>
    <dgm:pt modelId="{B0501628-10DD-40EE-99A7-2F3C8AB89781}" type="parTrans" cxnId="{AA71923C-5C17-4612-BCB1-F2857577012C}">
      <dgm:prSet/>
      <dgm:spPr/>
      <dgm:t>
        <a:bodyPr/>
        <a:lstStyle/>
        <a:p>
          <a:endParaRPr lang="es-PE"/>
        </a:p>
      </dgm:t>
    </dgm:pt>
    <dgm:pt modelId="{E594850B-D32D-45D6-A0A4-F76106805F45}" type="sibTrans" cxnId="{AA71923C-5C17-4612-BCB1-F2857577012C}">
      <dgm:prSet/>
      <dgm:spPr/>
      <dgm:t>
        <a:bodyPr/>
        <a:lstStyle/>
        <a:p>
          <a:endParaRPr lang="es-PE"/>
        </a:p>
      </dgm:t>
    </dgm:pt>
    <dgm:pt modelId="{D5F3EDE7-12D1-4D4F-BDB0-C723DFC6E99E}">
      <dgm:prSet phldrT="[Texto]" custT="1"/>
      <dgm:spPr>
        <a:solidFill>
          <a:srgbClr val="0163AC"/>
        </a:solidFill>
      </dgm:spPr>
      <dgm:t>
        <a:bodyPr/>
        <a:lstStyle/>
        <a:p>
          <a:r>
            <a:rPr lang="es-PE" sz="3200" b="1" dirty="0">
              <a:solidFill>
                <a:schemeClr val="bg1"/>
              </a:solidFill>
            </a:rPr>
            <a:t>3.76</a:t>
          </a:r>
        </a:p>
      </dgm:t>
    </dgm:pt>
    <dgm:pt modelId="{74E59AC6-14BE-4879-A530-EDC2792057E0}" type="parTrans" cxnId="{9589D60E-830F-4A82-9803-D8BDD85DD2C7}">
      <dgm:prSet/>
      <dgm:spPr/>
      <dgm:t>
        <a:bodyPr/>
        <a:lstStyle/>
        <a:p>
          <a:endParaRPr lang="es-PE"/>
        </a:p>
      </dgm:t>
    </dgm:pt>
    <dgm:pt modelId="{6B77C71B-4280-4BEF-9C38-11EDDABBDB1D}" type="sibTrans" cxnId="{9589D60E-830F-4A82-9803-D8BDD85DD2C7}">
      <dgm:prSet/>
      <dgm:spPr/>
      <dgm:t>
        <a:bodyPr/>
        <a:lstStyle/>
        <a:p>
          <a:endParaRPr lang="es-PE"/>
        </a:p>
      </dgm:t>
    </dgm:pt>
    <dgm:pt modelId="{FDE6CD9A-5AE9-4436-B2AB-FE9EFDB3B728}" type="pres">
      <dgm:prSet presAssocID="{A51FCEA1-D97A-4383-9507-18C5F3FB68A8}" presName="hierChild1" presStyleCnt="0">
        <dgm:presLayoutVars>
          <dgm:orgChart val="1"/>
          <dgm:chPref val="1"/>
          <dgm:dir/>
          <dgm:animOne val="branch"/>
          <dgm:animLvl val="lvl"/>
          <dgm:resizeHandles/>
        </dgm:presLayoutVars>
      </dgm:prSet>
      <dgm:spPr/>
    </dgm:pt>
    <dgm:pt modelId="{BDBC25E5-FB5F-4280-98DC-8CF168AD6A72}" type="pres">
      <dgm:prSet presAssocID="{4FB76F56-511B-4587-946D-FAD8BEC6E8D4}" presName="hierRoot1" presStyleCnt="0">
        <dgm:presLayoutVars>
          <dgm:hierBranch val="init"/>
        </dgm:presLayoutVars>
      </dgm:prSet>
      <dgm:spPr/>
    </dgm:pt>
    <dgm:pt modelId="{D31F18A3-4D49-4541-8579-5816BF87F737}" type="pres">
      <dgm:prSet presAssocID="{4FB76F56-511B-4587-946D-FAD8BEC6E8D4}" presName="rootComposite1" presStyleCnt="0"/>
      <dgm:spPr/>
    </dgm:pt>
    <dgm:pt modelId="{3088763C-D96B-413A-9510-EFEA20E8B4B1}" type="pres">
      <dgm:prSet presAssocID="{4FB76F56-511B-4587-946D-FAD8BEC6E8D4}" presName="rootText1" presStyleLbl="node0" presStyleIdx="0" presStyleCnt="1" custScaleX="81327">
        <dgm:presLayoutVars>
          <dgm:chPref val="3"/>
        </dgm:presLayoutVars>
      </dgm:prSet>
      <dgm:spPr/>
    </dgm:pt>
    <dgm:pt modelId="{718C38CB-9141-49B9-B361-403FD62B7678}" type="pres">
      <dgm:prSet presAssocID="{4FB76F56-511B-4587-946D-FAD8BEC6E8D4}" presName="rootConnector1" presStyleLbl="node1" presStyleIdx="0" presStyleCnt="0"/>
      <dgm:spPr/>
    </dgm:pt>
    <dgm:pt modelId="{F658D40E-EF38-4D07-B873-7E3628A470C7}" type="pres">
      <dgm:prSet presAssocID="{4FB76F56-511B-4587-946D-FAD8BEC6E8D4}" presName="hierChild2" presStyleCnt="0"/>
      <dgm:spPr/>
    </dgm:pt>
    <dgm:pt modelId="{5C9DA095-A68F-4F06-BDE0-004DB3694603}" type="pres">
      <dgm:prSet presAssocID="{8963DFF3-5080-4430-A0CB-DC27155BD212}" presName="Name37" presStyleLbl="parChTrans1D2" presStyleIdx="0" presStyleCnt="2"/>
      <dgm:spPr/>
    </dgm:pt>
    <dgm:pt modelId="{0E965373-3B43-4B70-9C29-00F3039D0661}" type="pres">
      <dgm:prSet presAssocID="{D2BC790B-A715-4A7E-B571-9F03F6811F14}" presName="hierRoot2" presStyleCnt="0">
        <dgm:presLayoutVars>
          <dgm:hierBranch val="l"/>
        </dgm:presLayoutVars>
      </dgm:prSet>
      <dgm:spPr/>
    </dgm:pt>
    <dgm:pt modelId="{84ADBB9C-6F98-4D32-9A47-17E8DD5E9891}" type="pres">
      <dgm:prSet presAssocID="{D2BC790B-A715-4A7E-B571-9F03F6811F14}" presName="rootComposite" presStyleCnt="0"/>
      <dgm:spPr/>
    </dgm:pt>
    <dgm:pt modelId="{43FACFC5-3A65-4657-9315-34D3E2F8AD88}" type="pres">
      <dgm:prSet presAssocID="{D2BC790B-A715-4A7E-B571-9F03F6811F14}" presName="rootText" presStyleLbl="node2" presStyleIdx="0" presStyleCnt="2">
        <dgm:presLayoutVars>
          <dgm:chPref val="3"/>
        </dgm:presLayoutVars>
      </dgm:prSet>
      <dgm:spPr/>
    </dgm:pt>
    <dgm:pt modelId="{C2B17A0B-CBFB-442B-A688-E59433E63AE5}" type="pres">
      <dgm:prSet presAssocID="{D2BC790B-A715-4A7E-B571-9F03F6811F14}" presName="rootConnector" presStyleLbl="node2" presStyleIdx="0" presStyleCnt="2"/>
      <dgm:spPr/>
    </dgm:pt>
    <dgm:pt modelId="{62958217-D52F-455A-BFBF-A392E30DABC9}" type="pres">
      <dgm:prSet presAssocID="{D2BC790B-A715-4A7E-B571-9F03F6811F14}" presName="hierChild4" presStyleCnt="0"/>
      <dgm:spPr/>
    </dgm:pt>
    <dgm:pt modelId="{94C37577-7FF1-4C4B-991A-BC7A228480B5}" type="pres">
      <dgm:prSet presAssocID="{B0501628-10DD-40EE-99A7-2F3C8AB89781}" presName="Name50" presStyleLbl="parChTrans1D3" presStyleIdx="0" presStyleCnt="2"/>
      <dgm:spPr/>
    </dgm:pt>
    <dgm:pt modelId="{1436D3B9-2C00-49E9-A821-677F4B39623A}" type="pres">
      <dgm:prSet presAssocID="{D120A1DA-0260-4C8C-A187-793CF751682C}" presName="hierRoot2" presStyleCnt="0">
        <dgm:presLayoutVars>
          <dgm:hierBranch val="l"/>
        </dgm:presLayoutVars>
      </dgm:prSet>
      <dgm:spPr/>
    </dgm:pt>
    <dgm:pt modelId="{20D4FAFF-42E8-4865-877F-1F015D4C32C5}" type="pres">
      <dgm:prSet presAssocID="{D120A1DA-0260-4C8C-A187-793CF751682C}" presName="rootComposite" presStyleCnt="0"/>
      <dgm:spPr/>
    </dgm:pt>
    <dgm:pt modelId="{96FE0639-B448-4DAE-B918-06CF8187F0C2}" type="pres">
      <dgm:prSet presAssocID="{D120A1DA-0260-4C8C-A187-793CF751682C}" presName="rootText" presStyleLbl="node3" presStyleIdx="0" presStyleCnt="2" custScaleX="81327">
        <dgm:presLayoutVars>
          <dgm:chPref val="3"/>
        </dgm:presLayoutVars>
      </dgm:prSet>
      <dgm:spPr/>
    </dgm:pt>
    <dgm:pt modelId="{F01E72FD-F2B4-4F77-A692-7DB61675C20E}" type="pres">
      <dgm:prSet presAssocID="{D120A1DA-0260-4C8C-A187-793CF751682C}" presName="rootConnector" presStyleLbl="node3" presStyleIdx="0" presStyleCnt="2"/>
      <dgm:spPr/>
    </dgm:pt>
    <dgm:pt modelId="{1343EF3B-1C4F-4553-884C-536919552373}" type="pres">
      <dgm:prSet presAssocID="{D120A1DA-0260-4C8C-A187-793CF751682C}" presName="hierChild4" presStyleCnt="0"/>
      <dgm:spPr/>
    </dgm:pt>
    <dgm:pt modelId="{FF38463A-7C5A-442C-88D3-4B539F804811}" type="pres">
      <dgm:prSet presAssocID="{D120A1DA-0260-4C8C-A187-793CF751682C}" presName="hierChild5" presStyleCnt="0"/>
      <dgm:spPr/>
    </dgm:pt>
    <dgm:pt modelId="{0792E1D1-1F60-473C-9CB1-A2636F92A52B}" type="pres">
      <dgm:prSet presAssocID="{D2BC790B-A715-4A7E-B571-9F03F6811F14}" presName="hierChild5" presStyleCnt="0"/>
      <dgm:spPr/>
    </dgm:pt>
    <dgm:pt modelId="{656D11FE-060C-4493-981F-FDF262485275}" type="pres">
      <dgm:prSet presAssocID="{F6EC6D54-D489-4035-AD1E-3B6C11A4EDF7}" presName="Name37" presStyleLbl="parChTrans1D2" presStyleIdx="1" presStyleCnt="2"/>
      <dgm:spPr/>
    </dgm:pt>
    <dgm:pt modelId="{C1CC23E3-CFC7-4EF0-977E-2D5B4B61A599}" type="pres">
      <dgm:prSet presAssocID="{49432244-615D-422A-88C8-6EDA3BE773C7}" presName="hierRoot2" presStyleCnt="0">
        <dgm:presLayoutVars>
          <dgm:hierBranch val="r"/>
        </dgm:presLayoutVars>
      </dgm:prSet>
      <dgm:spPr/>
    </dgm:pt>
    <dgm:pt modelId="{59570745-01DF-42F9-A85B-13049D361038}" type="pres">
      <dgm:prSet presAssocID="{49432244-615D-422A-88C8-6EDA3BE773C7}" presName="rootComposite" presStyleCnt="0"/>
      <dgm:spPr/>
    </dgm:pt>
    <dgm:pt modelId="{A05B4E13-1A1C-4AAB-8E74-899A55390ECF}" type="pres">
      <dgm:prSet presAssocID="{49432244-615D-422A-88C8-6EDA3BE773C7}" presName="rootText" presStyleLbl="node2" presStyleIdx="1" presStyleCnt="2">
        <dgm:presLayoutVars>
          <dgm:chPref val="3"/>
        </dgm:presLayoutVars>
      </dgm:prSet>
      <dgm:spPr/>
    </dgm:pt>
    <dgm:pt modelId="{7DA8CF8B-FC67-4E99-B6A0-17B483A03B3F}" type="pres">
      <dgm:prSet presAssocID="{49432244-615D-422A-88C8-6EDA3BE773C7}" presName="rootConnector" presStyleLbl="node2" presStyleIdx="1" presStyleCnt="2"/>
      <dgm:spPr/>
    </dgm:pt>
    <dgm:pt modelId="{D0F9B888-A731-41EF-9879-303979CC25B0}" type="pres">
      <dgm:prSet presAssocID="{49432244-615D-422A-88C8-6EDA3BE773C7}" presName="hierChild4" presStyleCnt="0"/>
      <dgm:spPr/>
    </dgm:pt>
    <dgm:pt modelId="{9D8C9D8A-BC54-47C1-B6AE-3F241234D799}" type="pres">
      <dgm:prSet presAssocID="{74E59AC6-14BE-4879-A530-EDC2792057E0}" presName="Name50" presStyleLbl="parChTrans1D3" presStyleIdx="1" presStyleCnt="2"/>
      <dgm:spPr/>
    </dgm:pt>
    <dgm:pt modelId="{C102F26B-8C00-4D5B-A97B-78BBA793408C}" type="pres">
      <dgm:prSet presAssocID="{D5F3EDE7-12D1-4D4F-BDB0-C723DFC6E99E}" presName="hierRoot2" presStyleCnt="0">
        <dgm:presLayoutVars>
          <dgm:hierBranch/>
        </dgm:presLayoutVars>
      </dgm:prSet>
      <dgm:spPr/>
    </dgm:pt>
    <dgm:pt modelId="{DBF8489C-93C0-4B26-B118-D1DC9BEDB08F}" type="pres">
      <dgm:prSet presAssocID="{D5F3EDE7-12D1-4D4F-BDB0-C723DFC6E99E}" presName="rootComposite" presStyleCnt="0"/>
      <dgm:spPr/>
    </dgm:pt>
    <dgm:pt modelId="{8D438B3B-10C4-45C1-ACE8-C6E540C0A47C}" type="pres">
      <dgm:prSet presAssocID="{D5F3EDE7-12D1-4D4F-BDB0-C723DFC6E99E}" presName="rootText" presStyleLbl="node3" presStyleIdx="1" presStyleCnt="2" custScaleX="81327">
        <dgm:presLayoutVars>
          <dgm:chPref val="3"/>
        </dgm:presLayoutVars>
      </dgm:prSet>
      <dgm:spPr/>
    </dgm:pt>
    <dgm:pt modelId="{38AFAEF3-C41B-4EA1-A7C8-2568DB3C3278}" type="pres">
      <dgm:prSet presAssocID="{D5F3EDE7-12D1-4D4F-BDB0-C723DFC6E99E}" presName="rootConnector" presStyleLbl="node3" presStyleIdx="1" presStyleCnt="2"/>
      <dgm:spPr/>
    </dgm:pt>
    <dgm:pt modelId="{C4B8C574-62A9-4BAA-892B-8FAC95F7AE28}" type="pres">
      <dgm:prSet presAssocID="{D5F3EDE7-12D1-4D4F-BDB0-C723DFC6E99E}" presName="hierChild4" presStyleCnt="0"/>
      <dgm:spPr/>
    </dgm:pt>
    <dgm:pt modelId="{A30A1A81-5B34-4B56-B4BF-ED610B14E385}" type="pres">
      <dgm:prSet presAssocID="{D5F3EDE7-12D1-4D4F-BDB0-C723DFC6E99E}" presName="hierChild5" presStyleCnt="0"/>
      <dgm:spPr/>
    </dgm:pt>
    <dgm:pt modelId="{BD7C8518-A618-40F5-A729-3873E0C452D7}" type="pres">
      <dgm:prSet presAssocID="{49432244-615D-422A-88C8-6EDA3BE773C7}" presName="hierChild5" presStyleCnt="0"/>
      <dgm:spPr/>
    </dgm:pt>
    <dgm:pt modelId="{5CFD7E18-2580-4C66-900D-4D41E9C249B1}" type="pres">
      <dgm:prSet presAssocID="{4FB76F56-511B-4587-946D-FAD8BEC6E8D4}" presName="hierChild3" presStyleCnt="0"/>
      <dgm:spPr/>
    </dgm:pt>
  </dgm:ptLst>
  <dgm:cxnLst>
    <dgm:cxn modelId="{D78C9305-3E72-4DEA-BA05-30CF2DAD3597}" type="presOf" srcId="{4FB76F56-511B-4587-946D-FAD8BEC6E8D4}" destId="{3088763C-D96B-413A-9510-EFEA20E8B4B1}" srcOrd="0" destOrd="0" presId="urn:microsoft.com/office/officeart/2005/8/layout/orgChart1"/>
    <dgm:cxn modelId="{9589D60E-830F-4A82-9803-D8BDD85DD2C7}" srcId="{49432244-615D-422A-88C8-6EDA3BE773C7}" destId="{D5F3EDE7-12D1-4D4F-BDB0-C723DFC6E99E}" srcOrd="0" destOrd="0" parTransId="{74E59AC6-14BE-4879-A530-EDC2792057E0}" sibTransId="{6B77C71B-4280-4BEF-9C38-11EDDABBDB1D}"/>
    <dgm:cxn modelId="{02A44521-8D13-40AA-BC22-55B3D1141683}" srcId="{4FB76F56-511B-4587-946D-FAD8BEC6E8D4}" destId="{D2BC790B-A715-4A7E-B571-9F03F6811F14}" srcOrd="0" destOrd="0" parTransId="{8963DFF3-5080-4430-A0CB-DC27155BD212}" sibTransId="{760C961A-EE48-4C24-BDE4-6CA793BA2C43}"/>
    <dgm:cxn modelId="{51E48928-006F-4413-A275-4049BF910ACA}" type="presOf" srcId="{D2BC790B-A715-4A7E-B571-9F03F6811F14}" destId="{C2B17A0B-CBFB-442B-A688-E59433E63AE5}" srcOrd="1" destOrd="0" presId="urn:microsoft.com/office/officeart/2005/8/layout/orgChart1"/>
    <dgm:cxn modelId="{03A08D37-A640-4E8E-92EE-68682F9237F1}" type="presOf" srcId="{F6EC6D54-D489-4035-AD1E-3B6C11A4EDF7}" destId="{656D11FE-060C-4493-981F-FDF262485275}" srcOrd="0" destOrd="0" presId="urn:microsoft.com/office/officeart/2005/8/layout/orgChart1"/>
    <dgm:cxn modelId="{5F405E3B-A556-4422-BA3B-EEA70D6ECACB}" type="presOf" srcId="{49432244-615D-422A-88C8-6EDA3BE773C7}" destId="{7DA8CF8B-FC67-4E99-B6A0-17B483A03B3F}" srcOrd="1" destOrd="0" presId="urn:microsoft.com/office/officeart/2005/8/layout/orgChart1"/>
    <dgm:cxn modelId="{AA71923C-5C17-4612-BCB1-F2857577012C}" srcId="{D2BC790B-A715-4A7E-B571-9F03F6811F14}" destId="{D120A1DA-0260-4C8C-A187-793CF751682C}" srcOrd="0" destOrd="0" parTransId="{B0501628-10DD-40EE-99A7-2F3C8AB89781}" sibTransId="{E594850B-D32D-45D6-A0A4-F76106805F45}"/>
    <dgm:cxn modelId="{CBE9463E-943E-4C76-8A04-A9CD777060D5}" type="presOf" srcId="{49432244-615D-422A-88C8-6EDA3BE773C7}" destId="{A05B4E13-1A1C-4AAB-8E74-899A55390ECF}" srcOrd="0" destOrd="0" presId="urn:microsoft.com/office/officeart/2005/8/layout/orgChart1"/>
    <dgm:cxn modelId="{8ADA0254-EB10-42B0-BE2E-E27FD219F528}" srcId="{4FB76F56-511B-4587-946D-FAD8BEC6E8D4}" destId="{49432244-615D-422A-88C8-6EDA3BE773C7}" srcOrd="1" destOrd="0" parTransId="{F6EC6D54-D489-4035-AD1E-3B6C11A4EDF7}" sibTransId="{198D92DC-0339-4AB6-B2E2-2A66F88A33E1}"/>
    <dgm:cxn modelId="{8C5A3C7F-B250-4F79-954A-74D2F6A211B7}" type="presOf" srcId="{D2BC790B-A715-4A7E-B571-9F03F6811F14}" destId="{43FACFC5-3A65-4657-9315-34D3E2F8AD88}" srcOrd="0" destOrd="0" presId="urn:microsoft.com/office/officeart/2005/8/layout/orgChart1"/>
    <dgm:cxn modelId="{84D5B989-E291-4D55-8D99-1C97647070B0}" type="presOf" srcId="{B0501628-10DD-40EE-99A7-2F3C8AB89781}" destId="{94C37577-7FF1-4C4B-991A-BC7A228480B5}" srcOrd="0" destOrd="0" presId="urn:microsoft.com/office/officeart/2005/8/layout/orgChart1"/>
    <dgm:cxn modelId="{6E80FD9A-7B07-4216-AFA2-9B65833E4AC8}" type="presOf" srcId="{8963DFF3-5080-4430-A0CB-DC27155BD212}" destId="{5C9DA095-A68F-4F06-BDE0-004DB3694603}" srcOrd="0" destOrd="0" presId="urn:microsoft.com/office/officeart/2005/8/layout/orgChart1"/>
    <dgm:cxn modelId="{9BC5EAA4-BB49-46A1-84D2-FBD7662E15F4}" type="presOf" srcId="{D5F3EDE7-12D1-4D4F-BDB0-C723DFC6E99E}" destId="{8D438B3B-10C4-45C1-ACE8-C6E540C0A47C}" srcOrd="0" destOrd="0" presId="urn:microsoft.com/office/officeart/2005/8/layout/orgChart1"/>
    <dgm:cxn modelId="{B56201A8-63B7-4082-896D-C2E1DB782023}" type="presOf" srcId="{74E59AC6-14BE-4879-A530-EDC2792057E0}" destId="{9D8C9D8A-BC54-47C1-B6AE-3F241234D799}" srcOrd="0" destOrd="0" presId="urn:microsoft.com/office/officeart/2005/8/layout/orgChart1"/>
    <dgm:cxn modelId="{372794A9-F1FC-476D-9866-9950BF2F4332}" type="presOf" srcId="{D120A1DA-0260-4C8C-A187-793CF751682C}" destId="{F01E72FD-F2B4-4F77-A692-7DB61675C20E}" srcOrd="1" destOrd="0" presId="urn:microsoft.com/office/officeart/2005/8/layout/orgChart1"/>
    <dgm:cxn modelId="{3D8FC0B3-6142-4DCB-8797-4A2AE47C9108}" type="presOf" srcId="{D120A1DA-0260-4C8C-A187-793CF751682C}" destId="{96FE0639-B448-4DAE-B918-06CF8187F0C2}" srcOrd="0" destOrd="0" presId="urn:microsoft.com/office/officeart/2005/8/layout/orgChart1"/>
    <dgm:cxn modelId="{45440CC4-73F5-4F80-8E8E-298E9ACDA317}" type="presOf" srcId="{4FB76F56-511B-4587-946D-FAD8BEC6E8D4}" destId="{718C38CB-9141-49B9-B361-403FD62B7678}" srcOrd="1" destOrd="0" presId="urn:microsoft.com/office/officeart/2005/8/layout/orgChart1"/>
    <dgm:cxn modelId="{3EA7A9D2-274C-438C-BC99-6A2D94F3DFC0}" type="presOf" srcId="{D5F3EDE7-12D1-4D4F-BDB0-C723DFC6E99E}" destId="{38AFAEF3-C41B-4EA1-A7C8-2568DB3C3278}" srcOrd="1" destOrd="0" presId="urn:microsoft.com/office/officeart/2005/8/layout/orgChart1"/>
    <dgm:cxn modelId="{3F97AFE3-C0AB-48C3-A4DD-6279B1442A59}" type="presOf" srcId="{A51FCEA1-D97A-4383-9507-18C5F3FB68A8}" destId="{FDE6CD9A-5AE9-4436-B2AB-FE9EFDB3B728}" srcOrd="0" destOrd="0" presId="urn:microsoft.com/office/officeart/2005/8/layout/orgChart1"/>
    <dgm:cxn modelId="{6D279DF2-84CE-4154-BF8D-C5798812ADCD}" srcId="{A51FCEA1-D97A-4383-9507-18C5F3FB68A8}" destId="{4FB76F56-511B-4587-946D-FAD8BEC6E8D4}" srcOrd="0" destOrd="0" parTransId="{80B4DA5D-12DB-41F8-B9EC-D2A8FFEE1875}" sibTransId="{EA1B84DD-54DB-4DDA-B40D-87B9570CA407}"/>
    <dgm:cxn modelId="{F74F4E68-62AC-499A-A8CE-3C9AC3DA0081}" type="presParOf" srcId="{FDE6CD9A-5AE9-4436-B2AB-FE9EFDB3B728}" destId="{BDBC25E5-FB5F-4280-98DC-8CF168AD6A72}" srcOrd="0" destOrd="0" presId="urn:microsoft.com/office/officeart/2005/8/layout/orgChart1"/>
    <dgm:cxn modelId="{2687CF9E-2C43-4FBB-BE42-3D47C649AF03}" type="presParOf" srcId="{BDBC25E5-FB5F-4280-98DC-8CF168AD6A72}" destId="{D31F18A3-4D49-4541-8579-5816BF87F737}" srcOrd="0" destOrd="0" presId="urn:microsoft.com/office/officeart/2005/8/layout/orgChart1"/>
    <dgm:cxn modelId="{B762DC8D-F197-476D-B25E-C15AACF66C28}" type="presParOf" srcId="{D31F18A3-4D49-4541-8579-5816BF87F737}" destId="{3088763C-D96B-413A-9510-EFEA20E8B4B1}" srcOrd="0" destOrd="0" presId="urn:microsoft.com/office/officeart/2005/8/layout/orgChart1"/>
    <dgm:cxn modelId="{EEA5522E-3576-470D-A82E-82B15D9CB3CA}" type="presParOf" srcId="{D31F18A3-4D49-4541-8579-5816BF87F737}" destId="{718C38CB-9141-49B9-B361-403FD62B7678}" srcOrd="1" destOrd="0" presId="urn:microsoft.com/office/officeart/2005/8/layout/orgChart1"/>
    <dgm:cxn modelId="{99E24334-34EB-4410-AE44-29A140929076}" type="presParOf" srcId="{BDBC25E5-FB5F-4280-98DC-8CF168AD6A72}" destId="{F658D40E-EF38-4D07-B873-7E3628A470C7}" srcOrd="1" destOrd="0" presId="urn:microsoft.com/office/officeart/2005/8/layout/orgChart1"/>
    <dgm:cxn modelId="{A3A8130B-A382-4F1E-92BA-E466DA00EF3F}" type="presParOf" srcId="{F658D40E-EF38-4D07-B873-7E3628A470C7}" destId="{5C9DA095-A68F-4F06-BDE0-004DB3694603}" srcOrd="0" destOrd="0" presId="urn:microsoft.com/office/officeart/2005/8/layout/orgChart1"/>
    <dgm:cxn modelId="{6F11530E-79C8-480F-B9DB-47D75222A105}" type="presParOf" srcId="{F658D40E-EF38-4D07-B873-7E3628A470C7}" destId="{0E965373-3B43-4B70-9C29-00F3039D0661}" srcOrd="1" destOrd="0" presId="urn:microsoft.com/office/officeart/2005/8/layout/orgChart1"/>
    <dgm:cxn modelId="{26482C19-6A63-4997-9A91-D72CDA3AFC3A}" type="presParOf" srcId="{0E965373-3B43-4B70-9C29-00F3039D0661}" destId="{84ADBB9C-6F98-4D32-9A47-17E8DD5E9891}" srcOrd="0" destOrd="0" presId="urn:microsoft.com/office/officeart/2005/8/layout/orgChart1"/>
    <dgm:cxn modelId="{647D6985-EDB2-4B4D-8FD5-2B56D2AB17FD}" type="presParOf" srcId="{84ADBB9C-6F98-4D32-9A47-17E8DD5E9891}" destId="{43FACFC5-3A65-4657-9315-34D3E2F8AD88}" srcOrd="0" destOrd="0" presId="urn:microsoft.com/office/officeart/2005/8/layout/orgChart1"/>
    <dgm:cxn modelId="{9BC02C40-67D8-43A4-A89E-4A0A0FB44C0C}" type="presParOf" srcId="{84ADBB9C-6F98-4D32-9A47-17E8DD5E9891}" destId="{C2B17A0B-CBFB-442B-A688-E59433E63AE5}" srcOrd="1" destOrd="0" presId="urn:microsoft.com/office/officeart/2005/8/layout/orgChart1"/>
    <dgm:cxn modelId="{34C1F07C-4402-4145-AFEA-8BBBB7A2F391}" type="presParOf" srcId="{0E965373-3B43-4B70-9C29-00F3039D0661}" destId="{62958217-D52F-455A-BFBF-A392E30DABC9}" srcOrd="1" destOrd="0" presId="urn:microsoft.com/office/officeart/2005/8/layout/orgChart1"/>
    <dgm:cxn modelId="{62505F4E-36BA-4980-9AD7-6BB4190A5C83}" type="presParOf" srcId="{62958217-D52F-455A-BFBF-A392E30DABC9}" destId="{94C37577-7FF1-4C4B-991A-BC7A228480B5}" srcOrd="0" destOrd="0" presId="urn:microsoft.com/office/officeart/2005/8/layout/orgChart1"/>
    <dgm:cxn modelId="{1DB70D65-7463-418C-9A8C-544F607699F0}" type="presParOf" srcId="{62958217-D52F-455A-BFBF-A392E30DABC9}" destId="{1436D3B9-2C00-49E9-A821-677F4B39623A}" srcOrd="1" destOrd="0" presId="urn:microsoft.com/office/officeart/2005/8/layout/orgChart1"/>
    <dgm:cxn modelId="{117FEC45-286E-457E-B767-ACB5AB9F0B31}" type="presParOf" srcId="{1436D3B9-2C00-49E9-A821-677F4B39623A}" destId="{20D4FAFF-42E8-4865-877F-1F015D4C32C5}" srcOrd="0" destOrd="0" presId="urn:microsoft.com/office/officeart/2005/8/layout/orgChart1"/>
    <dgm:cxn modelId="{61D94CBE-009D-4795-B034-809A48C4BD4C}" type="presParOf" srcId="{20D4FAFF-42E8-4865-877F-1F015D4C32C5}" destId="{96FE0639-B448-4DAE-B918-06CF8187F0C2}" srcOrd="0" destOrd="0" presId="urn:microsoft.com/office/officeart/2005/8/layout/orgChart1"/>
    <dgm:cxn modelId="{4C35C9B1-EC0C-4FB2-8480-6F7B0888704E}" type="presParOf" srcId="{20D4FAFF-42E8-4865-877F-1F015D4C32C5}" destId="{F01E72FD-F2B4-4F77-A692-7DB61675C20E}" srcOrd="1" destOrd="0" presId="urn:microsoft.com/office/officeart/2005/8/layout/orgChart1"/>
    <dgm:cxn modelId="{A036DDCE-5E14-49C2-BDE4-278FD77F6C20}" type="presParOf" srcId="{1436D3B9-2C00-49E9-A821-677F4B39623A}" destId="{1343EF3B-1C4F-4553-884C-536919552373}" srcOrd="1" destOrd="0" presId="urn:microsoft.com/office/officeart/2005/8/layout/orgChart1"/>
    <dgm:cxn modelId="{A1F537CE-01C7-429C-AF39-22A50A8807F3}" type="presParOf" srcId="{1436D3B9-2C00-49E9-A821-677F4B39623A}" destId="{FF38463A-7C5A-442C-88D3-4B539F804811}" srcOrd="2" destOrd="0" presId="urn:microsoft.com/office/officeart/2005/8/layout/orgChart1"/>
    <dgm:cxn modelId="{E607F093-190D-45D3-A63F-BA2735DC1787}" type="presParOf" srcId="{0E965373-3B43-4B70-9C29-00F3039D0661}" destId="{0792E1D1-1F60-473C-9CB1-A2636F92A52B}" srcOrd="2" destOrd="0" presId="urn:microsoft.com/office/officeart/2005/8/layout/orgChart1"/>
    <dgm:cxn modelId="{F52F3412-103C-4A92-9577-8819B91ECD2A}" type="presParOf" srcId="{F658D40E-EF38-4D07-B873-7E3628A470C7}" destId="{656D11FE-060C-4493-981F-FDF262485275}" srcOrd="2" destOrd="0" presId="urn:microsoft.com/office/officeart/2005/8/layout/orgChart1"/>
    <dgm:cxn modelId="{37103654-BDB7-4C85-9160-570B1D72CCE2}" type="presParOf" srcId="{F658D40E-EF38-4D07-B873-7E3628A470C7}" destId="{C1CC23E3-CFC7-4EF0-977E-2D5B4B61A599}" srcOrd="3" destOrd="0" presId="urn:microsoft.com/office/officeart/2005/8/layout/orgChart1"/>
    <dgm:cxn modelId="{56648C06-FA1E-4E70-8B8E-6143ED59E121}" type="presParOf" srcId="{C1CC23E3-CFC7-4EF0-977E-2D5B4B61A599}" destId="{59570745-01DF-42F9-A85B-13049D361038}" srcOrd="0" destOrd="0" presId="urn:microsoft.com/office/officeart/2005/8/layout/orgChart1"/>
    <dgm:cxn modelId="{5B39C89C-1EEF-4608-A50C-E6D5E47DAEE6}" type="presParOf" srcId="{59570745-01DF-42F9-A85B-13049D361038}" destId="{A05B4E13-1A1C-4AAB-8E74-899A55390ECF}" srcOrd="0" destOrd="0" presId="urn:microsoft.com/office/officeart/2005/8/layout/orgChart1"/>
    <dgm:cxn modelId="{8AF3CCC6-78A9-4450-AA4F-0DAF882843DD}" type="presParOf" srcId="{59570745-01DF-42F9-A85B-13049D361038}" destId="{7DA8CF8B-FC67-4E99-B6A0-17B483A03B3F}" srcOrd="1" destOrd="0" presId="urn:microsoft.com/office/officeart/2005/8/layout/orgChart1"/>
    <dgm:cxn modelId="{032DDD7D-6BC2-499E-AE5C-E2D3414B3FAA}" type="presParOf" srcId="{C1CC23E3-CFC7-4EF0-977E-2D5B4B61A599}" destId="{D0F9B888-A731-41EF-9879-303979CC25B0}" srcOrd="1" destOrd="0" presId="urn:microsoft.com/office/officeart/2005/8/layout/orgChart1"/>
    <dgm:cxn modelId="{B082DCB1-73B7-49E4-9446-E88B694E264D}" type="presParOf" srcId="{D0F9B888-A731-41EF-9879-303979CC25B0}" destId="{9D8C9D8A-BC54-47C1-B6AE-3F241234D799}" srcOrd="0" destOrd="0" presId="urn:microsoft.com/office/officeart/2005/8/layout/orgChart1"/>
    <dgm:cxn modelId="{5111D651-CF93-4803-8F8C-CE98A810D995}" type="presParOf" srcId="{D0F9B888-A731-41EF-9879-303979CC25B0}" destId="{C102F26B-8C00-4D5B-A97B-78BBA793408C}" srcOrd="1" destOrd="0" presId="urn:microsoft.com/office/officeart/2005/8/layout/orgChart1"/>
    <dgm:cxn modelId="{E521931E-0EBD-4777-819F-BC2A9F757A74}" type="presParOf" srcId="{C102F26B-8C00-4D5B-A97B-78BBA793408C}" destId="{DBF8489C-93C0-4B26-B118-D1DC9BEDB08F}" srcOrd="0" destOrd="0" presId="urn:microsoft.com/office/officeart/2005/8/layout/orgChart1"/>
    <dgm:cxn modelId="{E537E6CC-1906-4445-A6A8-4118C4C471A8}" type="presParOf" srcId="{DBF8489C-93C0-4B26-B118-D1DC9BEDB08F}" destId="{8D438B3B-10C4-45C1-ACE8-C6E540C0A47C}" srcOrd="0" destOrd="0" presId="urn:microsoft.com/office/officeart/2005/8/layout/orgChart1"/>
    <dgm:cxn modelId="{ABDDBCF8-4430-46D6-B1A9-2EEC6DA96AA5}" type="presParOf" srcId="{DBF8489C-93C0-4B26-B118-D1DC9BEDB08F}" destId="{38AFAEF3-C41B-4EA1-A7C8-2568DB3C3278}" srcOrd="1" destOrd="0" presId="urn:microsoft.com/office/officeart/2005/8/layout/orgChart1"/>
    <dgm:cxn modelId="{1DF69696-96E1-48C1-80EE-28B0354DA933}" type="presParOf" srcId="{C102F26B-8C00-4D5B-A97B-78BBA793408C}" destId="{C4B8C574-62A9-4BAA-892B-8FAC95F7AE28}" srcOrd="1" destOrd="0" presId="urn:microsoft.com/office/officeart/2005/8/layout/orgChart1"/>
    <dgm:cxn modelId="{B1226292-4F68-4E15-A561-3016113CDD79}" type="presParOf" srcId="{C102F26B-8C00-4D5B-A97B-78BBA793408C}" destId="{A30A1A81-5B34-4B56-B4BF-ED610B14E385}" srcOrd="2" destOrd="0" presId="urn:microsoft.com/office/officeart/2005/8/layout/orgChart1"/>
    <dgm:cxn modelId="{7BB93832-3D2B-4A7C-B731-97832574E1E0}" type="presParOf" srcId="{C1CC23E3-CFC7-4EF0-977E-2D5B4B61A599}" destId="{BD7C8518-A618-40F5-A729-3873E0C452D7}" srcOrd="2" destOrd="0" presId="urn:microsoft.com/office/officeart/2005/8/layout/orgChart1"/>
    <dgm:cxn modelId="{A6612829-9D15-4498-94B7-C89C8B402EA3}" type="presParOf" srcId="{BDBC25E5-FB5F-4280-98DC-8CF168AD6A72}" destId="{5CFD7E18-2580-4C66-900D-4D41E9C249B1}" srcOrd="2" destOrd="0" presId="urn:microsoft.com/office/officeart/2005/8/layout/orgChart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D8C9D8A-BC54-47C1-B6AE-3F241234D799}">
      <dsp:nvSpPr>
        <dsp:cNvPr id="0" name=""/>
        <dsp:cNvSpPr/>
      </dsp:nvSpPr>
      <dsp:spPr>
        <a:xfrm>
          <a:off x="4715722" y="2677161"/>
          <a:ext cx="331699" cy="1017210"/>
        </a:xfrm>
        <a:custGeom>
          <a:avLst/>
          <a:gdLst/>
          <a:ahLst/>
          <a:cxnLst/>
          <a:rect l="0" t="0" r="0" b="0"/>
          <a:pathLst>
            <a:path>
              <a:moveTo>
                <a:pt x="0" y="0"/>
              </a:moveTo>
              <a:lnTo>
                <a:pt x="0" y="1017210"/>
              </a:lnTo>
              <a:lnTo>
                <a:pt x="331699" y="1017210"/>
              </a:lnTo>
            </a:path>
          </a:pathLst>
        </a:custGeom>
        <a:no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56D11FE-060C-4493-981F-FDF262485275}">
      <dsp:nvSpPr>
        <dsp:cNvPr id="0" name=""/>
        <dsp:cNvSpPr/>
      </dsp:nvSpPr>
      <dsp:spPr>
        <a:xfrm>
          <a:off x="4262400" y="1107118"/>
          <a:ext cx="1337853" cy="464378"/>
        </a:xfrm>
        <a:custGeom>
          <a:avLst/>
          <a:gdLst/>
          <a:ahLst/>
          <a:cxnLst/>
          <a:rect l="0" t="0" r="0" b="0"/>
          <a:pathLst>
            <a:path>
              <a:moveTo>
                <a:pt x="0" y="0"/>
              </a:moveTo>
              <a:lnTo>
                <a:pt x="0" y="232189"/>
              </a:lnTo>
              <a:lnTo>
                <a:pt x="1337853" y="232189"/>
              </a:lnTo>
              <a:lnTo>
                <a:pt x="1337853" y="464378"/>
              </a:lnTo>
            </a:path>
          </a:pathLst>
        </a:custGeom>
        <a:noFill/>
        <a:ln w="12700" cap="flat" cmpd="sng" algn="ctr">
          <a:solidFill>
            <a:schemeClr val="accent5">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4C37577-7FF1-4C4B-991A-BC7A228480B5}">
      <dsp:nvSpPr>
        <dsp:cNvPr id="0" name=""/>
        <dsp:cNvSpPr/>
      </dsp:nvSpPr>
      <dsp:spPr>
        <a:xfrm>
          <a:off x="3477378" y="2677161"/>
          <a:ext cx="331699" cy="1017210"/>
        </a:xfrm>
        <a:custGeom>
          <a:avLst/>
          <a:gdLst/>
          <a:ahLst/>
          <a:cxnLst/>
          <a:rect l="0" t="0" r="0" b="0"/>
          <a:pathLst>
            <a:path>
              <a:moveTo>
                <a:pt x="331699" y="0"/>
              </a:moveTo>
              <a:lnTo>
                <a:pt x="331699" y="1017210"/>
              </a:lnTo>
              <a:lnTo>
                <a:pt x="0" y="1017210"/>
              </a:lnTo>
            </a:path>
          </a:pathLst>
        </a:custGeom>
        <a:no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C9DA095-A68F-4F06-BDE0-004DB3694603}">
      <dsp:nvSpPr>
        <dsp:cNvPr id="0" name=""/>
        <dsp:cNvSpPr/>
      </dsp:nvSpPr>
      <dsp:spPr>
        <a:xfrm>
          <a:off x="2924546" y="1107118"/>
          <a:ext cx="1337853" cy="464378"/>
        </a:xfrm>
        <a:custGeom>
          <a:avLst/>
          <a:gdLst/>
          <a:ahLst/>
          <a:cxnLst/>
          <a:rect l="0" t="0" r="0" b="0"/>
          <a:pathLst>
            <a:path>
              <a:moveTo>
                <a:pt x="1337853" y="0"/>
              </a:moveTo>
              <a:lnTo>
                <a:pt x="1337853" y="232189"/>
              </a:lnTo>
              <a:lnTo>
                <a:pt x="0" y="232189"/>
              </a:lnTo>
              <a:lnTo>
                <a:pt x="0" y="464378"/>
              </a:lnTo>
            </a:path>
          </a:pathLst>
        </a:custGeom>
        <a:noFill/>
        <a:ln w="12700" cap="flat" cmpd="sng" algn="ctr">
          <a:solidFill>
            <a:schemeClr val="accent5">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088763C-D96B-413A-9510-EFEA20E8B4B1}">
      <dsp:nvSpPr>
        <dsp:cNvPr id="0" name=""/>
        <dsp:cNvSpPr/>
      </dsp:nvSpPr>
      <dsp:spPr>
        <a:xfrm>
          <a:off x="3156735" y="1453"/>
          <a:ext cx="2211328" cy="1105664"/>
        </a:xfrm>
        <a:prstGeom prst="rect">
          <a:avLst/>
        </a:prstGeom>
        <a:solidFill>
          <a:srgbClr val="0163AC"/>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1778000">
            <a:lnSpc>
              <a:spcPct val="90000"/>
            </a:lnSpc>
            <a:spcBef>
              <a:spcPct val="0"/>
            </a:spcBef>
            <a:spcAft>
              <a:spcPct val="35000"/>
            </a:spcAft>
            <a:buNone/>
          </a:pPr>
          <a:r>
            <a:rPr lang="es-MX" sz="4000" b="1" kern="1200" dirty="0">
              <a:solidFill>
                <a:schemeClr val="bg1"/>
              </a:solidFill>
            </a:rPr>
            <a:t>3.84</a:t>
          </a:r>
          <a:endParaRPr lang="es-PE" sz="4000" b="1" kern="1200" dirty="0">
            <a:solidFill>
              <a:schemeClr val="bg1"/>
            </a:solidFill>
          </a:endParaRPr>
        </a:p>
      </dsp:txBody>
      <dsp:txXfrm>
        <a:off x="3156735" y="1453"/>
        <a:ext cx="2211328" cy="1105664"/>
      </dsp:txXfrm>
    </dsp:sp>
    <dsp:sp modelId="{43FACFC5-3A65-4657-9315-34D3E2F8AD88}">
      <dsp:nvSpPr>
        <dsp:cNvPr id="0" name=""/>
        <dsp:cNvSpPr/>
      </dsp:nvSpPr>
      <dsp:spPr>
        <a:xfrm>
          <a:off x="1818882" y="1571496"/>
          <a:ext cx="2211328" cy="1105664"/>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marL="0" lvl="0" indent="0" algn="ctr" defTabSz="1111250">
            <a:lnSpc>
              <a:spcPct val="90000"/>
            </a:lnSpc>
            <a:spcBef>
              <a:spcPct val="0"/>
            </a:spcBef>
            <a:spcAft>
              <a:spcPct val="35000"/>
            </a:spcAft>
            <a:buNone/>
          </a:pPr>
          <a:r>
            <a:rPr lang="es-PE" sz="2500" kern="1200" dirty="0">
              <a:solidFill>
                <a:schemeClr val="bg1"/>
              </a:solidFill>
              <a:latin typeface="Calibri" panose="020F0502020204030204"/>
              <a:ea typeface="+mn-ea"/>
              <a:cs typeface="+mn-cs"/>
            </a:rPr>
            <a:t>Tributos Internos</a:t>
          </a:r>
        </a:p>
      </dsp:txBody>
      <dsp:txXfrm>
        <a:off x="1818882" y="1571496"/>
        <a:ext cx="2211328" cy="1105664"/>
      </dsp:txXfrm>
    </dsp:sp>
    <dsp:sp modelId="{96FE0639-B448-4DAE-B918-06CF8187F0C2}">
      <dsp:nvSpPr>
        <dsp:cNvPr id="0" name=""/>
        <dsp:cNvSpPr/>
      </dsp:nvSpPr>
      <dsp:spPr>
        <a:xfrm>
          <a:off x="1266050" y="3141539"/>
          <a:ext cx="2211328" cy="1105664"/>
        </a:xfrm>
        <a:prstGeom prst="rect">
          <a:avLst/>
        </a:prstGeom>
        <a:solidFill>
          <a:srgbClr val="0163AC"/>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1778000">
            <a:lnSpc>
              <a:spcPct val="90000"/>
            </a:lnSpc>
            <a:spcBef>
              <a:spcPct val="0"/>
            </a:spcBef>
            <a:spcAft>
              <a:spcPct val="35000"/>
            </a:spcAft>
            <a:buNone/>
          </a:pPr>
          <a:r>
            <a:rPr lang="es-PE" sz="4000" b="1" kern="1200" dirty="0">
              <a:solidFill>
                <a:schemeClr val="bg1"/>
              </a:solidFill>
            </a:rPr>
            <a:t>3.84</a:t>
          </a:r>
        </a:p>
      </dsp:txBody>
      <dsp:txXfrm>
        <a:off x="1266050" y="3141539"/>
        <a:ext cx="2211328" cy="1105664"/>
      </dsp:txXfrm>
    </dsp:sp>
    <dsp:sp modelId="{A05B4E13-1A1C-4AAB-8E74-899A55390ECF}">
      <dsp:nvSpPr>
        <dsp:cNvPr id="0" name=""/>
        <dsp:cNvSpPr/>
      </dsp:nvSpPr>
      <dsp:spPr>
        <a:xfrm>
          <a:off x="4494589" y="1571496"/>
          <a:ext cx="2211328" cy="1105664"/>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marL="0" lvl="0" indent="0" algn="ctr" defTabSz="1111250">
            <a:lnSpc>
              <a:spcPct val="90000"/>
            </a:lnSpc>
            <a:spcBef>
              <a:spcPct val="0"/>
            </a:spcBef>
            <a:spcAft>
              <a:spcPct val="35000"/>
            </a:spcAft>
            <a:buNone/>
          </a:pPr>
          <a:r>
            <a:rPr lang="es-PE" sz="2500" kern="1200" dirty="0">
              <a:solidFill>
                <a:schemeClr val="bg1"/>
              </a:solidFill>
            </a:rPr>
            <a:t>Aduanas</a:t>
          </a:r>
          <a:endParaRPr lang="es-PE" sz="1800" kern="1200" dirty="0">
            <a:solidFill>
              <a:schemeClr val="bg1"/>
            </a:solidFill>
          </a:endParaRPr>
        </a:p>
      </dsp:txBody>
      <dsp:txXfrm>
        <a:off x="4494589" y="1571496"/>
        <a:ext cx="2211328" cy="1105664"/>
      </dsp:txXfrm>
    </dsp:sp>
    <dsp:sp modelId="{8D438B3B-10C4-45C1-ACE8-C6E540C0A47C}">
      <dsp:nvSpPr>
        <dsp:cNvPr id="0" name=""/>
        <dsp:cNvSpPr/>
      </dsp:nvSpPr>
      <dsp:spPr>
        <a:xfrm>
          <a:off x="5047421" y="3141539"/>
          <a:ext cx="2211328" cy="1105664"/>
        </a:xfrm>
        <a:prstGeom prst="rect">
          <a:avLst/>
        </a:prstGeom>
        <a:solidFill>
          <a:srgbClr val="0163AC"/>
        </a:solidFill>
        <a:ln w="12700" cap="flat" cmpd="sng" algn="ctr">
          <a:solidFill>
            <a:prstClr val="white">
              <a:hueOff val="0"/>
              <a:satOff val="0"/>
              <a:lumOff val="0"/>
              <a:alphaOff val="0"/>
            </a:prst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1778000">
            <a:lnSpc>
              <a:spcPct val="90000"/>
            </a:lnSpc>
            <a:spcBef>
              <a:spcPct val="0"/>
            </a:spcBef>
            <a:spcAft>
              <a:spcPct val="35000"/>
            </a:spcAft>
            <a:buNone/>
          </a:pPr>
          <a:r>
            <a:rPr lang="es-PE" sz="4000" b="1" kern="1200" dirty="0">
              <a:solidFill>
                <a:schemeClr val="bg1"/>
              </a:solidFill>
              <a:latin typeface="Calibri" panose="020F0502020204030204"/>
              <a:ea typeface="+mn-ea"/>
              <a:cs typeface="+mn-cs"/>
            </a:rPr>
            <a:t>3.76</a:t>
          </a:r>
        </a:p>
      </dsp:txBody>
      <dsp:txXfrm>
        <a:off x="5047421" y="3141539"/>
        <a:ext cx="2211328" cy="110566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D8C9D8A-BC54-47C1-B6AE-3F241234D799}">
      <dsp:nvSpPr>
        <dsp:cNvPr id="0" name=""/>
        <dsp:cNvSpPr/>
      </dsp:nvSpPr>
      <dsp:spPr>
        <a:xfrm>
          <a:off x="3644360" y="2132659"/>
          <a:ext cx="264219" cy="810274"/>
        </a:xfrm>
        <a:custGeom>
          <a:avLst/>
          <a:gdLst/>
          <a:ahLst/>
          <a:cxnLst/>
          <a:rect l="0" t="0" r="0" b="0"/>
          <a:pathLst>
            <a:path>
              <a:moveTo>
                <a:pt x="0" y="0"/>
              </a:moveTo>
              <a:lnTo>
                <a:pt x="0" y="810274"/>
              </a:lnTo>
              <a:lnTo>
                <a:pt x="264219" y="810274"/>
              </a:lnTo>
            </a:path>
          </a:pathLst>
        </a:custGeom>
        <a:no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56D11FE-060C-4493-981F-FDF262485275}">
      <dsp:nvSpPr>
        <dsp:cNvPr id="0" name=""/>
        <dsp:cNvSpPr/>
      </dsp:nvSpPr>
      <dsp:spPr>
        <a:xfrm>
          <a:off x="3283259" y="882019"/>
          <a:ext cx="1065686" cy="369907"/>
        </a:xfrm>
        <a:custGeom>
          <a:avLst/>
          <a:gdLst/>
          <a:ahLst/>
          <a:cxnLst/>
          <a:rect l="0" t="0" r="0" b="0"/>
          <a:pathLst>
            <a:path>
              <a:moveTo>
                <a:pt x="0" y="0"/>
              </a:moveTo>
              <a:lnTo>
                <a:pt x="0" y="184953"/>
              </a:lnTo>
              <a:lnTo>
                <a:pt x="1065686" y="184953"/>
              </a:lnTo>
              <a:lnTo>
                <a:pt x="1065686" y="369907"/>
              </a:lnTo>
            </a:path>
          </a:pathLst>
        </a:custGeom>
        <a:noFill/>
        <a:ln w="12700" cap="flat" cmpd="sng" algn="ctr">
          <a:solidFill>
            <a:schemeClr val="accent5">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4C37577-7FF1-4C4B-991A-BC7A228480B5}">
      <dsp:nvSpPr>
        <dsp:cNvPr id="0" name=""/>
        <dsp:cNvSpPr/>
      </dsp:nvSpPr>
      <dsp:spPr>
        <a:xfrm>
          <a:off x="2657939" y="2132659"/>
          <a:ext cx="264219" cy="810274"/>
        </a:xfrm>
        <a:custGeom>
          <a:avLst/>
          <a:gdLst/>
          <a:ahLst/>
          <a:cxnLst/>
          <a:rect l="0" t="0" r="0" b="0"/>
          <a:pathLst>
            <a:path>
              <a:moveTo>
                <a:pt x="264219" y="0"/>
              </a:moveTo>
              <a:lnTo>
                <a:pt x="264219" y="810274"/>
              </a:lnTo>
              <a:lnTo>
                <a:pt x="0" y="810274"/>
              </a:lnTo>
            </a:path>
          </a:pathLst>
        </a:custGeom>
        <a:no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C9DA095-A68F-4F06-BDE0-004DB3694603}">
      <dsp:nvSpPr>
        <dsp:cNvPr id="0" name=""/>
        <dsp:cNvSpPr/>
      </dsp:nvSpPr>
      <dsp:spPr>
        <a:xfrm>
          <a:off x="2217573" y="882019"/>
          <a:ext cx="1065686" cy="369907"/>
        </a:xfrm>
        <a:custGeom>
          <a:avLst/>
          <a:gdLst/>
          <a:ahLst/>
          <a:cxnLst/>
          <a:rect l="0" t="0" r="0" b="0"/>
          <a:pathLst>
            <a:path>
              <a:moveTo>
                <a:pt x="1065686" y="0"/>
              </a:moveTo>
              <a:lnTo>
                <a:pt x="1065686" y="184953"/>
              </a:lnTo>
              <a:lnTo>
                <a:pt x="0" y="184953"/>
              </a:lnTo>
              <a:lnTo>
                <a:pt x="0" y="369907"/>
              </a:lnTo>
            </a:path>
          </a:pathLst>
        </a:custGeom>
        <a:noFill/>
        <a:ln w="12700" cap="flat" cmpd="sng" algn="ctr">
          <a:solidFill>
            <a:schemeClr val="accent5">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088763C-D96B-413A-9510-EFEA20E8B4B1}">
      <dsp:nvSpPr>
        <dsp:cNvPr id="0" name=""/>
        <dsp:cNvSpPr/>
      </dsp:nvSpPr>
      <dsp:spPr>
        <a:xfrm>
          <a:off x="2520466" y="1286"/>
          <a:ext cx="1525587" cy="880732"/>
        </a:xfrm>
        <a:prstGeom prst="rect">
          <a:avLst/>
        </a:prstGeom>
        <a:solidFill>
          <a:schemeClr val="tx1">
            <a:lumMod val="50000"/>
            <a:lumOff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1422400">
            <a:lnSpc>
              <a:spcPct val="90000"/>
            </a:lnSpc>
            <a:spcBef>
              <a:spcPct val="0"/>
            </a:spcBef>
            <a:spcAft>
              <a:spcPct val="35000"/>
            </a:spcAft>
            <a:buNone/>
          </a:pPr>
          <a:r>
            <a:rPr lang="es-MX" sz="3200" b="1" kern="1200" dirty="0">
              <a:solidFill>
                <a:schemeClr val="bg1"/>
              </a:solidFill>
            </a:rPr>
            <a:t>3.82</a:t>
          </a:r>
          <a:endParaRPr lang="es-PE" sz="3200" b="1" kern="1200" dirty="0">
            <a:solidFill>
              <a:schemeClr val="bg1"/>
            </a:solidFill>
          </a:endParaRPr>
        </a:p>
      </dsp:txBody>
      <dsp:txXfrm>
        <a:off x="2520466" y="1286"/>
        <a:ext cx="1525587" cy="880732"/>
      </dsp:txXfrm>
    </dsp:sp>
    <dsp:sp modelId="{43FACFC5-3A65-4657-9315-34D3E2F8AD88}">
      <dsp:nvSpPr>
        <dsp:cNvPr id="0" name=""/>
        <dsp:cNvSpPr/>
      </dsp:nvSpPr>
      <dsp:spPr>
        <a:xfrm>
          <a:off x="1336840" y="1251927"/>
          <a:ext cx="1761465" cy="880732"/>
        </a:xfrm>
        <a:prstGeom prst="rect">
          <a:avLst/>
        </a:prstGeom>
        <a:solidFill>
          <a:schemeClr val="bg1">
            <a:lumMod val="6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marL="0" lvl="0" indent="0" algn="ctr" defTabSz="1111250">
            <a:lnSpc>
              <a:spcPct val="90000"/>
            </a:lnSpc>
            <a:spcBef>
              <a:spcPct val="0"/>
            </a:spcBef>
            <a:spcAft>
              <a:spcPct val="35000"/>
            </a:spcAft>
            <a:buNone/>
          </a:pPr>
          <a:r>
            <a:rPr lang="es-PE" sz="2500" b="1" kern="1200" dirty="0">
              <a:solidFill>
                <a:prstClr val="white"/>
              </a:solidFill>
              <a:latin typeface="Calibri" panose="020F0502020204030204"/>
              <a:ea typeface="+mn-ea"/>
              <a:cs typeface="+mn-cs"/>
            </a:rPr>
            <a:t>Tributos Internos</a:t>
          </a:r>
        </a:p>
      </dsp:txBody>
      <dsp:txXfrm>
        <a:off x="1336840" y="1251927"/>
        <a:ext cx="1761465" cy="880732"/>
      </dsp:txXfrm>
    </dsp:sp>
    <dsp:sp modelId="{96FE0639-B448-4DAE-B918-06CF8187F0C2}">
      <dsp:nvSpPr>
        <dsp:cNvPr id="0" name=""/>
        <dsp:cNvSpPr/>
      </dsp:nvSpPr>
      <dsp:spPr>
        <a:xfrm>
          <a:off x="1132351" y="2502567"/>
          <a:ext cx="1525587" cy="880732"/>
        </a:xfrm>
        <a:prstGeom prst="rect">
          <a:avLst/>
        </a:prstGeom>
        <a:solidFill>
          <a:schemeClr val="tx1">
            <a:lumMod val="50000"/>
            <a:lumOff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1422400">
            <a:lnSpc>
              <a:spcPct val="90000"/>
            </a:lnSpc>
            <a:spcBef>
              <a:spcPct val="0"/>
            </a:spcBef>
            <a:spcAft>
              <a:spcPct val="35000"/>
            </a:spcAft>
            <a:buNone/>
          </a:pPr>
          <a:r>
            <a:rPr lang="es-PE" sz="3200" b="1" kern="1200" dirty="0">
              <a:solidFill>
                <a:schemeClr val="bg1"/>
              </a:solidFill>
            </a:rPr>
            <a:t>3.83</a:t>
          </a:r>
        </a:p>
      </dsp:txBody>
      <dsp:txXfrm>
        <a:off x="1132351" y="2502567"/>
        <a:ext cx="1525587" cy="880732"/>
      </dsp:txXfrm>
    </dsp:sp>
    <dsp:sp modelId="{A05B4E13-1A1C-4AAB-8E74-899A55390ECF}">
      <dsp:nvSpPr>
        <dsp:cNvPr id="0" name=""/>
        <dsp:cNvSpPr/>
      </dsp:nvSpPr>
      <dsp:spPr>
        <a:xfrm>
          <a:off x="3468213" y="1251927"/>
          <a:ext cx="1761465" cy="880732"/>
        </a:xfrm>
        <a:prstGeom prst="rect">
          <a:avLst/>
        </a:prstGeom>
        <a:solidFill>
          <a:schemeClr val="bg1">
            <a:lumMod val="6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marL="0" lvl="0" indent="0" algn="ctr" defTabSz="1111250">
            <a:lnSpc>
              <a:spcPct val="90000"/>
            </a:lnSpc>
            <a:spcBef>
              <a:spcPct val="0"/>
            </a:spcBef>
            <a:spcAft>
              <a:spcPct val="35000"/>
            </a:spcAft>
            <a:buNone/>
          </a:pPr>
          <a:r>
            <a:rPr lang="es-PE" sz="2500" b="1" kern="1200" dirty="0"/>
            <a:t>Aduanas</a:t>
          </a:r>
        </a:p>
      </dsp:txBody>
      <dsp:txXfrm>
        <a:off x="3468213" y="1251927"/>
        <a:ext cx="1761465" cy="880732"/>
      </dsp:txXfrm>
    </dsp:sp>
    <dsp:sp modelId="{8D438B3B-10C4-45C1-ACE8-C6E540C0A47C}">
      <dsp:nvSpPr>
        <dsp:cNvPr id="0" name=""/>
        <dsp:cNvSpPr/>
      </dsp:nvSpPr>
      <dsp:spPr>
        <a:xfrm>
          <a:off x="3908580" y="2502567"/>
          <a:ext cx="1525587" cy="880732"/>
        </a:xfrm>
        <a:prstGeom prst="rect">
          <a:avLst/>
        </a:prstGeom>
        <a:solidFill>
          <a:schemeClr val="tx1">
            <a:lumMod val="50000"/>
            <a:lumOff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1422400">
            <a:lnSpc>
              <a:spcPct val="90000"/>
            </a:lnSpc>
            <a:spcBef>
              <a:spcPct val="0"/>
            </a:spcBef>
            <a:spcAft>
              <a:spcPct val="35000"/>
            </a:spcAft>
            <a:buNone/>
          </a:pPr>
          <a:r>
            <a:rPr lang="es-PE" sz="3200" b="1" kern="1200" dirty="0">
              <a:solidFill>
                <a:schemeClr val="bg1"/>
              </a:solidFill>
            </a:rPr>
            <a:t>3.76</a:t>
          </a:r>
        </a:p>
      </dsp:txBody>
      <dsp:txXfrm>
        <a:off x="3908580" y="2502567"/>
        <a:ext cx="1525587" cy="88073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D8C9D8A-BC54-47C1-B6AE-3F241234D799}">
      <dsp:nvSpPr>
        <dsp:cNvPr id="0" name=""/>
        <dsp:cNvSpPr/>
      </dsp:nvSpPr>
      <dsp:spPr>
        <a:xfrm>
          <a:off x="3644360" y="2132659"/>
          <a:ext cx="264219" cy="810274"/>
        </a:xfrm>
        <a:custGeom>
          <a:avLst/>
          <a:gdLst/>
          <a:ahLst/>
          <a:cxnLst/>
          <a:rect l="0" t="0" r="0" b="0"/>
          <a:pathLst>
            <a:path>
              <a:moveTo>
                <a:pt x="0" y="0"/>
              </a:moveTo>
              <a:lnTo>
                <a:pt x="0" y="810274"/>
              </a:lnTo>
              <a:lnTo>
                <a:pt x="264219" y="810274"/>
              </a:lnTo>
            </a:path>
          </a:pathLst>
        </a:custGeom>
        <a:no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56D11FE-060C-4493-981F-FDF262485275}">
      <dsp:nvSpPr>
        <dsp:cNvPr id="0" name=""/>
        <dsp:cNvSpPr/>
      </dsp:nvSpPr>
      <dsp:spPr>
        <a:xfrm>
          <a:off x="3283259" y="882019"/>
          <a:ext cx="1065686" cy="369907"/>
        </a:xfrm>
        <a:custGeom>
          <a:avLst/>
          <a:gdLst/>
          <a:ahLst/>
          <a:cxnLst/>
          <a:rect l="0" t="0" r="0" b="0"/>
          <a:pathLst>
            <a:path>
              <a:moveTo>
                <a:pt x="0" y="0"/>
              </a:moveTo>
              <a:lnTo>
                <a:pt x="0" y="184953"/>
              </a:lnTo>
              <a:lnTo>
                <a:pt x="1065686" y="184953"/>
              </a:lnTo>
              <a:lnTo>
                <a:pt x="1065686" y="369907"/>
              </a:lnTo>
            </a:path>
          </a:pathLst>
        </a:custGeom>
        <a:noFill/>
        <a:ln w="12700" cap="flat" cmpd="sng" algn="ctr">
          <a:solidFill>
            <a:schemeClr val="accent5">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4C37577-7FF1-4C4B-991A-BC7A228480B5}">
      <dsp:nvSpPr>
        <dsp:cNvPr id="0" name=""/>
        <dsp:cNvSpPr/>
      </dsp:nvSpPr>
      <dsp:spPr>
        <a:xfrm>
          <a:off x="2657939" y="2132659"/>
          <a:ext cx="264219" cy="810274"/>
        </a:xfrm>
        <a:custGeom>
          <a:avLst/>
          <a:gdLst/>
          <a:ahLst/>
          <a:cxnLst/>
          <a:rect l="0" t="0" r="0" b="0"/>
          <a:pathLst>
            <a:path>
              <a:moveTo>
                <a:pt x="264219" y="0"/>
              </a:moveTo>
              <a:lnTo>
                <a:pt x="264219" y="810274"/>
              </a:lnTo>
              <a:lnTo>
                <a:pt x="0" y="810274"/>
              </a:lnTo>
            </a:path>
          </a:pathLst>
        </a:custGeom>
        <a:no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C9DA095-A68F-4F06-BDE0-004DB3694603}">
      <dsp:nvSpPr>
        <dsp:cNvPr id="0" name=""/>
        <dsp:cNvSpPr/>
      </dsp:nvSpPr>
      <dsp:spPr>
        <a:xfrm>
          <a:off x="2217573" y="882019"/>
          <a:ext cx="1065686" cy="369907"/>
        </a:xfrm>
        <a:custGeom>
          <a:avLst/>
          <a:gdLst/>
          <a:ahLst/>
          <a:cxnLst/>
          <a:rect l="0" t="0" r="0" b="0"/>
          <a:pathLst>
            <a:path>
              <a:moveTo>
                <a:pt x="1065686" y="0"/>
              </a:moveTo>
              <a:lnTo>
                <a:pt x="1065686" y="184953"/>
              </a:lnTo>
              <a:lnTo>
                <a:pt x="0" y="184953"/>
              </a:lnTo>
              <a:lnTo>
                <a:pt x="0" y="369907"/>
              </a:lnTo>
            </a:path>
          </a:pathLst>
        </a:custGeom>
        <a:noFill/>
        <a:ln w="12700" cap="flat" cmpd="sng" algn="ctr">
          <a:solidFill>
            <a:schemeClr val="accent5">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088763C-D96B-413A-9510-EFEA20E8B4B1}">
      <dsp:nvSpPr>
        <dsp:cNvPr id="0" name=""/>
        <dsp:cNvSpPr/>
      </dsp:nvSpPr>
      <dsp:spPr>
        <a:xfrm>
          <a:off x="2566986" y="1286"/>
          <a:ext cx="1432547" cy="880732"/>
        </a:xfrm>
        <a:prstGeom prst="rect">
          <a:avLst/>
        </a:prstGeom>
        <a:solidFill>
          <a:srgbClr val="0163AC"/>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1422400">
            <a:lnSpc>
              <a:spcPct val="90000"/>
            </a:lnSpc>
            <a:spcBef>
              <a:spcPct val="0"/>
            </a:spcBef>
            <a:spcAft>
              <a:spcPct val="35000"/>
            </a:spcAft>
            <a:buNone/>
          </a:pPr>
          <a:r>
            <a:rPr lang="es-MX" sz="3200" b="1" kern="1200" dirty="0">
              <a:solidFill>
                <a:schemeClr val="bg1"/>
              </a:solidFill>
            </a:rPr>
            <a:t>3.84</a:t>
          </a:r>
          <a:endParaRPr lang="es-PE" sz="3200" b="1" kern="1200" dirty="0">
            <a:solidFill>
              <a:schemeClr val="bg1"/>
            </a:solidFill>
          </a:endParaRPr>
        </a:p>
      </dsp:txBody>
      <dsp:txXfrm>
        <a:off x="2566986" y="1286"/>
        <a:ext cx="1432547" cy="880732"/>
      </dsp:txXfrm>
    </dsp:sp>
    <dsp:sp modelId="{43FACFC5-3A65-4657-9315-34D3E2F8AD88}">
      <dsp:nvSpPr>
        <dsp:cNvPr id="0" name=""/>
        <dsp:cNvSpPr/>
      </dsp:nvSpPr>
      <dsp:spPr>
        <a:xfrm>
          <a:off x="1336840" y="1251927"/>
          <a:ext cx="1761465" cy="880732"/>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marL="0" lvl="0" indent="0" algn="ctr" defTabSz="1111250">
            <a:lnSpc>
              <a:spcPct val="90000"/>
            </a:lnSpc>
            <a:spcBef>
              <a:spcPct val="0"/>
            </a:spcBef>
            <a:spcAft>
              <a:spcPct val="35000"/>
            </a:spcAft>
            <a:buNone/>
          </a:pPr>
          <a:r>
            <a:rPr lang="es-PE" sz="2500" b="1" kern="1200" dirty="0">
              <a:solidFill>
                <a:prstClr val="white"/>
              </a:solidFill>
              <a:latin typeface="Calibri" panose="020F0502020204030204"/>
              <a:ea typeface="+mn-ea"/>
              <a:cs typeface="+mn-cs"/>
            </a:rPr>
            <a:t>Tributos Internos</a:t>
          </a:r>
        </a:p>
      </dsp:txBody>
      <dsp:txXfrm>
        <a:off x="1336840" y="1251927"/>
        <a:ext cx="1761465" cy="880732"/>
      </dsp:txXfrm>
    </dsp:sp>
    <dsp:sp modelId="{96FE0639-B448-4DAE-B918-06CF8187F0C2}">
      <dsp:nvSpPr>
        <dsp:cNvPr id="0" name=""/>
        <dsp:cNvSpPr/>
      </dsp:nvSpPr>
      <dsp:spPr>
        <a:xfrm>
          <a:off x="1225392" y="2502567"/>
          <a:ext cx="1432547" cy="880732"/>
        </a:xfrm>
        <a:prstGeom prst="rect">
          <a:avLst/>
        </a:prstGeom>
        <a:solidFill>
          <a:srgbClr val="0163AC"/>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1422400">
            <a:lnSpc>
              <a:spcPct val="90000"/>
            </a:lnSpc>
            <a:spcBef>
              <a:spcPct val="0"/>
            </a:spcBef>
            <a:spcAft>
              <a:spcPct val="35000"/>
            </a:spcAft>
            <a:buNone/>
          </a:pPr>
          <a:r>
            <a:rPr lang="es-PE" sz="3200" b="1" kern="1200" dirty="0">
              <a:solidFill>
                <a:schemeClr val="bg1"/>
              </a:solidFill>
            </a:rPr>
            <a:t>3.84</a:t>
          </a:r>
        </a:p>
      </dsp:txBody>
      <dsp:txXfrm>
        <a:off x="1225392" y="2502567"/>
        <a:ext cx="1432547" cy="880732"/>
      </dsp:txXfrm>
    </dsp:sp>
    <dsp:sp modelId="{A05B4E13-1A1C-4AAB-8E74-899A55390ECF}">
      <dsp:nvSpPr>
        <dsp:cNvPr id="0" name=""/>
        <dsp:cNvSpPr/>
      </dsp:nvSpPr>
      <dsp:spPr>
        <a:xfrm>
          <a:off x="3468213" y="1251927"/>
          <a:ext cx="1761465" cy="880732"/>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marL="0" lvl="0" indent="0" algn="ctr" defTabSz="1111250">
            <a:lnSpc>
              <a:spcPct val="90000"/>
            </a:lnSpc>
            <a:spcBef>
              <a:spcPct val="0"/>
            </a:spcBef>
            <a:spcAft>
              <a:spcPct val="35000"/>
            </a:spcAft>
            <a:buNone/>
          </a:pPr>
          <a:r>
            <a:rPr lang="es-PE" sz="2500" b="1" kern="1200" dirty="0"/>
            <a:t>Aduanas</a:t>
          </a:r>
        </a:p>
      </dsp:txBody>
      <dsp:txXfrm>
        <a:off x="3468213" y="1251927"/>
        <a:ext cx="1761465" cy="880732"/>
      </dsp:txXfrm>
    </dsp:sp>
    <dsp:sp modelId="{8D438B3B-10C4-45C1-ACE8-C6E540C0A47C}">
      <dsp:nvSpPr>
        <dsp:cNvPr id="0" name=""/>
        <dsp:cNvSpPr/>
      </dsp:nvSpPr>
      <dsp:spPr>
        <a:xfrm>
          <a:off x="3908580" y="2502567"/>
          <a:ext cx="1432547" cy="880732"/>
        </a:xfrm>
        <a:prstGeom prst="rect">
          <a:avLst/>
        </a:prstGeom>
        <a:solidFill>
          <a:srgbClr val="0163AC"/>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1422400">
            <a:lnSpc>
              <a:spcPct val="90000"/>
            </a:lnSpc>
            <a:spcBef>
              <a:spcPct val="0"/>
            </a:spcBef>
            <a:spcAft>
              <a:spcPct val="35000"/>
            </a:spcAft>
            <a:buNone/>
          </a:pPr>
          <a:r>
            <a:rPr lang="es-PE" sz="3200" b="1" kern="1200" dirty="0">
              <a:solidFill>
                <a:schemeClr val="bg1"/>
              </a:solidFill>
            </a:rPr>
            <a:t>3.76</a:t>
          </a:r>
        </a:p>
      </dsp:txBody>
      <dsp:txXfrm>
        <a:off x="3908580" y="2502567"/>
        <a:ext cx="1432547" cy="880732"/>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a:extLst>
              <a:ext uri="{FF2B5EF4-FFF2-40B4-BE49-F238E27FC236}">
                <a16:creationId xmlns:a16="http://schemas.microsoft.com/office/drawing/2014/main" id="{8DCAEC5D-479F-4E3B-BB63-3D48B4B71C1B}"/>
              </a:ext>
            </a:extLst>
          </p:cNvPr>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s-PE" dirty="0"/>
          </a:p>
        </p:txBody>
      </p:sp>
      <p:sp>
        <p:nvSpPr>
          <p:cNvPr id="3" name="Marcador de fecha 2">
            <a:extLst>
              <a:ext uri="{FF2B5EF4-FFF2-40B4-BE49-F238E27FC236}">
                <a16:creationId xmlns:a16="http://schemas.microsoft.com/office/drawing/2014/main" id="{DD754BCD-31F6-417D-83C7-7D5514DF189F}"/>
              </a:ext>
            </a:extLst>
          </p:cNvPr>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BE664643-D4F0-4208-B777-DBF96B5845FD}" type="datetimeFigureOut">
              <a:rPr lang="es-PE" smtClean="0"/>
              <a:t>23/06/2021</a:t>
            </a:fld>
            <a:endParaRPr lang="es-PE" dirty="0"/>
          </a:p>
        </p:txBody>
      </p:sp>
      <p:sp>
        <p:nvSpPr>
          <p:cNvPr id="4" name="Marcador de pie de página 3">
            <a:extLst>
              <a:ext uri="{FF2B5EF4-FFF2-40B4-BE49-F238E27FC236}">
                <a16:creationId xmlns:a16="http://schemas.microsoft.com/office/drawing/2014/main" id="{ADDA43F0-47D7-4C8E-9494-325CB1F0D109}"/>
              </a:ext>
            </a:extLst>
          </p:cNvPr>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es-PE" dirty="0"/>
          </a:p>
        </p:txBody>
      </p:sp>
      <p:sp>
        <p:nvSpPr>
          <p:cNvPr id="5" name="Marcador de número de diapositiva 4">
            <a:extLst>
              <a:ext uri="{FF2B5EF4-FFF2-40B4-BE49-F238E27FC236}">
                <a16:creationId xmlns:a16="http://schemas.microsoft.com/office/drawing/2014/main" id="{40097007-29BB-46E3-A35F-4FD7677A1CF2}"/>
              </a:ext>
            </a:extLst>
          </p:cNvPr>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8227D11F-41F1-4634-BBF4-8A3AC1FB4DF6}" type="slidenum">
              <a:rPr lang="es-PE" smtClean="0"/>
              <a:t>‹Nº›</a:t>
            </a:fld>
            <a:endParaRPr lang="es-PE" dirty="0"/>
          </a:p>
        </p:txBody>
      </p:sp>
    </p:spTree>
    <p:extLst>
      <p:ext uri="{BB962C8B-B14F-4D97-AF65-F5344CB8AC3E}">
        <p14:creationId xmlns:p14="http://schemas.microsoft.com/office/powerpoint/2010/main" val="3829832488"/>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de título">
    <p:spTree>
      <p:nvGrpSpPr>
        <p:cNvPr id="1" name=""/>
        <p:cNvGrpSpPr/>
        <p:nvPr/>
      </p:nvGrpSpPr>
      <p:grpSpPr>
        <a:xfrm>
          <a:off x="0" y="0"/>
          <a:ext cx="0" cy="0"/>
          <a:chOff x="0" y="0"/>
          <a:chExt cx="0" cy="0"/>
        </a:xfrm>
      </p:grpSpPr>
      <p:pic>
        <p:nvPicPr>
          <p:cNvPr id="8" name="Gráfico 7">
            <a:extLst>
              <a:ext uri="{FF2B5EF4-FFF2-40B4-BE49-F238E27FC236}">
                <a16:creationId xmlns:a16="http://schemas.microsoft.com/office/drawing/2014/main" id="{233BF43A-0AC7-4298-AED4-6BB1A681C21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932" y="1288473"/>
            <a:ext cx="9631841" cy="4336471"/>
          </a:xfrm>
          <a:prstGeom prst="rect">
            <a:avLst/>
          </a:prstGeom>
        </p:spPr>
      </p:pic>
      <p:pic>
        <p:nvPicPr>
          <p:cNvPr id="14" name="Picture 8" descr="LOGOLC">
            <a:extLst>
              <a:ext uri="{FF2B5EF4-FFF2-40B4-BE49-F238E27FC236}">
                <a16:creationId xmlns:a16="http://schemas.microsoft.com/office/drawing/2014/main" id="{13219201-C54B-4863-BD7F-75719924B17D}"/>
              </a:ext>
            </a:extLst>
          </p:cNvPr>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8728487" y="6456220"/>
            <a:ext cx="900422" cy="256614"/>
          </a:xfrm>
          <a:prstGeom prst="rect">
            <a:avLst/>
          </a:prstGeom>
          <a:noFill/>
          <a:ln w="9525">
            <a:noFill/>
            <a:miter lim="800000"/>
            <a:headEnd/>
            <a:tailEnd/>
          </a:ln>
        </p:spPr>
      </p:pic>
      <p:pic>
        <p:nvPicPr>
          <p:cNvPr id="1026" name="Picture 2">
            <a:extLst>
              <a:ext uri="{FF2B5EF4-FFF2-40B4-BE49-F238E27FC236}">
                <a16:creationId xmlns:a16="http://schemas.microsoft.com/office/drawing/2014/main" id="{77884EB1-4C36-4B12-A3A8-B746F3CFE031}"/>
              </a:ext>
            </a:extLst>
          </p:cNvPr>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270331" y="6420937"/>
            <a:ext cx="996455" cy="271760"/>
          </a:xfrm>
          <a:prstGeom prst="rect">
            <a:avLst/>
          </a:prstGeom>
          <a:noFill/>
          <a:extLst>
            <a:ext uri="{909E8E84-426E-40DD-AFC4-6F175D3DCCD1}">
              <a14:hiddenFill xmlns:a14="http://schemas.microsoft.com/office/drawing/2010/main">
                <a:solidFill>
                  <a:srgbClr val="FFFFFF"/>
                </a:solidFill>
              </a14:hiddenFill>
            </a:ext>
          </a:extLst>
        </p:spPr>
      </p:pic>
      <p:sp>
        <p:nvSpPr>
          <p:cNvPr id="18" name="Título 17">
            <a:extLst>
              <a:ext uri="{FF2B5EF4-FFF2-40B4-BE49-F238E27FC236}">
                <a16:creationId xmlns:a16="http://schemas.microsoft.com/office/drawing/2014/main" id="{5A88C254-9156-4856-A000-89EEC29A6BD2}"/>
              </a:ext>
            </a:extLst>
          </p:cNvPr>
          <p:cNvSpPr>
            <a:spLocks noGrp="1"/>
          </p:cNvSpPr>
          <p:nvPr>
            <p:ph type="title" hasCustomPrompt="1"/>
          </p:nvPr>
        </p:nvSpPr>
        <p:spPr>
          <a:xfrm>
            <a:off x="638834" y="2766218"/>
            <a:ext cx="5002311" cy="1325563"/>
          </a:xfrm>
        </p:spPr>
        <p:txBody>
          <a:bodyPr>
            <a:normAutofit/>
          </a:bodyPr>
          <a:lstStyle>
            <a:lvl1pPr>
              <a:defRPr sz="3200" b="1">
                <a:solidFill>
                  <a:schemeClr val="bg1"/>
                </a:solidFill>
              </a:defRPr>
            </a:lvl1pPr>
          </a:lstStyle>
          <a:p>
            <a:r>
              <a:rPr lang="es-ES" dirty="0"/>
              <a:t>Haga clic para agregar título</a:t>
            </a:r>
            <a:endParaRPr lang="es-PE" dirty="0"/>
          </a:p>
        </p:txBody>
      </p:sp>
      <p:sp>
        <p:nvSpPr>
          <p:cNvPr id="21" name="Holder 3">
            <a:extLst>
              <a:ext uri="{FF2B5EF4-FFF2-40B4-BE49-F238E27FC236}">
                <a16:creationId xmlns:a16="http://schemas.microsoft.com/office/drawing/2014/main" id="{A2497E30-D387-4516-843D-BE0CEEDB4369}"/>
              </a:ext>
            </a:extLst>
          </p:cNvPr>
          <p:cNvSpPr>
            <a:spLocks noGrp="1"/>
          </p:cNvSpPr>
          <p:nvPr>
            <p:ph type="subTitle" idx="4"/>
          </p:nvPr>
        </p:nvSpPr>
        <p:spPr>
          <a:xfrm>
            <a:off x="638834" y="4258118"/>
            <a:ext cx="5002311" cy="412355"/>
          </a:xfrm>
          <a:prstGeom prst="rect">
            <a:avLst/>
          </a:prstGeom>
        </p:spPr>
        <p:txBody>
          <a:bodyPr wrap="square" lIns="0" tIns="0" rIns="0" bIns="0">
            <a:spAutoFit/>
          </a:bodyPr>
          <a:lstStyle>
            <a:lvl1pPr>
              <a:defRPr sz="1800">
                <a:solidFill>
                  <a:schemeClr val="bg1"/>
                </a:solidFill>
              </a:defRPr>
            </a:lvl1pPr>
          </a:lstStyle>
          <a:p>
            <a:endParaRPr dirty="0"/>
          </a:p>
        </p:txBody>
      </p:sp>
    </p:spTree>
    <p:extLst>
      <p:ext uri="{BB962C8B-B14F-4D97-AF65-F5344CB8AC3E}">
        <p14:creationId xmlns:p14="http://schemas.microsoft.com/office/powerpoint/2010/main" val="3266964654"/>
      </p:ext>
    </p:extLst>
  </p:cSld>
  <p:clrMapOvr>
    <a:masterClrMapping/>
  </p:clrMapOvr>
  <p:extLst>
    <p:ext uri="{DCECCB84-F9BA-43D5-87BE-67443E8EF086}">
      <p15:sldGuideLst xmlns:p15="http://schemas.microsoft.com/office/powerpoint/2012/main">
        <p15:guide id="1" orient="horz" pos="2160">
          <p15:clr>
            <a:srgbClr val="FBAE40"/>
          </p15:clr>
        </p15:guide>
        <p15:guide id="2" pos="312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ítulo y objetos">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2" y="1825625"/>
            <a:ext cx="9442546"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Holder 6">
            <a:extLst>
              <a:ext uri="{FF2B5EF4-FFF2-40B4-BE49-F238E27FC236}">
                <a16:creationId xmlns:a16="http://schemas.microsoft.com/office/drawing/2014/main" id="{E74F3C6C-E45C-4E7F-AFE6-824C661EB5E8}"/>
              </a:ext>
            </a:extLst>
          </p:cNvPr>
          <p:cNvSpPr txBox="1">
            <a:spLocks/>
          </p:cNvSpPr>
          <p:nvPr userDrawn="1"/>
        </p:nvSpPr>
        <p:spPr>
          <a:xfrm>
            <a:off x="93218" y="6731079"/>
            <a:ext cx="234586" cy="78038"/>
          </a:xfrm>
          <a:prstGeom prst="rect">
            <a:avLst/>
          </a:prstGeom>
        </p:spPr>
        <p:txBody>
          <a:bodyPr vert="horz" lIns="0" tIns="0" rIns="0" bIns="0" rtlCol="0" anchor="ctr"/>
          <a:lstStyle>
            <a:defPPr>
              <a:defRPr lang="en-US"/>
            </a:defPPr>
            <a:lvl1pPr marL="0" algn="r" defTabSz="457200" rtl="0" eaLnBrk="1" latinLnBrk="0" hangingPunct="1">
              <a:defRPr sz="700" b="0" i="0" kern="1200">
                <a:solidFill>
                  <a:srgbClr val="C02C4D"/>
                </a:solidFill>
                <a:latin typeface="Trebuchet MS"/>
                <a:ea typeface="+mn-ea"/>
                <a:cs typeface="Trebuchet M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25400">
              <a:spcBef>
                <a:spcPts val="60"/>
              </a:spcBef>
            </a:pPr>
            <a:fld id="{81D60167-4931-47E6-BA6A-407CBD079E47}" type="slidenum">
              <a:rPr lang="es-PE" smtClean="0"/>
              <a:pPr marL="25400">
                <a:spcBef>
                  <a:spcPts val="60"/>
                </a:spcBef>
              </a:pPr>
              <a:t>‹Nº›</a:t>
            </a:fld>
            <a:endParaRPr lang="es-PE" dirty="0"/>
          </a:p>
        </p:txBody>
      </p:sp>
      <p:pic>
        <p:nvPicPr>
          <p:cNvPr id="8" name="Picture 8" descr="LOGOLC">
            <a:extLst>
              <a:ext uri="{FF2B5EF4-FFF2-40B4-BE49-F238E27FC236}">
                <a16:creationId xmlns:a16="http://schemas.microsoft.com/office/drawing/2014/main" id="{3AC451D8-6193-4A12-B478-63B1452CECD4}"/>
              </a:ext>
            </a:extLst>
          </p:cNvPr>
          <p:cNvPicPr>
            <a:picLocks noChangeAspect="1" noChangeArrowheads="1"/>
          </p:cNvPicPr>
          <p:nvPr userDrawn="1"/>
        </p:nvPicPr>
        <p:blipFill>
          <a:blip r:embed="rId2" cstate="print">
            <a:clrChange>
              <a:clrFrom>
                <a:srgbClr val="FFFFFF"/>
              </a:clrFrom>
              <a:clrTo>
                <a:srgbClr val="FFFFFF">
                  <a:alpha val="0"/>
                </a:srgbClr>
              </a:clrTo>
            </a:clrChange>
          </a:blip>
          <a:srcRect/>
          <a:stretch>
            <a:fillRect/>
          </a:stretch>
        </p:blipFill>
        <p:spPr bwMode="auto">
          <a:xfrm>
            <a:off x="9072770" y="6492873"/>
            <a:ext cx="674577" cy="192250"/>
          </a:xfrm>
          <a:prstGeom prst="rect">
            <a:avLst/>
          </a:prstGeom>
          <a:noFill/>
          <a:ln w="9525">
            <a:noFill/>
            <a:miter lim="800000"/>
            <a:headEnd/>
            <a:tailEnd/>
          </a:ln>
        </p:spPr>
      </p:pic>
      <p:sp>
        <p:nvSpPr>
          <p:cNvPr id="10" name="Título 9">
            <a:extLst>
              <a:ext uri="{FF2B5EF4-FFF2-40B4-BE49-F238E27FC236}">
                <a16:creationId xmlns:a16="http://schemas.microsoft.com/office/drawing/2014/main" id="{E3CBEC50-57F3-4C40-9100-39242B5CDF89}"/>
              </a:ext>
            </a:extLst>
          </p:cNvPr>
          <p:cNvSpPr>
            <a:spLocks noGrp="1"/>
          </p:cNvSpPr>
          <p:nvPr>
            <p:ph type="title" hasCustomPrompt="1"/>
          </p:nvPr>
        </p:nvSpPr>
        <p:spPr>
          <a:xfrm>
            <a:off x="304802" y="365127"/>
            <a:ext cx="9442546" cy="1325563"/>
          </a:xfrm>
        </p:spPr>
        <p:txBody>
          <a:bodyPr>
            <a:normAutofit/>
          </a:bodyPr>
          <a:lstStyle>
            <a:lvl1pPr algn="l" defTabSz="914400" rtl="0" eaLnBrk="1" latinLnBrk="0" hangingPunct="1">
              <a:lnSpc>
                <a:spcPct val="90000"/>
              </a:lnSpc>
              <a:spcBef>
                <a:spcPct val="0"/>
              </a:spcBef>
              <a:buNone/>
              <a:defRPr lang="es-PE" sz="2800" b="1" kern="1200" dirty="0">
                <a:solidFill>
                  <a:srgbClr val="C02C4D"/>
                </a:solidFill>
                <a:latin typeface="+mj-lt"/>
                <a:ea typeface="+mn-ea"/>
                <a:cs typeface="Arial" pitchFamily="34" charset="0"/>
              </a:defRPr>
            </a:lvl1pPr>
          </a:lstStyle>
          <a:p>
            <a:r>
              <a:rPr lang="es-ES" dirty="0"/>
              <a:t>HAGA CLIC AGREGAR TÍTULO</a:t>
            </a:r>
            <a:endParaRPr lang="es-PE" dirty="0"/>
          </a:p>
        </p:txBody>
      </p:sp>
    </p:spTree>
    <p:extLst>
      <p:ext uri="{BB962C8B-B14F-4D97-AF65-F5344CB8AC3E}">
        <p14:creationId xmlns:p14="http://schemas.microsoft.com/office/powerpoint/2010/main" val="10535739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pic>
        <p:nvPicPr>
          <p:cNvPr id="6" name="Picture 8" descr="LOGOLC">
            <a:extLst>
              <a:ext uri="{FF2B5EF4-FFF2-40B4-BE49-F238E27FC236}">
                <a16:creationId xmlns:a16="http://schemas.microsoft.com/office/drawing/2014/main" id="{AA73522C-28A9-4614-BB42-A391776228B0}"/>
              </a:ext>
            </a:extLst>
          </p:cNvPr>
          <p:cNvPicPr>
            <a:picLocks noChangeAspect="1" noChangeArrowheads="1"/>
          </p:cNvPicPr>
          <p:nvPr userDrawn="1"/>
        </p:nvPicPr>
        <p:blipFill>
          <a:blip r:embed="rId2" cstate="print">
            <a:clrChange>
              <a:clrFrom>
                <a:srgbClr val="FFFFFF"/>
              </a:clrFrom>
              <a:clrTo>
                <a:srgbClr val="FFFFFF">
                  <a:alpha val="0"/>
                </a:srgbClr>
              </a:clrTo>
            </a:clrChange>
          </a:blip>
          <a:srcRect/>
          <a:stretch>
            <a:fillRect/>
          </a:stretch>
        </p:blipFill>
        <p:spPr bwMode="auto">
          <a:xfrm>
            <a:off x="8846926" y="6428510"/>
            <a:ext cx="900422" cy="256614"/>
          </a:xfrm>
          <a:prstGeom prst="rect">
            <a:avLst/>
          </a:prstGeom>
          <a:noFill/>
          <a:ln w="9525">
            <a:noFill/>
            <a:miter lim="800000"/>
            <a:headEnd/>
            <a:tailEnd/>
          </a:ln>
        </p:spPr>
      </p:pic>
      <p:sp>
        <p:nvSpPr>
          <p:cNvPr id="7" name="Holder 6">
            <a:extLst>
              <a:ext uri="{FF2B5EF4-FFF2-40B4-BE49-F238E27FC236}">
                <a16:creationId xmlns:a16="http://schemas.microsoft.com/office/drawing/2014/main" id="{48D3D9CF-433F-45BD-BE41-B4A74A83548D}"/>
              </a:ext>
            </a:extLst>
          </p:cNvPr>
          <p:cNvSpPr txBox="1">
            <a:spLocks/>
          </p:cNvSpPr>
          <p:nvPr userDrawn="1"/>
        </p:nvSpPr>
        <p:spPr>
          <a:xfrm>
            <a:off x="93218" y="6731079"/>
            <a:ext cx="234586" cy="78038"/>
          </a:xfrm>
          <a:prstGeom prst="rect">
            <a:avLst/>
          </a:prstGeom>
        </p:spPr>
        <p:txBody>
          <a:bodyPr vert="horz" lIns="0" tIns="0" rIns="0" bIns="0" rtlCol="0" anchor="ctr"/>
          <a:lstStyle>
            <a:defPPr>
              <a:defRPr lang="en-US"/>
            </a:defPPr>
            <a:lvl1pPr marL="0" algn="r" defTabSz="457200" rtl="0" eaLnBrk="1" latinLnBrk="0" hangingPunct="1">
              <a:defRPr sz="700" b="0" i="0" kern="1200">
                <a:solidFill>
                  <a:srgbClr val="C02C4D"/>
                </a:solidFill>
                <a:latin typeface="Trebuchet MS"/>
                <a:ea typeface="+mn-ea"/>
                <a:cs typeface="Trebuchet M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25400">
              <a:spcBef>
                <a:spcPts val="60"/>
              </a:spcBef>
            </a:pPr>
            <a:fld id="{81D60167-4931-47E6-BA6A-407CBD079E47}" type="slidenum">
              <a:rPr lang="es-PE" smtClean="0"/>
              <a:pPr marL="25400">
                <a:spcBef>
                  <a:spcPts val="60"/>
                </a:spcBef>
              </a:pPr>
              <a:t>‹Nº›</a:t>
            </a:fld>
            <a:endParaRPr lang="es-PE" dirty="0"/>
          </a:p>
        </p:txBody>
      </p:sp>
      <p:sp>
        <p:nvSpPr>
          <p:cNvPr id="12" name="Título 9">
            <a:extLst>
              <a:ext uri="{FF2B5EF4-FFF2-40B4-BE49-F238E27FC236}">
                <a16:creationId xmlns:a16="http://schemas.microsoft.com/office/drawing/2014/main" id="{028B0547-4D61-4E1D-8AD5-3690FDB5C0C9}"/>
              </a:ext>
            </a:extLst>
          </p:cNvPr>
          <p:cNvSpPr>
            <a:spLocks noGrp="1"/>
          </p:cNvSpPr>
          <p:nvPr>
            <p:ph type="title" hasCustomPrompt="1"/>
          </p:nvPr>
        </p:nvSpPr>
        <p:spPr>
          <a:xfrm>
            <a:off x="304802" y="365127"/>
            <a:ext cx="9442546" cy="1325563"/>
          </a:xfrm>
        </p:spPr>
        <p:txBody>
          <a:bodyPr>
            <a:normAutofit/>
          </a:bodyPr>
          <a:lstStyle>
            <a:lvl1pPr algn="l" defTabSz="914400" rtl="0" eaLnBrk="1" latinLnBrk="0" hangingPunct="1">
              <a:lnSpc>
                <a:spcPct val="90000"/>
              </a:lnSpc>
              <a:spcBef>
                <a:spcPct val="0"/>
              </a:spcBef>
              <a:buNone/>
              <a:defRPr lang="es-PE" sz="2800" b="1" kern="1200" dirty="0">
                <a:solidFill>
                  <a:srgbClr val="C02C4D"/>
                </a:solidFill>
                <a:latin typeface="+mj-lt"/>
                <a:ea typeface="+mn-ea"/>
                <a:cs typeface="Arial" pitchFamily="34" charset="0"/>
              </a:defRPr>
            </a:lvl1pPr>
          </a:lstStyle>
          <a:p>
            <a:r>
              <a:rPr lang="es-ES" dirty="0"/>
              <a:t>HAGA CLIC AGREGAR TÍTULO</a:t>
            </a:r>
            <a:endParaRPr lang="es-PE" dirty="0"/>
          </a:p>
        </p:txBody>
      </p:sp>
    </p:spTree>
    <p:extLst>
      <p:ext uri="{BB962C8B-B14F-4D97-AF65-F5344CB8AC3E}">
        <p14:creationId xmlns:p14="http://schemas.microsoft.com/office/powerpoint/2010/main" val="27314062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Encabezado de sección">
    <p:spTree>
      <p:nvGrpSpPr>
        <p:cNvPr id="1" name=""/>
        <p:cNvGrpSpPr/>
        <p:nvPr/>
      </p:nvGrpSpPr>
      <p:grpSpPr>
        <a:xfrm>
          <a:off x="0" y="0"/>
          <a:ext cx="0" cy="0"/>
          <a:chOff x="0" y="0"/>
          <a:chExt cx="0" cy="0"/>
        </a:xfrm>
      </p:grpSpPr>
      <p:pic>
        <p:nvPicPr>
          <p:cNvPr id="7" name="Gráfico 6">
            <a:extLst>
              <a:ext uri="{FF2B5EF4-FFF2-40B4-BE49-F238E27FC236}">
                <a16:creationId xmlns:a16="http://schemas.microsoft.com/office/drawing/2014/main" id="{6E404879-B46E-4402-8217-0473FA04439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554182" y="554183"/>
            <a:ext cx="3713018" cy="5763490"/>
          </a:xfrm>
          <a:prstGeom prst="rect">
            <a:avLst/>
          </a:prstGeom>
        </p:spPr>
      </p:pic>
      <p:sp>
        <p:nvSpPr>
          <p:cNvPr id="8" name="CuadroTexto 7">
            <a:extLst>
              <a:ext uri="{FF2B5EF4-FFF2-40B4-BE49-F238E27FC236}">
                <a16:creationId xmlns:a16="http://schemas.microsoft.com/office/drawing/2014/main" id="{C6FA9084-D489-405E-98D2-4CF7772884A1}"/>
              </a:ext>
            </a:extLst>
          </p:cNvPr>
          <p:cNvSpPr txBox="1"/>
          <p:nvPr userDrawn="1"/>
        </p:nvSpPr>
        <p:spPr>
          <a:xfrm rot="16200000">
            <a:off x="960611" y="3143540"/>
            <a:ext cx="3142613" cy="584775"/>
          </a:xfrm>
          <a:prstGeom prst="rect">
            <a:avLst/>
          </a:prstGeom>
          <a:noFill/>
        </p:spPr>
        <p:txBody>
          <a:bodyPr wrap="square" rtlCol="0">
            <a:spAutoFit/>
          </a:bodyPr>
          <a:lstStyle/>
          <a:p>
            <a:pPr algn="ctr"/>
            <a:r>
              <a:rPr lang="es-PE" sz="3200" dirty="0">
                <a:solidFill>
                  <a:schemeClr val="bg1"/>
                </a:solidFill>
              </a:rPr>
              <a:t>C O N T E N I D O</a:t>
            </a:r>
          </a:p>
        </p:txBody>
      </p:sp>
      <p:cxnSp>
        <p:nvCxnSpPr>
          <p:cNvPr id="10" name="Conector recto 9">
            <a:extLst>
              <a:ext uri="{FF2B5EF4-FFF2-40B4-BE49-F238E27FC236}">
                <a16:creationId xmlns:a16="http://schemas.microsoft.com/office/drawing/2014/main" id="{A39744B8-D4E2-4EF6-97FB-96E91A2E0356}"/>
              </a:ext>
            </a:extLst>
          </p:cNvPr>
          <p:cNvCxnSpPr>
            <a:endCxn id="8" idx="3"/>
          </p:cNvCxnSpPr>
          <p:nvPr userDrawn="1"/>
        </p:nvCxnSpPr>
        <p:spPr>
          <a:xfrm>
            <a:off x="2531917" y="554183"/>
            <a:ext cx="1" cy="131043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Conector recto 10">
            <a:extLst>
              <a:ext uri="{FF2B5EF4-FFF2-40B4-BE49-F238E27FC236}">
                <a16:creationId xmlns:a16="http://schemas.microsoft.com/office/drawing/2014/main" id="{7240F887-DD65-4E4C-AF79-106FF41E0CFB}"/>
              </a:ext>
            </a:extLst>
          </p:cNvPr>
          <p:cNvCxnSpPr/>
          <p:nvPr userDrawn="1"/>
        </p:nvCxnSpPr>
        <p:spPr>
          <a:xfrm>
            <a:off x="2522245" y="5007233"/>
            <a:ext cx="1" cy="131043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8" descr="LOGOLC">
            <a:extLst>
              <a:ext uri="{FF2B5EF4-FFF2-40B4-BE49-F238E27FC236}">
                <a16:creationId xmlns:a16="http://schemas.microsoft.com/office/drawing/2014/main" id="{8DA5B5C5-F00B-40C5-B38E-8EFB13E51439}"/>
              </a:ext>
            </a:extLst>
          </p:cNvPr>
          <p:cNvPicPr>
            <a:picLocks noChangeAspect="1" noChangeArrowheads="1"/>
          </p:cNvPicPr>
          <p:nvPr userDrawn="1"/>
        </p:nvPicPr>
        <p:blipFill>
          <a:blip r:embed="rId4" cstate="print">
            <a:clrChange>
              <a:clrFrom>
                <a:srgbClr val="FFFFFF"/>
              </a:clrFrom>
              <a:clrTo>
                <a:srgbClr val="FFFFFF">
                  <a:alpha val="0"/>
                </a:srgbClr>
              </a:clrTo>
            </a:clrChange>
          </a:blip>
          <a:srcRect/>
          <a:stretch>
            <a:fillRect/>
          </a:stretch>
        </p:blipFill>
        <p:spPr bwMode="auto">
          <a:xfrm>
            <a:off x="8846926" y="6428510"/>
            <a:ext cx="900422" cy="256614"/>
          </a:xfrm>
          <a:prstGeom prst="rect">
            <a:avLst/>
          </a:prstGeom>
          <a:noFill/>
          <a:ln w="9525">
            <a:noFill/>
            <a:miter lim="800000"/>
            <a:headEnd/>
            <a:tailEnd/>
          </a:ln>
        </p:spPr>
      </p:pic>
      <p:sp>
        <p:nvSpPr>
          <p:cNvPr id="15" name="Rectángulo 14">
            <a:extLst>
              <a:ext uri="{FF2B5EF4-FFF2-40B4-BE49-F238E27FC236}">
                <a16:creationId xmlns:a16="http://schemas.microsoft.com/office/drawing/2014/main" id="{25654A11-1674-4F24-843B-CDC9CC2C2C14}"/>
              </a:ext>
            </a:extLst>
          </p:cNvPr>
          <p:cNvSpPr/>
          <p:nvPr userDrawn="1"/>
        </p:nvSpPr>
        <p:spPr>
          <a:xfrm>
            <a:off x="230625" y="3105443"/>
            <a:ext cx="647113" cy="647113"/>
          </a:xfrm>
          <a:prstGeom prst="rect">
            <a:avLst/>
          </a:prstGeom>
          <a:solidFill>
            <a:srgbClr val="1264A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dirty="0"/>
          </a:p>
        </p:txBody>
      </p:sp>
    </p:spTree>
    <p:extLst>
      <p:ext uri="{BB962C8B-B14F-4D97-AF65-F5344CB8AC3E}">
        <p14:creationId xmlns:p14="http://schemas.microsoft.com/office/powerpoint/2010/main" val="1890562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Diseño personalizado">
    <p:spTree>
      <p:nvGrpSpPr>
        <p:cNvPr id="1" name=""/>
        <p:cNvGrpSpPr/>
        <p:nvPr/>
      </p:nvGrpSpPr>
      <p:grpSpPr>
        <a:xfrm>
          <a:off x="0" y="0"/>
          <a:ext cx="0" cy="0"/>
          <a:chOff x="0" y="0"/>
          <a:chExt cx="0" cy="0"/>
        </a:xfrm>
      </p:grpSpPr>
      <p:pic>
        <p:nvPicPr>
          <p:cNvPr id="6" name="Gráfico 5">
            <a:extLst>
              <a:ext uri="{FF2B5EF4-FFF2-40B4-BE49-F238E27FC236}">
                <a16:creationId xmlns:a16="http://schemas.microsoft.com/office/drawing/2014/main" id="{35BAD1B9-1A9A-44DB-8D82-0684621E94FE}"/>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604911" y="562708"/>
            <a:ext cx="8707901" cy="5725549"/>
          </a:xfrm>
          <a:prstGeom prst="rect">
            <a:avLst/>
          </a:prstGeom>
        </p:spPr>
      </p:pic>
      <p:pic>
        <p:nvPicPr>
          <p:cNvPr id="7" name="Picture 8" descr="LOGOLC">
            <a:extLst>
              <a:ext uri="{FF2B5EF4-FFF2-40B4-BE49-F238E27FC236}">
                <a16:creationId xmlns:a16="http://schemas.microsoft.com/office/drawing/2014/main" id="{3C313E22-1B86-4D32-A5F2-7B75C7BE679B}"/>
              </a:ext>
            </a:extLst>
          </p:cNvPr>
          <p:cNvPicPr>
            <a:picLocks noChangeAspect="1" noChangeArrowheads="1"/>
          </p:cNvPicPr>
          <p:nvPr userDrawn="1"/>
        </p:nvPicPr>
        <p:blipFill>
          <a:blip r:embed="rId4" cstate="print">
            <a:clrChange>
              <a:clrFrom>
                <a:srgbClr val="FFFFFF"/>
              </a:clrFrom>
              <a:clrTo>
                <a:srgbClr val="FFFFFF">
                  <a:alpha val="0"/>
                </a:srgbClr>
              </a:clrTo>
            </a:clrChange>
          </a:blip>
          <a:srcRect/>
          <a:stretch>
            <a:fillRect/>
          </a:stretch>
        </p:blipFill>
        <p:spPr bwMode="auto">
          <a:xfrm>
            <a:off x="8386599" y="6428510"/>
            <a:ext cx="900422" cy="256614"/>
          </a:xfrm>
          <a:prstGeom prst="rect">
            <a:avLst/>
          </a:prstGeom>
          <a:noFill/>
          <a:ln w="9525">
            <a:noFill/>
            <a:miter lim="800000"/>
            <a:headEnd/>
            <a:tailEnd/>
          </a:ln>
        </p:spPr>
      </p:pic>
      <p:pic>
        <p:nvPicPr>
          <p:cNvPr id="8" name="Picture 2">
            <a:extLst>
              <a:ext uri="{FF2B5EF4-FFF2-40B4-BE49-F238E27FC236}">
                <a16:creationId xmlns:a16="http://schemas.microsoft.com/office/drawing/2014/main" id="{EF6826E8-962B-474A-A833-C1B2A0822BF2}"/>
              </a:ext>
            </a:extLst>
          </p:cNvPr>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604911" y="6428510"/>
            <a:ext cx="996455" cy="271760"/>
          </a:xfrm>
          <a:prstGeom prst="rect">
            <a:avLst/>
          </a:prstGeom>
          <a:noFill/>
          <a:extLst>
            <a:ext uri="{909E8E84-426E-40DD-AFC4-6F175D3DCCD1}">
              <a14:hiddenFill xmlns:a14="http://schemas.microsoft.com/office/drawing/2010/main">
                <a:solidFill>
                  <a:srgbClr val="FFFFFF"/>
                </a:solidFill>
              </a14:hiddenFill>
            </a:ext>
          </a:extLst>
        </p:spPr>
      </p:pic>
      <p:sp>
        <p:nvSpPr>
          <p:cNvPr id="9" name="Rectángulo 8">
            <a:extLst>
              <a:ext uri="{FF2B5EF4-FFF2-40B4-BE49-F238E27FC236}">
                <a16:creationId xmlns:a16="http://schemas.microsoft.com/office/drawing/2014/main" id="{FF2E9D00-11C8-420F-B0C1-F11046FAE057}"/>
              </a:ext>
            </a:extLst>
          </p:cNvPr>
          <p:cNvSpPr/>
          <p:nvPr userDrawn="1"/>
        </p:nvSpPr>
        <p:spPr>
          <a:xfrm>
            <a:off x="4642339" y="182880"/>
            <a:ext cx="1055077" cy="1055077"/>
          </a:xfrm>
          <a:prstGeom prst="rect">
            <a:avLst/>
          </a:prstGeom>
          <a:solidFill>
            <a:srgbClr val="1264A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dirty="0"/>
          </a:p>
        </p:txBody>
      </p:sp>
    </p:spTree>
    <p:extLst>
      <p:ext uri="{BB962C8B-B14F-4D97-AF65-F5344CB8AC3E}">
        <p14:creationId xmlns:p14="http://schemas.microsoft.com/office/powerpoint/2010/main" val="39004320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os objetos">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24658" y="1808040"/>
            <a:ext cx="4210050" cy="4351338"/>
          </a:xfrm>
        </p:spPr>
        <p:txBody>
          <a:bodyPr/>
          <a:lstStyle>
            <a:lvl1pPr>
              <a:defRPr>
                <a:solidFill>
                  <a:schemeClr val="bg1">
                    <a:lumMod val="50000"/>
                  </a:schemeClr>
                </a:solidFill>
              </a:defRPr>
            </a:lvl1pPr>
            <a:lvl2pPr>
              <a:defRPr>
                <a:solidFill>
                  <a:schemeClr val="bg1">
                    <a:lumMod val="50000"/>
                  </a:schemeClr>
                </a:solidFill>
              </a:defRPr>
            </a:lvl2pPr>
            <a:lvl3pPr>
              <a:defRPr>
                <a:solidFill>
                  <a:schemeClr val="bg1">
                    <a:lumMod val="50000"/>
                  </a:schemeClr>
                </a:solidFill>
              </a:defRPr>
            </a:lvl3pPr>
            <a:lvl4pPr>
              <a:defRPr>
                <a:solidFill>
                  <a:schemeClr val="bg1">
                    <a:lumMod val="50000"/>
                  </a:schemeClr>
                </a:solidFill>
              </a:defRPr>
            </a:lvl4pPr>
            <a:lvl5pPr>
              <a:defRPr>
                <a:solidFill>
                  <a:schemeClr val="bg1">
                    <a:lumMod val="50000"/>
                  </a:schemeClr>
                </a:solidFil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5254064" y="1690690"/>
            <a:ext cx="4210050" cy="4567175"/>
          </a:xfrm>
        </p:spPr>
        <p:txBody>
          <a:bodyPr vert="horz" lIns="91440" tIns="45720" rIns="91440" bIns="45720" rtlCol="0">
            <a:normAutofit/>
          </a:bodyPr>
          <a:lstStyle>
            <a:lvl1pPr>
              <a:defRPr lang="es-ES" smtClean="0">
                <a:solidFill>
                  <a:schemeClr val="bg1">
                    <a:lumMod val="50000"/>
                  </a:schemeClr>
                </a:solidFill>
              </a:defRPr>
            </a:lvl1pPr>
            <a:lvl2pPr>
              <a:defRPr lang="es-ES" smtClean="0">
                <a:solidFill>
                  <a:schemeClr val="bg1">
                    <a:lumMod val="50000"/>
                  </a:schemeClr>
                </a:solidFill>
              </a:defRPr>
            </a:lvl2pPr>
            <a:lvl3pPr>
              <a:defRPr lang="es-ES" smtClean="0">
                <a:solidFill>
                  <a:schemeClr val="bg1">
                    <a:lumMod val="50000"/>
                  </a:schemeClr>
                </a:solidFill>
              </a:defRPr>
            </a:lvl3pPr>
            <a:lvl4pPr>
              <a:defRPr lang="es-ES" smtClean="0">
                <a:solidFill>
                  <a:schemeClr val="bg1">
                    <a:lumMod val="50000"/>
                  </a:schemeClr>
                </a:solidFill>
              </a:defRPr>
            </a:lvl4pPr>
            <a:lvl5pPr>
              <a:defRPr lang="en-US" dirty="0">
                <a:solidFill>
                  <a:schemeClr val="bg1">
                    <a:lumMod val="50000"/>
                  </a:schemeClr>
                </a:solidFil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9" name="Título 8">
            <a:extLst>
              <a:ext uri="{FF2B5EF4-FFF2-40B4-BE49-F238E27FC236}">
                <a16:creationId xmlns:a16="http://schemas.microsoft.com/office/drawing/2014/main" id="{61C6D7A6-E596-4530-B626-83E5CCDB87A6}"/>
              </a:ext>
            </a:extLst>
          </p:cNvPr>
          <p:cNvSpPr>
            <a:spLocks noGrp="1"/>
          </p:cNvSpPr>
          <p:nvPr>
            <p:ph type="title" hasCustomPrompt="1"/>
          </p:nvPr>
        </p:nvSpPr>
        <p:spPr>
          <a:xfrm>
            <a:off x="324658" y="365127"/>
            <a:ext cx="9139456" cy="1325563"/>
          </a:xfrm>
        </p:spPr>
        <p:txBody>
          <a:bodyPr>
            <a:normAutofit/>
          </a:bodyPr>
          <a:lstStyle>
            <a:lvl1pPr>
              <a:defRPr lang="es-PE" sz="2800" b="1" kern="1200" dirty="0">
                <a:solidFill>
                  <a:srgbClr val="C02C4D"/>
                </a:solidFill>
                <a:latin typeface="+mj-lt"/>
                <a:ea typeface="+mn-ea"/>
                <a:cs typeface="Arial" pitchFamily="34" charset="0"/>
              </a:defRPr>
            </a:lvl1pPr>
          </a:lstStyle>
          <a:p>
            <a:r>
              <a:rPr lang="es-ES" dirty="0"/>
              <a:t>HAGA CLIC PARA AGREGAR TÍTULO </a:t>
            </a:r>
            <a:endParaRPr lang="es-PE" dirty="0"/>
          </a:p>
        </p:txBody>
      </p:sp>
      <p:sp>
        <p:nvSpPr>
          <p:cNvPr id="10" name="Holder 6">
            <a:extLst>
              <a:ext uri="{FF2B5EF4-FFF2-40B4-BE49-F238E27FC236}">
                <a16:creationId xmlns:a16="http://schemas.microsoft.com/office/drawing/2014/main" id="{EAF23D90-8A58-437F-8E9F-1990A6ACC158}"/>
              </a:ext>
            </a:extLst>
          </p:cNvPr>
          <p:cNvSpPr txBox="1">
            <a:spLocks/>
          </p:cNvSpPr>
          <p:nvPr userDrawn="1"/>
        </p:nvSpPr>
        <p:spPr>
          <a:xfrm>
            <a:off x="93218" y="6731079"/>
            <a:ext cx="234586" cy="78038"/>
          </a:xfrm>
          <a:prstGeom prst="rect">
            <a:avLst/>
          </a:prstGeom>
        </p:spPr>
        <p:txBody>
          <a:bodyPr vert="horz" lIns="0" tIns="0" rIns="0" bIns="0" rtlCol="0" anchor="ctr"/>
          <a:lstStyle>
            <a:defPPr>
              <a:defRPr lang="en-US"/>
            </a:defPPr>
            <a:lvl1pPr marL="0" algn="r" defTabSz="457200" rtl="0" eaLnBrk="1" latinLnBrk="0" hangingPunct="1">
              <a:defRPr sz="700" b="0" i="0" kern="1200">
                <a:solidFill>
                  <a:srgbClr val="C02C4D"/>
                </a:solidFill>
                <a:latin typeface="Trebuchet MS"/>
                <a:ea typeface="+mn-ea"/>
                <a:cs typeface="Trebuchet M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25400">
              <a:spcBef>
                <a:spcPts val="60"/>
              </a:spcBef>
            </a:pPr>
            <a:fld id="{81D60167-4931-47E6-BA6A-407CBD079E47}" type="slidenum">
              <a:rPr lang="es-PE" smtClean="0"/>
              <a:pPr marL="25400">
                <a:spcBef>
                  <a:spcPts val="60"/>
                </a:spcBef>
              </a:pPr>
              <a:t>‹Nº›</a:t>
            </a:fld>
            <a:endParaRPr lang="es-PE" dirty="0"/>
          </a:p>
        </p:txBody>
      </p:sp>
      <p:pic>
        <p:nvPicPr>
          <p:cNvPr id="11" name="Picture 8" descr="LOGOLC">
            <a:extLst>
              <a:ext uri="{FF2B5EF4-FFF2-40B4-BE49-F238E27FC236}">
                <a16:creationId xmlns:a16="http://schemas.microsoft.com/office/drawing/2014/main" id="{4B5505F7-C96D-4004-A933-8A455C43744D}"/>
              </a:ext>
            </a:extLst>
          </p:cNvPr>
          <p:cNvPicPr>
            <a:picLocks noChangeAspect="1" noChangeArrowheads="1"/>
          </p:cNvPicPr>
          <p:nvPr userDrawn="1"/>
        </p:nvPicPr>
        <p:blipFill>
          <a:blip r:embed="rId2" cstate="print">
            <a:clrChange>
              <a:clrFrom>
                <a:srgbClr val="FFFFFF"/>
              </a:clrFrom>
              <a:clrTo>
                <a:srgbClr val="FFFFFF">
                  <a:alpha val="0"/>
                </a:srgbClr>
              </a:clrTo>
            </a:clrChange>
          </a:blip>
          <a:srcRect/>
          <a:stretch>
            <a:fillRect/>
          </a:stretch>
        </p:blipFill>
        <p:spPr bwMode="auto">
          <a:xfrm>
            <a:off x="8846926" y="6428510"/>
            <a:ext cx="900422" cy="256614"/>
          </a:xfrm>
          <a:prstGeom prst="rect">
            <a:avLst/>
          </a:prstGeom>
          <a:noFill/>
          <a:ln w="9525">
            <a:noFill/>
            <a:miter lim="800000"/>
            <a:headEnd/>
            <a:tailEnd/>
          </a:ln>
        </p:spPr>
      </p:pic>
    </p:spTree>
    <p:extLst>
      <p:ext uri="{BB962C8B-B14F-4D97-AF65-F5344CB8AC3E}">
        <p14:creationId xmlns:p14="http://schemas.microsoft.com/office/powerpoint/2010/main" val="28328305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5" name="Holder 6">
            <a:extLst>
              <a:ext uri="{FF2B5EF4-FFF2-40B4-BE49-F238E27FC236}">
                <a16:creationId xmlns:a16="http://schemas.microsoft.com/office/drawing/2014/main" id="{0238604E-BBEE-47B6-B0F6-86A4FDF1E544}"/>
              </a:ext>
            </a:extLst>
          </p:cNvPr>
          <p:cNvSpPr txBox="1">
            <a:spLocks/>
          </p:cNvSpPr>
          <p:nvPr userDrawn="1"/>
        </p:nvSpPr>
        <p:spPr>
          <a:xfrm>
            <a:off x="93218" y="6731079"/>
            <a:ext cx="234586" cy="78038"/>
          </a:xfrm>
          <a:prstGeom prst="rect">
            <a:avLst/>
          </a:prstGeom>
        </p:spPr>
        <p:txBody>
          <a:bodyPr vert="horz" lIns="0" tIns="0" rIns="0" bIns="0" rtlCol="0" anchor="ctr"/>
          <a:lstStyle>
            <a:defPPr>
              <a:defRPr lang="en-US"/>
            </a:defPPr>
            <a:lvl1pPr marL="0" algn="r" defTabSz="457200" rtl="0" eaLnBrk="1" latinLnBrk="0" hangingPunct="1">
              <a:defRPr sz="700" b="0" i="0" kern="1200">
                <a:solidFill>
                  <a:srgbClr val="C02C4D"/>
                </a:solidFill>
                <a:latin typeface="Trebuchet MS"/>
                <a:ea typeface="+mn-ea"/>
                <a:cs typeface="Trebuchet M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25400">
              <a:spcBef>
                <a:spcPts val="60"/>
              </a:spcBef>
            </a:pPr>
            <a:fld id="{81D60167-4931-47E6-BA6A-407CBD079E47}" type="slidenum">
              <a:rPr lang="es-PE" smtClean="0"/>
              <a:pPr marL="25400">
                <a:spcBef>
                  <a:spcPts val="60"/>
                </a:spcBef>
              </a:pPr>
              <a:t>‹Nº›</a:t>
            </a:fld>
            <a:endParaRPr lang="es-PE" dirty="0"/>
          </a:p>
        </p:txBody>
      </p:sp>
      <p:pic>
        <p:nvPicPr>
          <p:cNvPr id="6" name="Picture 8" descr="LOGOLC">
            <a:extLst>
              <a:ext uri="{FF2B5EF4-FFF2-40B4-BE49-F238E27FC236}">
                <a16:creationId xmlns:a16="http://schemas.microsoft.com/office/drawing/2014/main" id="{07D10974-12F7-4F67-9AD8-D9FF53206DD8}"/>
              </a:ext>
            </a:extLst>
          </p:cNvPr>
          <p:cNvPicPr>
            <a:picLocks noChangeAspect="1" noChangeArrowheads="1"/>
          </p:cNvPicPr>
          <p:nvPr userDrawn="1"/>
        </p:nvPicPr>
        <p:blipFill>
          <a:blip r:embed="rId2" cstate="print">
            <a:clrChange>
              <a:clrFrom>
                <a:srgbClr val="FFFFFF"/>
              </a:clrFrom>
              <a:clrTo>
                <a:srgbClr val="FFFFFF">
                  <a:alpha val="0"/>
                </a:srgbClr>
              </a:clrTo>
            </a:clrChange>
          </a:blip>
          <a:srcRect/>
          <a:stretch>
            <a:fillRect/>
          </a:stretch>
        </p:blipFill>
        <p:spPr bwMode="auto">
          <a:xfrm>
            <a:off x="8846926" y="6428510"/>
            <a:ext cx="900422" cy="256614"/>
          </a:xfrm>
          <a:prstGeom prst="rect">
            <a:avLst/>
          </a:prstGeom>
          <a:noFill/>
          <a:ln w="9525">
            <a:noFill/>
            <a:miter lim="800000"/>
            <a:headEnd/>
            <a:tailEnd/>
          </a:ln>
        </p:spPr>
      </p:pic>
    </p:spTree>
    <p:extLst>
      <p:ext uri="{BB962C8B-B14F-4D97-AF65-F5344CB8AC3E}">
        <p14:creationId xmlns:p14="http://schemas.microsoft.com/office/powerpoint/2010/main" val="34515007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29B2910-E0F4-4853-A505-9579CCF4FE7F}" type="datetimeFigureOut">
              <a:rPr lang="es-PE" smtClean="0"/>
              <a:t>23/06/2021</a:t>
            </a:fld>
            <a:endParaRPr lang="es-PE" dirty="0"/>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PE" dirty="0"/>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983C22F-07ED-42E0-A41D-D18EAACEC4D0}" type="slidenum">
              <a:rPr lang="es-PE" smtClean="0"/>
              <a:t>‹Nº›</a:t>
            </a:fld>
            <a:endParaRPr lang="es-PE" dirty="0"/>
          </a:p>
        </p:txBody>
      </p:sp>
    </p:spTree>
    <p:extLst>
      <p:ext uri="{BB962C8B-B14F-4D97-AF65-F5344CB8AC3E}">
        <p14:creationId xmlns:p14="http://schemas.microsoft.com/office/powerpoint/2010/main" val="57214302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72" r:id="rId3"/>
    <p:sldLayoutId id="2147483663" r:id="rId4"/>
    <p:sldLayoutId id="2147483673" r:id="rId5"/>
    <p:sldLayoutId id="2147483664" r:id="rId6"/>
    <p:sldLayoutId id="2147483667" r:id="rId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6.xml.rels><?xml version="1.0" encoding="UTF-8" standalone="yes"?>
<Relationships xmlns="http://schemas.openxmlformats.org/package/2006/relationships"><Relationship Id="rId8" Type="http://schemas.openxmlformats.org/officeDocument/2006/relationships/diagramLayout" Target="../diagrams/layout3.xml"/><Relationship Id="rId3" Type="http://schemas.openxmlformats.org/officeDocument/2006/relationships/diagramLayout" Target="../diagrams/layout2.xml"/><Relationship Id="rId7" Type="http://schemas.openxmlformats.org/officeDocument/2006/relationships/diagramData" Target="../diagrams/data3.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11" Type="http://schemas.microsoft.com/office/2007/relationships/diagramDrawing" Target="../diagrams/drawing3.xml"/><Relationship Id="rId5" Type="http://schemas.openxmlformats.org/officeDocument/2006/relationships/diagramColors" Target="../diagrams/colors2.xml"/><Relationship Id="rId10" Type="http://schemas.openxmlformats.org/officeDocument/2006/relationships/diagramColors" Target="../diagrams/colors3.xml"/><Relationship Id="rId4" Type="http://schemas.openxmlformats.org/officeDocument/2006/relationships/diagramQuickStyle" Target="../diagrams/quickStyle2.xml"/><Relationship Id="rId9" Type="http://schemas.openxmlformats.org/officeDocument/2006/relationships/diagramQuickStyle" Target="../diagrams/quickStyle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chart" Target="../charts/chart1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chart" Target="../charts/chart1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chart" Target="../charts/chart14.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chart" Target="../charts/chart15.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chart" Target="../charts/chart17.xml"/><Relationship Id="rId2" Type="http://schemas.openxmlformats.org/officeDocument/2006/relationships/chart" Target="../charts/chart16.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chart" Target="../charts/chart19.xml"/><Relationship Id="rId2" Type="http://schemas.openxmlformats.org/officeDocument/2006/relationships/chart" Target="../charts/chart1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chart" Target="../charts/chart20.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chart" Target="../charts/chart21.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5" Type="http://schemas.openxmlformats.org/officeDocument/2006/relationships/chart" Target="../charts/chart22.xml"/><Relationship Id="rId4" Type="http://schemas.openxmlformats.org/officeDocument/2006/relationships/image" Target="../media/image11.jpeg"/></Relationships>
</file>

<file path=ppt/slides/_rels/slide56.xml.rels><?xml version="1.0" encoding="UTF-8" standalone="yes"?>
<Relationships xmlns="http://schemas.openxmlformats.org/package/2006/relationships"><Relationship Id="rId2" Type="http://schemas.openxmlformats.org/officeDocument/2006/relationships/chart" Target="../charts/chart23.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5.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a:extLst>
              <a:ext uri="{FF2B5EF4-FFF2-40B4-BE49-F238E27FC236}">
                <a16:creationId xmlns:a16="http://schemas.microsoft.com/office/drawing/2014/main" id="{469D3CF3-A552-4372-AD3C-D728E1816C3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9675" b="13369"/>
          <a:stretch/>
        </p:blipFill>
        <p:spPr bwMode="auto">
          <a:xfrm flipH="1">
            <a:off x="0" y="1282250"/>
            <a:ext cx="9593943" cy="4363807"/>
          </a:xfrm>
          <a:prstGeom prst="rect">
            <a:avLst/>
          </a:prstGeom>
          <a:noFill/>
          <a:extLst>
            <a:ext uri="{909E8E84-426E-40DD-AFC4-6F175D3DCCD1}">
              <a14:hiddenFill xmlns:a14="http://schemas.microsoft.com/office/drawing/2010/main">
                <a:solidFill>
                  <a:srgbClr val="FFFFFF"/>
                </a:solidFill>
              </a14:hiddenFill>
            </a:ext>
          </a:extLst>
        </p:spPr>
      </p:pic>
      <p:sp>
        <p:nvSpPr>
          <p:cNvPr id="4" name="Rectángulo 3">
            <a:extLst>
              <a:ext uri="{FF2B5EF4-FFF2-40B4-BE49-F238E27FC236}">
                <a16:creationId xmlns:a16="http://schemas.microsoft.com/office/drawing/2014/main" id="{80002D7D-8E9A-462D-8E9D-EF7FD3D98410}"/>
              </a:ext>
            </a:extLst>
          </p:cNvPr>
          <p:cNvSpPr/>
          <p:nvPr/>
        </p:nvSpPr>
        <p:spPr>
          <a:xfrm>
            <a:off x="0" y="1657124"/>
            <a:ext cx="6574971" cy="3614057"/>
          </a:xfrm>
          <a:prstGeom prst="rect">
            <a:avLst/>
          </a:prstGeom>
          <a:solidFill>
            <a:srgbClr val="C02C4D">
              <a:alpha val="8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dirty="0"/>
          </a:p>
        </p:txBody>
      </p:sp>
      <p:sp>
        <p:nvSpPr>
          <p:cNvPr id="3" name="Subtítulo 2">
            <a:extLst>
              <a:ext uri="{FF2B5EF4-FFF2-40B4-BE49-F238E27FC236}">
                <a16:creationId xmlns:a16="http://schemas.microsoft.com/office/drawing/2014/main" id="{D1BD58C5-16C1-4DAC-BD54-560598275A54}"/>
              </a:ext>
            </a:extLst>
          </p:cNvPr>
          <p:cNvSpPr>
            <a:spLocks noGrp="1"/>
          </p:cNvSpPr>
          <p:nvPr>
            <p:ph type="subTitle" idx="4"/>
          </p:nvPr>
        </p:nvSpPr>
        <p:spPr>
          <a:xfrm>
            <a:off x="435849" y="4094056"/>
            <a:ext cx="5002311" cy="249299"/>
          </a:xfrm>
        </p:spPr>
        <p:txBody>
          <a:bodyPr/>
          <a:lstStyle/>
          <a:p>
            <a:pPr marL="0" indent="0">
              <a:buNone/>
            </a:pPr>
            <a:r>
              <a:rPr lang="es-PE" dirty="0">
                <a:solidFill>
                  <a:srgbClr val="00B0F0"/>
                </a:solidFill>
              </a:rPr>
              <a:t>Presentación Ejecutiva – Tercera Medición (Ola 3)</a:t>
            </a:r>
          </a:p>
        </p:txBody>
      </p:sp>
      <p:sp>
        <p:nvSpPr>
          <p:cNvPr id="2" name="Título 1">
            <a:extLst>
              <a:ext uri="{FF2B5EF4-FFF2-40B4-BE49-F238E27FC236}">
                <a16:creationId xmlns:a16="http://schemas.microsoft.com/office/drawing/2014/main" id="{D96AB357-D90C-45FC-B9C8-7EF6BC9A3704}"/>
              </a:ext>
            </a:extLst>
          </p:cNvPr>
          <p:cNvSpPr>
            <a:spLocks noGrp="1"/>
          </p:cNvSpPr>
          <p:nvPr>
            <p:ph type="title"/>
          </p:nvPr>
        </p:nvSpPr>
        <p:spPr>
          <a:xfrm>
            <a:off x="312057" y="2462896"/>
            <a:ext cx="5958114" cy="1325563"/>
          </a:xfrm>
        </p:spPr>
        <p:txBody>
          <a:bodyPr>
            <a:normAutofit fontScale="90000"/>
          </a:bodyPr>
          <a:lstStyle/>
          <a:p>
            <a:r>
              <a:rPr lang="es-PE" dirty="0"/>
              <a:t>ESTUDIO DE MEDICIÓN DE NIVEL DE POST CONTACTO CON EL CONTRIBUYENTE Y USUARIO DEL COMERCIO EXTERIOR</a:t>
            </a:r>
          </a:p>
        </p:txBody>
      </p:sp>
      <p:sp>
        <p:nvSpPr>
          <p:cNvPr id="5" name="CuadroTexto 4">
            <a:extLst>
              <a:ext uri="{FF2B5EF4-FFF2-40B4-BE49-F238E27FC236}">
                <a16:creationId xmlns:a16="http://schemas.microsoft.com/office/drawing/2014/main" id="{EB207EA2-A5E7-4573-AC3E-FFFB822FCF5A}"/>
              </a:ext>
            </a:extLst>
          </p:cNvPr>
          <p:cNvSpPr txBox="1"/>
          <p:nvPr/>
        </p:nvSpPr>
        <p:spPr>
          <a:xfrm>
            <a:off x="4644572" y="4916125"/>
            <a:ext cx="2104572" cy="193899"/>
          </a:xfrm>
          <a:prstGeom prst="rect">
            <a:avLst/>
          </a:prstGeom>
        </p:spPr>
        <p:txBody>
          <a:bodyPr vert="horz" wrap="square" lIns="0" tIns="0" rIns="0" bIns="0" rtlCol="0">
            <a:spAutoFit/>
          </a:bodyPr>
          <a:lstStyle>
            <a:lvl1pPr marL="228600" indent="-228600" defTabSz="914400">
              <a:lnSpc>
                <a:spcPct val="90000"/>
              </a:lnSpc>
              <a:spcBef>
                <a:spcPts val="1000"/>
              </a:spcBef>
              <a:buFont typeface="Arial" panose="020B0604020202020204" pitchFamily="34" charset="0"/>
              <a:buChar char="•"/>
              <a:defRPr>
                <a:solidFill>
                  <a:srgbClr val="00B0F0"/>
                </a:solidFill>
              </a:defRPr>
            </a:lvl1pPr>
            <a:lvl2pPr marL="685800" indent="-228600" defTabSz="914400">
              <a:lnSpc>
                <a:spcPct val="90000"/>
              </a:lnSpc>
              <a:spcBef>
                <a:spcPts val="500"/>
              </a:spcBef>
              <a:buFont typeface="Arial" panose="020B0604020202020204" pitchFamily="34" charset="0"/>
              <a:buChar char="•"/>
              <a:defRPr sz="2400"/>
            </a:lvl2pPr>
            <a:lvl3pPr marL="1143000" indent="-228600" defTabSz="914400">
              <a:lnSpc>
                <a:spcPct val="90000"/>
              </a:lnSpc>
              <a:spcBef>
                <a:spcPts val="500"/>
              </a:spcBef>
              <a:buFont typeface="Arial" panose="020B0604020202020204" pitchFamily="34" charset="0"/>
              <a:buChar char="•"/>
              <a:defRPr sz="2000"/>
            </a:lvl3pPr>
            <a:lvl4pPr marL="1600200" indent="-228600" defTabSz="914400">
              <a:lnSpc>
                <a:spcPct val="90000"/>
              </a:lnSpc>
              <a:spcBef>
                <a:spcPts val="500"/>
              </a:spcBef>
              <a:buFont typeface="Arial" panose="020B0604020202020204" pitchFamily="34" charset="0"/>
              <a:buChar char="•"/>
            </a:lvl4pPr>
            <a:lvl5pPr marL="2057400" indent="-228600" defTabSz="914400">
              <a:lnSpc>
                <a:spcPct val="90000"/>
              </a:lnSpc>
              <a:spcBef>
                <a:spcPts val="500"/>
              </a:spcBef>
              <a:buFont typeface="Arial" panose="020B0604020202020204" pitchFamily="34" charset="0"/>
              <a:buChar char="•"/>
            </a:lvl5pPr>
            <a:lvl6pPr marL="2514600" indent="-228600" defTabSz="914400">
              <a:lnSpc>
                <a:spcPct val="90000"/>
              </a:lnSpc>
              <a:spcBef>
                <a:spcPts val="500"/>
              </a:spcBef>
              <a:buFont typeface="Arial" panose="020B0604020202020204" pitchFamily="34" charset="0"/>
              <a:buChar char="•"/>
            </a:lvl6pPr>
            <a:lvl7pPr marL="2971800" indent="-228600" defTabSz="914400">
              <a:lnSpc>
                <a:spcPct val="90000"/>
              </a:lnSpc>
              <a:spcBef>
                <a:spcPts val="500"/>
              </a:spcBef>
              <a:buFont typeface="Arial" panose="020B0604020202020204" pitchFamily="34" charset="0"/>
              <a:buChar char="•"/>
            </a:lvl7pPr>
            <a:lvl8pPr marL="3429000" indent="-228600" defTabSz="914400">
              <a:lnSpc>
                <a:spcPct val="90000"/>
              </a:lnSpc>
              <a:spcBef>
                <a:spcPts val="500"/>
              </a:spcBef>
              <a:buFont typeface="Arial" panose="020B0604020202020204" pitchFamily="34" charset="0"/>
              <a:buChar char="•"/>
            </a:lvl8pPr>
            <a:lvl9pPr marL="3886200" indent="-228600" defTabSz="914400">
              <a:lnSpc>
                <a:spcPct val="90000"/>
              </a:lnSpc>
              <a:spcBef>
                <a:spcPts val="500"/>
              </a:spcBef>
              <a:buFont typeface="Arial" panose="020B0604020202020204" pitchFamily="34" charset="0"/>
              <a:buChar char="•"/>
            </a:lvl9pPr>
          </a:lstStyle>
          <a:p>
            <a:pPr marL="0" indent="0" algn="ctr">
              <a:buNone/>
            </a:pPr>
            <a:r>
              <a:rPr lang="es-PE" sz="1400" dirty="0">
                <a:solidFill>
                  <a:schemeClr val="bg1"/>
                </a:solidFill>
              </a:rPr>
              <a:t>Lima, </a:t>
            </a:r>
            <a:r>
              <a:rPr lang="es-PE" sz="1200" dirty="0">
                <a:solidFill>
                  <a:schemeClr val="bg1"/>
                </a:solidFill>
              </a:rPr>
              <a:t>Abril</a:t>
            </a:r>
            <a:r>
              <a:rPr lang="es-PE" sz="1400" dirty="0">
                <a:solidFill>
                  <a:schemeClr val="bg1"/>
                </a:solidFill>
              </a:rPr>
              <a:t> 2020</a:t>
            </a:r>
          </a:p>
        </p:txBody>
      </p:sp>
    </p:spTree>
    <p:extLst>
      <p:ext uri="{BB962C8B-B14F-4D97-AF65-F5344CB8AC3E}">
        <p14:creationId xmlns:p14="http://schemas.microsoft.com/office/powerpoint/2010/main" val="8449405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8D945A54-3BD5-4B9D-9436-CE7E48350CD6}"/>
              </a:ext>
            </a:extLst>
          </p:cNvPr>
          <p:cNvSpPr>
            <a:spLocks noGrp="1"/>
          </p:cNvSpPr>
          <p:nvPr>
            <p:ph type="title"/>
          </p:nvPr>
        </p:nvSpPr>
        <p:spPr>
          <a:xfrm>
            <a:off x="247652" y="7934"/>
            <a:ext cx="9442546" cy="970187"/>
          </a:xfrm>
        </p:spPr>
        <p:txBody>
          <a:bodyPr/>
          <a:lstStyle/>
          <a:p>
            <a:r>
              <a:rPr lang="es-PE" dirty="0"/>
              <a:t>1. Ficha Técnica</a:t>
            </a:r>
            <a:br>
              <a:rPr lang="es-PE" dirty="0"/>
            </a:br>
            <a:r>
              <a:rPr lang="es-PE" sz="1600" dirty="0"/>
              <a:t>        </a:t>
            </a:r>
            <a:r>
              <a:rPr lang="es-PE" sz="1600" dirty="0">
                <a:solidFill>
                  <a:srgbClr val="1264A1"/>
                </a:solidFill>
              </a:rPr>
              <a:t>1.4 Distribución de la muestra y margen de error</a:t>
            </a:r>
          </a:p>
        </p:txBody>
      </p:sp>
      <p:sp>
        <p:nvSpPr>
          <p:cNvPr id="5" name="Text Box 4">
            <a:extLst>
              <a:ext uri="{FF2B5EF4-FFF2-40B4-BE49-F238E27FC236}">
                <a16:creationId xmlns:a16="http://schemas.microsoft.com/office/drawing/2014/main" id="{FA62D29C-90E7-4AAA-A5D9-63C7C83858AC}"/>
              </a:ext>
            </a:extLst>
          </p:cNvPr>
          <p:cNvSpPr>
            <a:spLocks noChangeArrowheads="1"/>
          </p:cNvSpPr>
          <p:nvPr/>
        </p:nvSpPr>
        <p:spPr bwMode="auto">
          <a:xfrm rot="16200000">
            <a:off x="-32891" y="2460264"/>
            <a:ext cx="1795463" cy="341313"/>
          </a:xfrm>
          <a:prstGeom prst="roundRect">
            <a:avLst>
              <a:gd name="adj" fmla="val 16667"/>
            </a:avLst>
          </a:prstGeom>
          <a:solidFill>
            <a:srgbClr val="AB1440"/>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har char="•"/>
              <a:tabLst>
                <a:tab pos="4849813" algn="l"/>
              </a:tabLst>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tabLst>
                <a:tab pos="4849813" algn="l"/>
              </a:tabLst>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tabLst>
                <a:tab pos="4849813" algn="l"/>
              </a:tabLst>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tabLst>
                <a:tab pos="4849813" algn="l"/>
              </a:tabLst>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tabLst>
                <a:tab pos="4849813" algn="l"/>
              </a:tabLst>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tabLst>
                <a:tab pos="4849813" algn="l"/>
              </a:tabLst>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tabLst>
                <a:tab pos="4849813" algn="l"/>
              </a:tabLst>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tabLst>
                <a:tab pos="4849813" algn="l"/>
              </a:tabLst>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tabLst>
                <a:tab pos="4849813" algn="l"/>
              </a:tabLst>
              <a:defRPr sz="2000">
                <a:solidFill>
                  <a:schemeClr val="tx1"/>
                </a:solidFill>
                <a:latin typeface="Arial" panose="020B0604020202020204" pitchFamily="34" charset="0"/>
                <a:cs typeface="Arial" panose="020B0604020202020204" pitchFamily="34" charset="0"/>
              </a:defRPr>
            </a:lvl9pPr>
          </a:lstStyle>
          <a:p>
            <a:pPr algn="ctr">
              <a:spcBef>
                <a:spcPct val="50000"/>
              </a:spcBef>
              <a:buFontTx/>
              <a:buNone/>
            </a:pPr>
            <a:r>
              <a:rPr lang="es-ES" altLang="es-ES" sz="1400" dirty="0">
                <a:solidFill>
                  <a:srgbClr val="FFFF99"/>
                </a:solidFill>
                <a:latin typeface="+mn-lt"/>
              </a:rPr>
              <a:t>Tributos internos</a:t>
            </a:r>
          </a:p>
        </p:txBody>
      </p:sp>
      <p:graphicFrame>
        <p:nvGraphicFramePr>
          <p:cNvPr id="6" name="Group 154">
            <a:extLst>
              <a:ext uri="{FF2B5EF4-FFF2-40B4-BE49-F238E27FC236}">
                <a16:creationId xmlns:a16="http://schemas.microsoft.com/office/drawing/2014/main" id="{A0FD04D0-53EE-4E91-BFE0-B7E41FCD91B7}"/>
              </a:ext>
            </a:extLst>
          </p:cNvPr>
          <p:cNvGraphicFramePr>
            <a:graphicFrameLocks noGrp="1"/>
          </p:cNvGraphicFramePr>
          <p:nvPr/>
        </p:nvGraphicFramePr>
        <p:xfrm>
          <a:off x="1207243" y="1230630"/>
          <a:ext cx="7636719" cy="2036440"/>
        </p:xfrm>
        <a:graphic>
          <a:graphicData uri="http://schemas.openxmlformats.org/drawingml/2006/table">
            <a:tbl>
              <a:tblPr/>
              <a:tblGrid>
                <a:gridCol w="2507507">
                  <a:extLst>
                    <a:ext uri="{9D8B030D-6E8A-4147-A177-3AD203B41FA5}">
                      <a16:colId xmlns:a16="http://schemas.microsoft.com/office/drawing/2014/main" val="20000"/>
                    </a:ext>
                  </a:extLst>
                </a:gridCol>
                <a:gridCol w="3278579">
                  <a:extLst>
                    <a:ext uri="{9D8B030D-6E8A-4147-A177-3AD203B41FA5}">
                      <a16:colId xmlns:a16="http://schemas.microsoft.com/office/drawing/2014/main" val="20001"/>
                    </a:ext>
                  </a:extLst>
                </a:gridCol>
                <a:gridCol w="1079737">
                  <a:extLst>
                    <a:ext uri="{9D8B030D-6E8A-4147-A177-3AD203B41FA5}">
                      <a16:colId xmlns:a16="http://schemas.microsoft.com/office/drawing/2014/main" val="20003"/>
                    </a:ext>
                  </a:extLst>
                </a:gridCol>
                <a:gridCol w="770896">
                  <a:extLst>
                    <a:ext uri="{9D8B030D-6E8A-4147-A177-3AD203B41FA5}">
                      <a16:colId xmlns:a16="http://schemas.microsoft.com/office/drawing/2014/main" val="20004"/>
                    </a:ext>
                  </a:extLst>
                </a:gridCol>
              </a:tblGrid>
              <a:tr h="203644">
                <a:tc rowSpan="5">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altLang="es-ES" sz="11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Asistencia al contribuyente y ciudadano</a:t>
                      </a:r>
                      <a:endParaRPr kumimoji="0" lang="es-ES" altLang="es-ES" sz="24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90000" marR="90000" marT="18002" marB="18002" anchor="ctr" horzOverflow="overflow">
                    <a:lnL w="28575" cap="flat" cmpd="sng" algn="ctr">
                      <a:solidFill>
                        <a:schemeClr val="tx1"/>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s-PE" altLang="es-ES" sz="11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Orientación  presencial</a:t>
                      </a:r>
                    </a:p>
                  </a:txBody>
                  <a:tcPr marL="90000" marR="90000" marT="18002" marB="18002" anchor="ctr"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chemeClr val="bg1"/>
                    </a:solidFill>
                  </a:tcPr>
                </a:tc>
                <a:tc>
                  <a:txBody>
                    <a:bodyPr/>
                    <a:lstStyle/>
                    <a:p>
                      <a:pPr algn="ctr" fontAlgn="ctr"/>
                      <a:r>
                        <a:rPr lang="es-ES" sz="1100" b="0" i="0" u="none" strike="noStrike" dirty="0">
                          <a:solidFill>
                            <a:schemeClr val="tx1"/>
                          </a:solidFill>
                          <a:effectLst/>
                          <a:latin typeface="+mj-lt"/>
                          <a:cs typeface="Calibri" panose="020F0502020204030204" pitchFamily="34" charset="0"/>
                        </a:rPr>
                        <a:t>1960</a:t>
                      </a:r>
                      <a:endParaRPr lang="es-PE" sz="1100" b="0" i="0" u="none" strike="noStrike" dirty="0">
                        <a:solidFill>
                          <a:schemeClr val="tx1"/>
                        </a:solidFill>
                        <a:effectLst/>
                        <a:latin typeface="+mj-lt"/>
                        <a:cs typeface="Calibri" panose="020F0502020204030204" pitchFamily="34" charset="0"/>
                      </a:endParaRPr>
                    </a:p>
                  </a:txBody>
                  <a:tcPr marL="9525" marR="9525" marT="9525" marB="0"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chemeClr val="bg1"/>
                    </a:solidFill>
                  </a:tcPr>
                </a:tc>
                <a:tc>
                  <a:txBody>
                    <a:bodyPr/>
                    <a:lstStyle/>
                    <a:p>
                      <a:pPr algn="ctr" fontAlgn="b"/>
                      <a:r>
                        <a:rPr lang="es-ES" sz="1100" b="0" i="0" u="none" strike="noStrike" dirty="0">
                          <a:solidFill>
                            <a:srgbClr val="000000"/>
                          </a:solidFill>
                          <a:effectLst/>
                          <a:latin typeface="Calibri" panose="020F0502020204030204" pitchFamily="34" charset="0"/>
                        </a:rPr>
                        <a:t>2.21%</a:t>
                      </a:r>
                    </a:p>
                  </a:txBody>
                  <a:tcPr marL="9525" marR="9525" marT="9525" marB="0" anchor="b">
                    <a:lnL w="12700" cap="flat" cmpd="sng" algn="ctr">
                      <a:solidFill>
                        <a:srgbClr val="FF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03644">
                <a:tc vMerge="1">
                  <a:txBody>
                    <a:bodyPr/>
                    <a:lstStyle/>
                    <a:p>
                      <a:endParaRPr lang="es-ES"/>
                    </a:p>
                  </a:txBody>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s-PE" altLang="es-ES" sz="11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Orientación  telefónica</a:t>
                      </a:r>
                    </a:p>
                  </a:txBody>
                  <a:tcPr marL="90000" marR="90000" marT="18002" marB="18002" anchor="ctr"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chemeClr val="bg1"/>
                    </a:solidFill>
                  </a:tcPr>
                </a:tc>
                <a:tc>
                  <a:txBody>
                    <a:bodyPr/>
                    <a:lstStyle/>
                    <a:p>
                      <a:pPr algn="ctr" fontAlgn="ctr"/>
                      <a:r>
                        <a:rPr lang="es-ES" sz="1100" b="0" i="0" u="none" strike="noStrike" dirty="0">
                          <a:solidFill>
                            <a:schemeClr val="tx1"/>
                          </a:solidFill>
                          <a:effectLst/>
                          <a:latin typeface="+mj-lt"/>
                          <a:cs typeface="Calibri" panose="020F0502020204030204" pitchFamily="34" charset="0"/>
                        </a:rPr>
                        <a:t>380</a:t>
                      </a:r>
                      <a:endParaRPr lang="es-PE" sz="1100" b="0" i="0" u="none" strike="noStrike" dirty="0">
                        <a:solidFill>
                          <a:schemeClr val="tx1"/>
                        </a:solidFill>
                        <a:effectLst/>
                        <a:latin typeface="+mj-lt"/>
                        <a:cs typeface="Calibri" panose="020F0502020204030204" pitchFamily="34" charset="0"/>
                      </a:endParaRPr>
                    </a:p>
                  </a:txBody>
                  <a:tcPr marL="9525" marR="9525" marT="9525" marB="0"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chemeClr val="bg1"/>
                    </a:solidFill>
                  </a:tcPr>
                </a:tc>
                <a:tc>
                  <a:txBody>
                    <a:bodyPr/>
                    <a:lstStyle/>
                    <a:p>
                      <a:pPr algn="ctr" fontAlgn="b"/>
                      <a:r>
                        <a:rPr lang="es-ES" sz="1100" b="0" i="0" u="none" strike="noStrike" dirty="0">
                          <a:solidFill>
                            <a:srgbClr val="000000"/>
                          </a:solidFill>
                          <a:effectLst/>
                          <a:latin typeface="Calibri" panose="020F0502020204030204" pitchFamily="34" charset="0"/>
                        </a:rPr>
                        <a:t>5.03%</a:t>
                      </a:r>
                    </a:p>
                  </a:txBody>
                  <a:tcPr marL="9525" marR="9525" marT="9525" marB="0" anchor="b">
                    <a:lnL w="12700" cap="flat" cmpd="sng" algn="ctr">
                      <a:solidFill>
                        <a:srgbClr val="FF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203644">
                <a:tc vMerge="1">
                  <a:txBody>
                    <a:bodyPr/>
                    <a:lstStyle/>
                    <a:p>
                      <a:endParaRPr lang="es-ES"/>
                    </a:p>
                  </a:txBody>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s-PE" altLang="es-ES" sz="11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Trámites presencial</a:t>
                      </a:r>
                    </a:p>
                  </a:txBody>
                  <a:tcPr marL="90000" marR="90000" marT="18002" marB="18002" anchor="ctr"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chemeClr val="bg1"/>
                    </a:solidFill>
                  </a:tcPr>
                </a:tc>
                <a:tc>
                  <a:txBody>
                    <a:bodyPr/>
                    <a:lstStyle/>
                    <a:p>
                      <a:pPr algn="ctr" fontAlgn="ctr"/>
                      <a:r>
                        <a:rPr lang="es-ES" sz="1100" b="0" i="0" u="none" strike="noStrike" dirty="0">
                          <a:solidFill>
                            <a:schemeClr val="tx1"/>
                          </a:solidFill>
                          <a:effectLst/>
                          <a:latin typeface="+mj-lt"/>
                          <a:cs typeface="Calibri" panose="020F0502020204030204" pitchFamily="34" charset="0"/>
                        </a:rPr>
                        <a:t>1960</a:t>
                      </a:r>
                      <a:endParaRPr lang="es-PE" sz="1100" b="0" i="0" u="none" strike="noStrike" dirty="0">
                        <a:solidFill>
                          <a:schemeClr val="tx1"/>
                        </a:solidFill>
                        <a:effectLst/>
                        <a:latin typeface="+mj-lt"/>
                        <a:cs typeface="Calibri" panose="020F0502020204030204" pitchFamily="34" charset="0"/>
                      </a:endParaRPr>
                    </a:p>
                  </a:txBody>
                  <a:tcPr marL="9525" marR="9525" marT="9525" marB="0"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chemeClr val="bg1"/>
                    </a:solidFill>
                  </a:tcPr>
                </a:tc>
                <a:tc>
                  <a:txBody>
                    <a:bodyPr/>
                    <a:lstStyle/>
                    <a:p>
                      <a:pPr algn="ctr" fontAlgn="b"/>
                      <a:r>
                        <a:rPr lang="es-ES" sz="1100" b="0" i="0" u="none" strike="noStrike" dirty="0">
                          <a:solidFill>
                            <a:srgbClr val="000000"/>
                          </a:solidFill>
                          <a:effectLst/>
                          <a:latin typeface="Calibri" panose="020F0502020204030204" pitchFamily="34" charset="0"/>
                        </a:rPr>
                        <a:t>2.21%</a:t>
                      </a:r>
                    </a:p>
                  </a:txBody>
                  <a:tcPr marL="9525" marR="9525" marT="9525" marB="0" anchor="b">
                    <a:lnL w="12700" cap="flat" cmpd="sng" algn="ctr">
                      <a:solidFill>
                        <a:srgbClr val="FF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203644">
                <a:tc vMerge="1">
                  <a:txBody>
                    <a:bodyPr/>
                    <a:lstStyle/>
                    <a:p>
                      <a:endParaRPr lang="es-ES"/>
                    </a:p>
                  </a:txBody>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s-PE" altLang="es-ES" sz="11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Cabinas</a:t>
                      </a:r>
                    </a:p>
                  </a:txBody>
                  <a:tcPr marL="90000" marR="90000" marT="18002" marB="18002" anchor="ctr"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chemeClr val="bg1"/>
                    </a:solidFill>
                  </a:tcPr>
                </a:tc>
                <a:tc>
                  <a:txBody>
                    <a:bodyPr/>
                    <a:lstStyle/>
                    <a:p>
                      <a:pPr algn="ctr" fontAlgn="ctr"/>
                      <a:r>
                        <a:rPr lang="es-ES" sz="1100" b="0" i="0" u="none" strike="noStrike" dirty="0">
                          <a:solidFill>
                            <a:schemeClr val="tx1"/>
                          </a:solidFill>
                          <a:effectLst/>
                          <a:latin typeface="+mj-lt"/>
                          <a:cs typeface="Calibri" panose="020F0502020204030204" pitchFamily="34" charset="0"/>
                        </a:rPr>
                        <a:t>1960</a:t>
                      </a:r>
                      <a:endParaRPr lang="es-PE" sz="1100" b="0" i="0" u="none" strike="noStrike" dirty="0">
                        <a:solidFill>
                          <a:schemeClr val="tx1"/>
                        </a:solidFill>
                        <a:effectLst/>
                        <a:latin typeface="+mj-lt"/>
                        <a:cs typeface="Calibri" panose="020F0502020204030204" pitchFamily="34" charset="0"/>
                      </a:endParaRPr>
                    </a:p>
                  </a:txBody>
                  <a:tcPr marL="9525" marR="9525" marT="9525" marB="0"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chemeClr val="bg1"/>
                    </a:solidFill>
                  </a:tcPr>
                </a:tc>
                <a:tc>
                  <a:txBody>
                    <a:bodyPr/>
                    <a:lstStyle/>
                    <a:p>
                      <a:pPr algn="ctr" fontAlgn="b"/>
                      <a:r>
                        <a:rPr lang="es-ES" sz="1100" b="0" i="0" u="none" strike="noStrike" dirty="0">
                          <a:solidFill>
                            <a:srgbClr val="000000"/>
                          </a:solidFill>
                          <a:effectLst/>
                          <a:latin typeface="Calibri" panose="020F0502020204030204" pitchFamily="34" charset="0"/>
                        </a:rPr>
                        <a:t>2.21%</a:t>
                      </a:r>
                    </a:p>
                  </a:txBody>
                  <a:tcPr marL="9525" marR="9525" marT="9525" marB="0" anchor="b">
                    <a:lnL w="12700" cap="flat" cmpd="sng" algn="ctr">
                      <a:solidFill>
                        <a:srgbClr val="FF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203644">
                <a:tc vMerge="1">
                  <a:txBody>
                    <a:bodyPr/>
                    <a:lstStyle/>
                    <a:p>
                      <a:endParaRPr lang="es-PE"/>
                    </a:p>
                  </a:txBody>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s-PE" altLang="es-ES" sz="11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Chat virtual</a:t>
                      </a:r>
                    </a:p>
                  </a:txBody>
                  <a:tcPr marL="90000" marR="90000" marT="18002" marB="18002" anchor="ctr" horzOverflow="overflow">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algn="ctr" fontAlgn="ctr"/>
                      <a:r>
                        <a:rPr lang="es-ES" sz="1100" b="0" i="0" u="none" strike="noStrike" dirty="0">
                          <a:solidFill>
                            <a:schemeClr val="tx1"/>
                          </a:solidFill>
                          <a:effectLst/>
                          <a:latin typeface="+mj-lt"/>
                          <a:cs typeface="Calibri" panose="020F0502020204030204" pitchFamily="34" charset="0"/>
                        </a:rPr>
                        <a:t>90</a:t>
                      </a:r>
                      <a:endParaRPr lang="es-PE" sz="1100" b="0" i="0" u="none" strike="noStrike" dirty="0">
                        <a:solidFill>
                          <a:schemeClr val="tx1"/>
                        </a:solidFill>
                        <a:effectLst/>
                        <a:latin typeface="+mj-lt"/>
                        <a:cs typeface="Calibri" panose="020F0502020204030204" pitchFamily="34" charset="0"/>
                      </a:endParaRPr>
                    </a:p>
                  </a:txBody>
                  <a:tcPr marL="9525" marR="9525" marT="9525" marB="0"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chemeClr val="bg1"/>
                    </a:solidFill>
                  </a:tcPr>
                </a:tc>
                <a:tc>
                  <a:txBody>
                    <a:bodyPr/>
                    <a:lstStyle/>
                    <a:p>
                      <a:pPr algn="ctr" fontAlgn="b"/>
                      <a:r>
                        <a:rPr lang="es-ES" sz="1100" b="0" i="0" u="none" strike="noStrike" dirty="0">
                          <a:solidFill>
                            <a:srgbClr val="000000"/>
                          </a:solidFill>
                          <a:effectLst/>
                          <a:latin typeface="Calibri" panose="020F0502020204030204" pitchFamily="34" charset="0"/>
                        </a:rPr>
                        <a:t>10.30%</a:t>
                      </a:r>
                    </a:p>
                  </a:txBody>
                  <a:tcPr marL="9525" marR="9525" marT="9525" marB="0" anchor="b">
                    <a:lnL w="12700" cap="flat" cmpd="sng" algn="ctr">
                      <a:solidFill>
                        <a:srgbClr val="FF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632403778"/>
                  </a:ext>
                </a:extLst>
              </a:tr>
              <a:tr h="203644">
                <a:tc rowSpan="3">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altLang="es-ES" sz="11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Fiscalización</a:t>
                      </a:r>
                      <a:endParaRPr kumimoji="0" lang="es-ES" altLang="es-ES" sz="24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90000" marR="90000" marT="18002" marB="18002" anchor="ctr" horzOverflow="overflow">
                    <a:lnL w="28575" cap="flat" cmpd="sng" algn="ctr">
                      <a:solidFill>
                        <a:schemeClr val="tx1"/>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altLang="es-ES" sz="11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Auditorías</a:t>
                      </a:r>
                      <a:endParaRPr kumimoji="0" lang="es-ES" altLang="es-ES" sz="24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90000" marR="90000" marT="18002" marB="18002" anchor="ctr"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algn="ctr" fontAlgn="ctr"/>
                      <a:r>
                        <a:rPr lang="es-ES" sz="1100" b="0" i="0" u="none" strike="noStrike" dirty="0">
                          <a:solidFill>
                            <a:schemeClr val="tx1"/>
                          </a:solidFill>
                          <a:effectLst/>
                          <a:latin typeface="+mj-lt"/>
                          <a:cs typeface="Calibri" panose="020F0502020204030204" pitchFamily="34" charset="0"/>
                        </a:rPr>
                        <a:t>180</a:t>
                      </a:r>
                      <a:endParaRPr lang="es-PE" sz="1100" b="0" i="0" u="none" strike="noStrike" dirty="0">
                        <a:solidFill>
                          <a:schemeClr val="tx1"/>
                        </a:solidFill>
                        <a:effectLst/>
                        <a:latin typeface="+mj-lt"/>
                        <a:cs typeface="Calibri" panose="020F0502020204030204" pitchFamily="34" charset="0"/>
                      </a:endParaRPr>
                    </a:p>
                  </a:txBody>
                  <a:tcPr marL="9525" marR="9525" marT="9525" marB="0"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chemeClr val="bg1"/>
                    </a:solidFill>
                  </a:tcPr>
                </a:tc>
                <a:tc>
                  <a:txBody>
                    <a:bodyPr/>
                    <a:lstStyle/>
                    <a:p>
                      <a:pPr algn="ctr" fontAlgn="b"/>
                      <a:r>
                        <a:rPr lang="es-ES" sz="1100" b="0" i="0" u="none" strike="noStrike" dirty="0">
                          <a:solidFill>
                            <a:srgbClr val="000000"/>
                          </a:solidFill>
                          <a:effectLst/>
                          <a:latin typeface="Calibri" panose="020F0502020204030204" pitchFamily="34" charset="0"/>
                        </a:rPr>
                        <a:t>7.27%</a:t>
                      </a:r>
                    </a:p>
                  </a:txBody>
                  <a:tcPr marL="9525" marR="9525" marT="9525" marB="0" anchor="b">
                    <a:lnL w="12700" cap="flat" cmpd="sng" algn="ctr">
                      <a:solidFill>
                        <a:srgbClr val="FF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203644">
                <a:tc vMerge="1">
                  <a:txBody>
                    <a:bodyPr/>
                    <a:lstStyle/>
                    <a:p>
                      <a:endParaRPr lang="es-ES"/>
                    </a:p>
                  </a:txBody>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altLang="es-ES" sz="11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Compulsas</a:t>
                      </a:r>
                      <a:endParaRPr kumimoji="0" lang="es-ES" altLang="es-ES" sz="24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90000" marR="90000" marT="18002" marB="18002" anchor="ctr"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algn="ctr" fontAlgn="ctr"/>
                      <a:r>
                        <a:rPr lang="es-ES" sz="1100" b="0" i="0" u="none" strike="noStrike" dirty="0">
                          <a:solidFill>
                            <a:schemeClr val="tx1"/>
                          </a:solidFill>
                          <a:effectLst/>
                          <a:latin typeface="+mj-lt"/>
                          <a:cs typeface="Calibri" panose="020F0502020204030204" pitchFamily="34" charset="0"/>
                        </a:rPr>
                        <a:t>100</a:t>
                      </a:r>
                      <a:endParaRPr lang="es-PE" sz="1100" b="0" i="0" u="none" strike="noStrike" dirty="0">
                        <a:solidFill>
                          <a:schemeClr val="tx1"/>
                        </a:solidFill>
                        <a:effectLst/>
                        <a:latin typeface="+mj-lt"/>
                        <a:cs typeface="Calibri" panose="020F0502020204030204" pitchFamily="34" charset="0"/>
                      </a:endParaRPr>
                    </a:p>
                  </a:txBody>
                  <a:tcPr marL="9525" marR="9525" marT="9525" marB="0"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chemeClr val="bg1"/>
                    </a:solidFill>
                  </a:tcPr>
                </a:tc>
                <a:tc>
                  <a:txBody>
                    <a:bodyPr/>
                    <a:lstStyle/>
                    <a:p>
                      <a:pPr algn="ctr" fontAlgn="b"/>
                      <a:r>
                        <a:rPr lang="es-ES" sz="1100" b="0" i="0" u="none" strike="noStrike" dirty="0">
                          <a:solidFill>
                            <a:srgbClr val="000000"/>
                          </a:solidFill>
                          <a:effectLst/>
                          <a:latin typeface="Calibri" panose="020F0502020204030204" pitchFamily="34" charset="0"/>
                        </a:rPr>
                        <a:t>8.62%</a:t>
                      </a:r>
                    </a:p>
                  </a:txBody>
                  <a:tcPr marL="9525" marR="9525" marT="9525" marB="0" anchor="b">
                    <a:lnL w="12700" cap="flat" cmpd="sng" algn="ctr">
                      <a:solidFill>
                        <a:srgbClr val="FF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203644">
                <a:tc vMerge="1">
                  <a:txBody>
                    <a:bodyPr/>
                    <a:lstStyle/>
                    <a:p>
                      <a:endParaRPr lang="es-ES"/>
                    </a:p>
                  </a:txBody>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altLang="es-ES" sz="11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VICOT – Operativos masivos</a:t>
                      </a:r>
                      <a:endParaRPr kumimoji="0" lang="es-ES" altLang="es-ES" sz="24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90000" marR="90000" marT="18002" marB="18002" anchor="ctr"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algn="ctr" fontAlgn="ctr"/>
                      <a:r>
                        <a:rPr lang="es-ES" sz="1100" b="0" i="0" u="none" strike="noStrike" dirty="0">
                          <a:solidFill>
                            <a:schemeClr val="tx1"/>
                          </a:solidFill>
                          <a:effectLst/>
                          <a:latin typeface="+mj-lt"/>
                          <a:cs typeface="Calibri" panose="020F0502020204030204" pitchFamily="34" charset="0"/>
                        </a:rPr>
                        <a:t>600</a:t>
                      </a:r>
                      <a:endParaRPr lang="es-PE" sz="1100" b="0" i="0" u="none" strike="noStrike" dirty="0">
                        <a:solidFill>
                          <a:schemeClr val="tx1"/>
                        </a:solidFill>
                        <a:effectLst/>
                        <a:latin typeface="+mj-lt"/>
                        <a:cs typeface="Calibri" panose="020F0502020204030204" pitchFamily="34" charset="0"/>
                      </a:endParaRPr>
                    </a:p>
                  </a:txBody>
                  <a:tcPr marL="9525" marR="9525" marT="9525" marB="0"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chemeClr val="bg1"/>
                    </a:solidFill>
                  </a:tcPr>
                </a:tc>
                <a:tc>
                  <a:txBody>
                    <a:bodyPr/>
                    <a:lstStyle/>
                    <a:p>
                      <a:pPr algn="ctr" fontAlgn="b"/>
                      <a:r>
                        <a:rPr lang="es-ES" sz="1100" b="0" i="0" u="none" strike="noStrike" dirty="0">
                          <a:solidFill>
                            <a:srgbClr val="000000"/>
                          </a:solidFill>
                          <a:effectLst/>
                          <a:latin typeface="Calibri" panose="020F0502020204030204" pitchFamily="34" charset="0"/>
                        </a:rPr>
                        <a:t>3.95%</a:t>
                      </a:r>
                    </a:p>
                  </a:txBody>
                  <a:tcPr marL="9525" marR="9525" marT="9525" marB="0" anchor="b">
                    <a:lnL w="12700" cap="flat" cmpd="sng" algn="ctr">
                      <a:solidFill>
                        <a:srgbClr val="FF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r h="203644">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altLang="es-ES" sz="11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Gestión y recuperación  de la deuda</a:t>
                      </a:r>
                      <a:endParaRPr kumimoji="0" lang="es-ES" altLang="es-ES" sz="24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90000" marR="90000" marT="18002" marB="18002" anchor="ctr" horzOverflow="overflow">
                    <a:lnL w="28575" cap="flat" cmpd="sng" algn="ctr">
                      <a:solidFill>
                        <a:schemeClr val="tx1"/>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altLang="es-ES" sz="11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Cobranza coactiva</a:t>
                      </a:r>
                      <a:endParaRPr kumimoji="0" lang="es-ES" altLang="es-ES" sz="24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90000" marR="90000" marT="18002" marB="18002" anchor="ctr"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algn="ctr" fontAlgn="ctr"/>
                      <a:r>
                        <a:rPr lang="es-ES" sz="1100" b="0" i="0" u="none" strike="noStrike" dirty="0">
                          <a:solidFill>
                            <a:schemeClr val="tx1"/>
                          </a:solidFill>
                          <a:effectLst/>
                          <a:latin typeface="+mj-lt"/>
                          <a:cs typeface="Calibri" panose="020F0502020204030204" pitchFamily="34" charset="0"/>
                        </a:rPr>
                        <a:t>235</a:t>
                      </a:r>
                      <a:endParaRPr lang="es-PE" sz="1100" b="0" i="0" u="none" strike="noStrike" dirty="0">
                        <a:solidFill>
                          <a:schemeClr val="tx1"/>
                        </a:solidFill>
                        <a:effectLst/>
                        <a:latin typeface="+mj-lt"/>
                        <a:cs typeface="Calibri" panose="020F0502020204030204" pitchFamily="34" charset="0"/>
                      </a:endParaRPr>
                    </a:p>
                  </a:txBody>
                  <a:tcPr marL="9525" marR="9525" marT="9525" marB="0"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chemeClr val="bg1"/>
                    </a:solidFill>
                  </a:tcPr>
                </a:tc>
                <a:tc>
                  <a:txBody>
                    <a:bodyPr/>
                    <a:lstStyle/>
                    <a:p>
                      <a:pPr algn="ctr" fontAlgn="b"/>
                      <a:r>
                        <a:rPr lang="es-ES" sz="1100" b="0" i="0" u="none" strike="noStrike" dirty="0">
                          <a:solidFill>
                            <a:srgbClr val="000000"/>
                          </a:solidFill>
                          <a:effectLst/>
                          <a:latin typeface="Calibri" panose="020F0502020204030204" pitchFamily="34" charset="0"/>
                        </a:rPr>
                        <a:t>6.39%</a:t>
                      </a:r>
                    </a:p>
                  </a:txBody>
                  <a:tcPr marL="9525" marR="9525" marT="9525" marB="0" anchor="b">
                    <a:lnL w="12700" cap="flat" cmpd="sng" algn="ctr">
                      <a:solidFill>
                        <a:srgbClr val="FF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r h="131837">
                <a:tc gridSpan="2">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altLang="es-ES" sz="11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Total</a:t>
                      </a:r>
                      <a:endParaRPr kumimoji="0" lang="es-ES" altLang="es-ES" sz="2400" b="1"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90000" marR="90000" marT="18002" marB="18002" anchor="ctr" horzOverflow="overflow">
                    <a:lnL w="28575" cap="flat" cmpd="sng" algn="ctr">
                      <a:solidFill>
                        <a:schemeClr val="tx1"/>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s-ES"/>
                    </a:p>
                  </a:txBody>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altLang="es-ES" sz="1100" b="1" i="0" u="none" strike="noStrike" kern="1200" cap="none" normalizeH="0" baseline="0" dirty="0">
                          <a:ln>
                            <a:noFill/>
                          </a:ln>
                          <a:solidFill>
                            <a:schemeClr val="tx1"/>
                          </a:solidFill>
                          <a:effectLst/>
                          <a:latin typeface="+mj-lt"/>
                          <a:ea typeface="+mn-ea"/>
                          <a:cs typeface="Arial" panose="020B0604020202020204" pitchFamily="34" charset="0"/>
                        </a:rPr>
                        <a:t>7,465</a:t>
                      </a:r>
                    </a:p>
                  </a:txBody>
                  <a:tcPr marL="90000" marR="90000" marT="18002" marB="18002" anchor="ctr"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algn="ctr" fontAlgn="b"/>
                      <a:r>
                        <a:rPr lang="es-ES" sz="1100" b="1" i="0" u="none" strike="noStrike" dirty="0">
                          <a:solidFill>
                            <a:srgbClr val="000000"/>
                          </a:solidFill>
                          <a:effectLst/>
                          <a:latin typeface="Calibri" panose="020F0502020204030204" pitchFamily="34" charset="0"/>
                        </a:rPr>
                        <a:t>1.13%</a:t>
                      </a:r>
                    </a:p>
                  </a:txBody>
                  <a:tcPr marL="9525" marR="9525" marT="9525" marB="0" anchor="ctr">
                    <a:lnL w="12700" cap="flat" cmpd="sng" algn="ctr">
                      <a:solidFill>
                        <a:srgbClr val="FF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rgbClr val="FF0000"/>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2"/>
                  </a:ext>
                </a:extLst>
              </a:tr>
            </a:tbl>
          </a:graphicData>
        </a:graphic>
      </p:graphicFrame>
      <p:sp>
        <p:nvSpPr>
          <p:cNvPr id="7" name="Text Box 4">
            <a:extLst>
              <a:ext uri="{FF2B5EF4-FFF2-40B4-BE49-F238E27FC236}">
                <a16:creationId xmlns:a16="http://schemas.microsoft.com/office/drawing/2014/main" id="{592F90F1-3564-432D-864A-3D3B2F2EE845}"/>
              </a:ext>
            </a:extLst>
          </p:cNvPr>
          <p:cNvSpPr>
            <a:spLocks noChangeArrowheads="1"/>
          </p:cNvSpPr>
          <p:nvPr/>
        </p:nvSpPr>
        <p:spPr bwMode="auto">
          <a:xfrm rot="16200000">
            <a:off x="131264" y="4859403"/>
            <a:ext cx="1406525" cy="341312"/>
          </a:xfrm>
          <a:prstGeom prst="roundRect">
            <a:avLst>
              <a:gd name="adj" fmla="val 16667"/>
            </a:avLst>
          </a:prstGeom>
          <a:solidFill>
            <a:srgbClr val="AB1440"/>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har char="•"/>
              <a:tabLst>
                <a:tab pos="4849813" algn="l"/>
              </a:tabLst>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tabLst>
                <a:tab pos="4849813" algn="l"/>
              </a:tabLst>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tabLst>
                <a:tab pos="4849813" algn="l"/>
              </a:tabLst>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tabLst>
                <a:tab pos="4849813" algn="l"/>
              </a:tabLst>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tabLst>
                <a:tab pos="4849813" algn="l"/>
              </a:tabLst>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tabLst>
                <a:tab pos="4849813" algn="l"/>
              </a:tabLst>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tabLst>
                <a:tab pos="4849813" algn="l"/>
              </a:tabLst>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tabLst>
                <a:tab pos="4849813" algn="l"/>
              </a:tabLst>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tabLst>
                <a:tab pos="4849813" algn="l"/>
              </a:tabLst>
              <a:defRPr sz="2000">
                <a:solidFill>
                  <a:schemeClr val="tx1"/>
                </a:solidFill>
                <a:latin typeface="Arial" panose="020B0604020202020204" pitchFamily="34" charset="0"/>
                <a:cs typeface="Arial" panose="020B0604020202020204" pitchFamily="34" charset="0"/>
              </a:defRPr>
            </a:lvl9pPr>
          </a:lstStyle>
          <a:p>
            <a:pPr algn="ctr">
              <a:spcBef>
                <a:spcPct val="50000"/>
              </a:spcBef>
              <a:buFontTx/>
              <a:buNone/>
            </a:pPr>
            <a:r>
              <a:rPr lang="es-ES" altLang="es-ES" sz="1400" dirty="0">
                <a:solidFill>
                  <a:srgbClr val="FFFF99"/>
                </a:solidFill>
                <a:latin typeface="+mn-lt"/>
              </a:rPr>
              <a:t>Aduanas</a:t>
            </a:r>
          </a:p>
        </p:txBody>
      </p:sp>
      <p:graphicFrame>
        <p:nvGraphicFramePr>
          <p:cNvPr id="8" name="Group 89">
            <a:extLst>
              <a:ext uri="{FF2B5EF4-FFF2-40B4-BE49-F238E27FC236}">
                <a16:creationId xmlns:a16="http://schemas.microsoft.com/office/drawing/2014/main" id="{E7A0E45A-AEAC-4E3B-BE7D-4CD813425A6E}"/>
              </a:ext>
            </a:extLst>
          </p:cNvPr>
          <p:cNvGraphicFramePr>
            <a:graphicFrameLocks noGrp="1"/>
          </p:cNvGraphicFramePr>
          <p:nvPr/>
        </p:nvGraphicFramePr>
        <p:xfrm>
          <a:off x="1208038" y="3374446"/>
          <a:ext cx="7635020" cy="2971837"/>
        </p:xfrm>
        <a:graphic>
          <a:graphicData uri="http://schemas.openxmlformats.org/drawingml/2006/table">
            <a:tbl>
              <a:tblPr/>
              <a:tblGrid>
                <a:gridCol w="2506712">
                  <a:extLst>
                    <a:ext uri="{9D8B030D-6E8A-4147-A177-3AD203B41FA5}">
                      <a16:colId xmlns:a16="http://schemas.microsoft.com/office/drawing/2014/main" val="20000"/>
                    </a:ext>
                  </a:extLst>
                </a:gridCol>
                <a:gridCol w="3277675">
                  <a:extLst>
                    <a:ext uri="{9D8B030D-6E8A-4147-A177-3AD203B41FA5}">
                      <a16:colId xmlns:a16="http://schemas.microsoft.com/office/drawing/2014/main" val="20001"/>
                    </a:ext>
                  </a:extLst>
                </a:gridCol>
                <a:gridCol w="1079737">
                  <a:extLst>
                    <a:ext uri="{9D8B030D-6E8A-4147-A177-3AD203B41FA5}">
                      <a16:colId xmlns:a16="http://schemas.microsoft.com/office/drawing/2014/main" val="20003"/>
                    </a:ext>
                  </a:extLst>
                </a:gridCol>
                <a:gridCol w="770896">
                  <a:extLst>
                    <a:ext uri="{9D8B030D-6E8A-4147-A177-3AD203B41FA5}">
                      <a16:colId xmlns:a16="http://schemas.microsoft.com/office/drawing/2014/main" val="20004"/>
                    </a:ext>
                  </a:extLst>
                </a:gridCol>
              </a:tblGrid>
              <a:tr h="203622">
                <a:tc rowSpan="2">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altLang="es-ES" sz="1100" b="0"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Atención al usuario aduanero</a:t>
                      </a:r>
                    </a:p>
                  </a:txBody>
                  <a:tcPr marL="90000" marR="90000" marT="17991" marB="17991" anchor="ctr" horzOverflow="overflow">
                    <a:lnL w="28575" cap="flat" cmpd="sng" algn="ctr">
                      <a:solidFill>
                        <a:schemeClr val="tx1"/>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altLang="es-ES" sz="11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Orientación telefónica (Call Center)</a:t>
                      </a:r>
                      <a:endParaRPr kumimoji="0" lang="es-ES" altLang="es-ES" sz="24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90000" marR="90000" marT="17991" marB="17991" anchor="b"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100" b="0" i="0" u="none" strike="noStrike" cap="none" normalizeH="0" baseline="0" dirty="0">
                          <a:ln>
                            <a:noFill/>
                          </a:ln>
                          <a:solidFill>
                            <a:schemeClr val="tx1"/>
                          </a:solidFill>
                          <a:effectLst/>
                          <a:latin typeface="Calibri" panose="020F0502020204030204" pitchFamily="34" charset="0"/>
                          <a:cs typeface="Arial" panose="020B0604020202020204" pitchFamily="34" charset="0"/>
                        </a:rPr>
                        <a:t>80</a:t>
                      </a:r>
                    </a:p>
                  </a:txBody>
                  <a:tcPr marL="90000" marR="90000" marT="17991" marB="17991" anchor="ctr"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chemeClr val="bg1"/>
                    </a:solidFill>
                  </a:tcPr>
                </a:tc>
                <a:tc>
                  <a:txBody>
                    <a:bodyPr/>
                    <a:lstStyle/>
                    <a:p>
                      <a:pPr algn="ctr" fontAlgn="ctr"/>
                      <a:r>
                        <a:rPr lang="es-ES" sz="1100" b="0" i="0" u="none" strike="noStrike" dirty="0">
                          <a:solidFill>
                            <a:schemeClr val="tx1"/>
                          </a:solidFill>
                          <a:effectLst/>
                          <a:latin typeface="Calibri" panose="020F0502020204030204" pitchFamily="34" charset="0"/>
                        </a:rPr>
                        <a:t>10.91%</a:t>
                      </a:r>
                    </a:p>
                  </a:txBody>
                  <a:tcPr marL="9525" marR="9525" marT="9525" marB="0" anchor="ctr">
                    <a:lnL w="12700" cap="flat" cmpd="sng" algn="ctr">
                      <a:solidFill>
                        <a:srgbClr val="FF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1"/>
                  </a:ext>
                </a:extLst>
              </a:tr>
              <a:tr h="203622">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s-ES" altLang="es-ES" sz="24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90000" marR="90000" marT="17991" marB="17991" anchor="b" horzOverflow="overflow">
                    <a:lnL w="28575" cap="flat" cmpd="sng" algn="ctr">
                      <a:solidFill>
                        <a:schemeClr val="tx1"/>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altLang="es-ES" sz="1100" b="0"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Orientación portal (Contáctenos)</a:t>
                      </a:r>
                    </a:p>
                  </a:txBody>
                  <a:tcPr marL="90000" marR="90000" marT="17991" marB="17991" anchor="b"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100" b="0" i="0" u="none" strike="noStrike" kern="1200" cap="none" normalizeH="0" baseline="0" dirty="0">
                          <a:ln>
                            <a:noFill/>
                          </a:ln>
                          <a:solidFill>
                            <a:schemeClr val="tx1"/>
                          </a:solidFill>
                          <a:effectLst/>
                          <a:latin typeface="Calibri" panose="020F0502020204030204" pitchFamily="34" charset="0"/>
                          <a:ea typeface="+mn-ea"/>
                          <a:cs typeface="Arial" panose="020B0604020202020204" pitchFamily="34" charset="0"/>
                        </a:rPr>
                        <a:t>70</a:t>
                      </a:r>
                    </a:p>
                  </a:txBody>
                  <a:tcPr marL="90000" marR="90000" marT="17991" marB="17991" anchor="ctr"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chemeClr val="bg1"/>
                    </a:solidFill>
                  </a:tcPr>
                </a:tc>
                <a:tc>
                  <a:txBody>
                    <a:bodyPr/>
                    <a:lstStyle/>
                    <a:p>
                      <a:pPr algn="ctr" fontAlgn="ctr"/>
                      <a:r>
                        <a:rPr lang="es-ES" sz="1100" b="0" i="0" u="none" strike="noStrike" dirty="0">
                          <a:solidFill>
                            <a:schemeClr val="tx1"/>
                          </a:solidFill>
                          <a:effectLst/>
                          <a:latin typeface="Calibri" panose="020F0502020204030204" pitchFamily="34" charset="0"/>
                        </a:rPr>
                        <a:t>11.43%</a:t>
                      </a:r>
                    </a:p>
                  </a:txBody>
                  <a:tcPr marL="9525" marR="9525" marT="9525" marB="0" anchor="ctr">
                    <a:lnL w="12700" cap="flat" cmpd="sng" algn="ctr">
                      <a:solidFill>
                        <a:srgbClr val="FF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2787245380"/>
                  </a:ext>
                </a:extLst>
              </a:tr>
              <a:tr h="203622">
                <a:tc rowSpan="5">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s-ES" altLang="es-ES" sz="11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Control de ingreso de mercancías (Importaciones)</a:t>
                      </a:r>
                      <a:endParaRPr kumimoji="0" lang="es-ES" altLang="es-ES" sz="24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90000" marR="90000" marT="17991" marB="17991" anchor="ctr" horzOverflow="overflow">
                    <a:lnL w="28575" cap="flat" cmpd="sng" algn="ctr">
                      <a:solidFill>
                        <a:schemeClr val="tx1"/>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s-ES" altLang="es-ES" sz="11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Manifiesto importación</a:t>
                      </a:r>
                      <a:endParaRPr kumimoji="0" lang="es-ES" altLang="es-ES" sz="24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90000" marR="90000" marT="17991" marB="17991" anchor="ctr"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100" b="0" i="0" u="none" strike="noStrike" kern="1200" cap="none" normalizeH="0" baseline="0" dirty="0">
                          <a:ln>
                            <a:noFill/>
                          </a:ln>
                          <a:solidFill>
                            <a:schemeClr val="tx1"/>
                          </a:solidFill>
                          <a:effectLst/>
                          <a:latin typeface="Calibri" panose="020F0502020204030204" pitchFamily="34" charset="0"/>
                          <a:ea typeface="+mn-ea"/>
                          <a:cs typeface="Arial" panose="020B0604020202020204" pitchFamily="34" charset="0"/>
                        </a:rPr>
                        <a:t>30</a:t>
                      </a:r>
                    </a:p>
                  </a:txBody>
                  <a:tcPr marL="90000" marR="90000" marT="17991" marB="17991" anchor="ctr"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chemeClr val="bg1"/>
                    </a:solidFill>
                  </a:tcPr>
                </a:tc>
                <a:tc>
                  <a:txBody>
                    <a:bodyPr/>
                    <a:lstStyle/>
                    <a:p>
                      <a:pPr algn="ctr" fontAlgn="ctr"/>
                      <a:r>
                        <a:rPr lang="es-ES" sz="1100" b="0" i="0" u="none" strike="noStrike" dirty="0">
                          <a:solidFill>
                            <a:schemeClr val="tx1"/>
                          </a:solidFill>
                          <a:effectLst/>
                          <a:latin typeface="Calibri" panose="020F0502020204030204" pitchFamily="34" charset="0"/>
                        </a:rPr>
                        <a:t>17.16%</a:t>
                      </a:r>
                    </a:p>
                  </a:txBody>
                  <a:tcPr marL="9525" marR="9525" marT="9525" marB="0" anchor="ctr">
                    <a:lnL w="12700" cap="flat" cmpd="sng" algn="ctr">
                      <a:solidFill>
                        <a:srgbClr val="FF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2"/>
                  </a:ext>
                </a:extLst>
              </a:tr>
              <a:tr h="203622">
                <a:tc vMerge="1">
                  <a:txBody>
                    <a:bodyPr/>
                    <a:lstStyle/>
                    <a:p>
                      <a:endParaRPr lang="es-MX"/>
                    </a:p>
                  </a:txBody>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s-ES" altLang="es-ES" sz="1100" b="0"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Despacho de importación (Importadores)</a:t>
                      </a:r>
                    </a:p>
                  </a:txBody>
                  <a:tcPr marL="90000" marR="90000" marT="17991" marB="17991" anchor="ctr"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100" b="0" i="0" u="none" strike="noStrike" kern="1200" cap="none" normalizeH="0" baseline="0" dirty="0">
                          <a:ln>
                            <a:noFill/>
                          </a:ln>
                          <a:solidFill>
                            <a:schemeClr val="tx1"/>
                          </a:solidFill>
                          <a:effectLst/>
                          <a:latin typeface="Calibri" panose="020F0502020204030204" pitchFamily="34" charset="0"/>
                          <a:ea typeface="+mn-ea"/>
                          <a:cs typeface="Arial" panose="020B0604020202020204" pitchFamily="34" charset="0"/>
                        </a:rPr>
                        <a:t>60</a:t>
                      </a:r>
                    </a:p>
                  </a:txBody>
                  <a:tcPr marL="90000" marR="90000" marT="17991" marB="17991" anchor="ctr"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chemeClr val="bg1"/>
                    </a:solidFill>
                  </a:tcPr>
                </a:tc>
                <a:tc>
                  <a:txBody>
                    <a:bodyPr/>
                    <a:lstStyle/>
                    <a:p>
                      <a:pPr algn="ctr" fontAlgn="ctr"/>
                      <a:r>
                        <a:rPr lang="es-ES" sz="1100" b="0" i="0" u="none" strike="noStrike" dirty="0">
                          <a:solidFill>
                            <a:schemeClr val="tx1"/>
                          </a:solidFill>
                          <a:effectLst/>
                          <a:latin typeface="Calibri" panose="020F0502020204030204" pitchFamily="34" charset="0"/>
                        </a:rPr>
                        <a:t>12.64%</a:t>
                      </a:r>
                    </a:p>
                  </a:txBody>
                  <a:tcPr marL="9525" marR="9525" marT="9525" marB="0" anchor="ctr">
                    <a:lnL w="12700" cap="flat" cmpd="sng" algn="ctr">
                      <a:solidFill>
                        <a:srgbClr val="FF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775482591"/>
                  </a:ext>
                </a:extLst>
              </a:tr>
              <a:tr h="203622">
                <a:tc vMerge="1">
                  <a:txBody>
                    <a:bodyPr/>
                    <a:lstStyle/>
                    <a:p>
                      <a:endParaRPr lang="es-PE"/>
                    </a:p>
                  </a:txBody>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s-ES" altLang="es-ES" sz="1100" b="0"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Despacho de importación (Agentes de Aduana )</a:t>
                      </a:r>
                    </a:p>
                  </a:txBody>
                  <a:tcPr marL="90000" marR="90000" marT="17991" marB="17991" anchor="ctr"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100" b="0" i="0" u="none" strike="noStrike" kern="1200" cap="none" normalizeH="0" baseline="0" dirty="0">
                          <a:ln>
                            <a:noFill/>
                          </a:ln>
                          <a:solidFill>
                            <a:schemeClr val="tx1"/>
                          </a:solidFill>
                          <a:effectLst/>
                          <a:latin typeface="Calibri" panose="020F0502020204030204" pitchFamily="34" charset="0"/>
                          <a:ea typeface="+mn-ea"/>
                          <a:cs typeface="Arial" panose="020B0604020202020204" pitchFamily="34" charset="0"/>
                        </a:rPr>
                        <a:t>30</a:t>
                      </a:r>
                    </a:p>
                  </a:txBody>
                  <a:tcPr marL="90000" marR="90000" marT="17991" marB="17991" anchor="ctr"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chemeClr val="bg1"/>
                    </a:solidFill>
                  </a:tcPr>
                </a:tc>
                <a:tc>
                  <a:txBody>
                    <a:bodyPr/>
                    <a:lstStyle/>
                    <a:p>
                      <a:pPr algn="ctr" fontAlgn="ctr"/>
                      <a:r>
                        <a:rPr lang="es-ES" sz="1100" b="0" i="0" u="none" strike="noStrike" dirty="0">
                          <a:solidFill>
                            <a:schemeClr val="tx1"/>
                          </a:solidFill>
                          <a:effectLst/>
                          <a:latin typeface="Calibri" panose="020F0502020204030204" pitchFamily="34" charset="0"/>
                        </a:rPr>
                        <a:t>17.46%</a:t>
                      </a:r>
                    </a:p>
                  </a:txBody>
                  <a:tcPr marL="9525" marR="9525" marT="9525" marB="0" anchor="ctr">
                    <a:lnL w="12700" cap="flat" cmpd="sng" algn="ctr">
                      <a:solidFill>
                        <a:srgbClr val="FF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7"/>
                  </a:ext>
                </a:extLst>
              </a:tr>
              <a:tr h="125504">
                <a:tc vMerge="1">
                  <a:txBody>
                    <a:bodyPr/>
                    <a:lstStyle/>
                    <a:p>
                      <a:endParaRPr lang="es-MX"/>
                    </a:p>
                  </a:txBody>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s-ES" altLang="es-ES" sz="1100" b="0"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Despacho simplificado de importación</a:t>
                      </a:r>
                    </a:p>
                  </a:txBody>
                  <a:tcPr marL="90000" marR="90000" marT="17991" marB="17991" anchor="ctr"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100" b="0" i="0" u="none" strike="noStrike" kern="1200" cap="none" normalizeH="0" baseline="0" dirty="0">
                          <a:ln>
                            <a:noFill/>
                          </a:ln>
                          <a:solidFill>
                            <a:schemeClr val="tx1"/>
                          </a:solidFill>
                          <a:effectLst/>
                          <a:latin typeface="Calibri" panose="020F0502020204030204" pitchFamily="34" charset="0"/>
                          <a:ea typeface="+mn-ea"/>
                          <a:cs typeface="Arial" panose="020B0604020202020204" pitchFamily="34" charset="0"/>
                        </a:rPr>
                        <a:t>60</a:t>
                      </a:r>
                    </a:p>
                  </a:txBody>
                  <a:tcPr marL="90000" marR="90000" marT="17991" marB="17991" anchor="ctr"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chemeClr val="bg1"/>
                    </a:solidFill>
                  </a:tcPr>
                </a:tc>
                <a:tc>
                  <a:txBody>
                    <a:bodyPr/>
                    <a:lstStyle/>
                    <a:p>
                      <a:pPr algn="ctr" fontAlgn="ctr"/>
                      <a:r>
                        <a:rPr lang="es-ES" sz="1100" b="0" i="0" u="none" strike="noStrike" dirty="0">
                          <a:solidFill>
                            <a:schemeClr val="tx1"/>
                          </a:solidFill>
                          <a:effectLst/>
                          <a:latin typeface="Calibri" panose="020F0502020204030204" pitchFamily="34" charset="0"/>
                        </a:rPr>
                        <a:t>12.37%</a:t>
                      </a:r>
                    </a:p>
                  </a:txBody>
                  <a:tcPr marL="9525" marR="9525" marT="9525" marB="0" anchor="ctr">
                    <a:lnL w="12700" cap="flat" cmpd="sng" algn="ctr">
                      <a:solidFill>
                        <a:srgbClr val="FF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949921821"/>
                  </a:ext>
                </a:extLst>
              </a:tr>
              <a:tr h="203622">
                <a:tc vMerge="1">
                  <a:txBody>
                    <a:bodyPr/>
                    <a:lstStyle/>
                    <a:p>
                      <a:endParaRPr lang="es-ES"/>
                    </a:p>
                  </a:txBody>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s-ES" altLang="es-ES" sz="11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Envíos de entrega rápida </a:t>
                      </a:r>
                      <a:r>
                        <a:rPr kumimoji="0" lang="es-PE" altLang="es-ES" sz="1100" b="0"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a:t>
                      </a:r>
                      <a:endParaRPr kumimoji="0" lang="es-ES" altLang="es-ES" sz="11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90000" marR="90000" marT="17991" marB="17991" anchor="ctr"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100" b="0" i="0" u="none" strike="noStrike" kern="1200" cap="none" normalizeH="0" baseline="0" dirty="0">
                          <a:ln>
                            <a:noFill/>
                          </a:ln>
                          <a:solidFill>
                            <a:schemeClr val="tx1"/>
                          </a:solidFill>
                          <a:effectLst/>
                          <a:latin typeface="Calibri" panose="020F0502020204030204" pitchFamily="34" charset="0"/>
                          <a:ea typeface="+mn-ea"/>
                          <a:cs typeface="Arial" panose="020B0604020202020204" pitchFamily="34" charset="0"/>
                        </a:rPr>
                        <a:t>60</a:t>
                      </a:r>
                    </a:p>
                  </a:txBody>
                  <a:tcPr marL="90000" marR="90000" marT="17991" marB="17991" anchor="ctr"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chemeClr val="bg1"/>
                    </a:solidFill>
                  </a:tcPr>
                </a:tc>
                <a:tc>
                  <a:txBody>
                    <a:bodyPr/>
                    <a:lstStyle/>
                    <a:p>
                      <a:pPr algn="ctr" fontAlgn="ctr"/>
                      <a:r>
                        <a:rPr lang="es-ES" sz="1100" b="0" i="0" u="none" strike="noStrike" dirty="0">
                          <a:solidFill>
                            <a:schemeClr val="tx1"/>
                          </a:solidFill>
                          <a:effectLst/>
                          <a:latin typeface="Calibri" panose="020F0502020204030204" pitchFamily="34" charset="0"/>
                        </a:rPr>
                        <a:t>12.65%</a:t>
                      </a:r>
                    </a:p>
                  </a:txBody>
                  <a:tcPr marL="9525" marR="9525" marT="9525" marB="0" anchor="ctr">
                    <a:lnL w="12700" cap="flat" cmpd="sng" algn="ctr">
                      <a:solidFill>
                        <a:srgbClr val="FF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3"/>
                  </a:ext>
                </a:extLst>
              </a:tr>
              <a:tr h="203622">
                <a:tc rowSpan="5">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s-ES" altLang="es-ES" sz="11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Control de salida de mercancías (Exportaciones)</a:t>
                      </a:r>
                      <a:endParaRPr kumimoji="0" lang="es-ES" altLang="es-ES" sz="24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90000" marR="90000" marT="17991" marB="17991" anchor="ctr" horzOverflow="overflow">
                    <a:lnL w="28575" cap="flat" cmpd="sng" algn="ctr">
                      <a:solidFill>
                        <a:schemeClr val="tx1"/>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s-ES" altLang="es-ES" sz="11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Manifiesto exportación</a:t>
                      </a:r>
                      <a:endParaRPr kumimoji="0" lang="es-ES" altLang="es-ES" sz="24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90000" marR="90000" marT="17991" marB="17991" anchor="ctr"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100" b="0" i="0" u="none" strike="noStrike" kern="1200" cap="none" normalizeH="0" baseline="0" dirty="0">
                          <a:ln>
                            <a:noFill/>
                          </a:ln>
                          <a:solidFill>
                            <a:schemeClr val="tx1"/>
                          </a:solidFill>
                          <a:effectLst/>
                          <a:latin typeface="Calibri" panose="020F0502020204030204" pitchFamily="34" charset="0"/>
                          <a:ea typeface="+mn-ea"/>
                          <a:cs typeface="Arial" panose="020B0604020202020204" pitchFamily="34" charset="0"/>
                        </a:rPr>
                        <a:t>30</a:t>
                      </a:r>
                    </a:p>
                  </a:txBody>
                  <a:tcPr marL="90000" marR="90000" marT="17991" marB="17991" anchor="ctr"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chemeClr val="bg1"/>
                    </a:solidFill>
                  </a:tcPr>
                </a:tc>
                <a:tc>
                  <a:txBody>
                    <a:bodyPr/>
                    <a:lstStyle/>
                    <a:p>
                      <a:pPr algn="ctr" fontAlgn="ctr"/>
                      <a:r>
                        <a:rPr lang="es-ES" sz="1100" b="0" i="0" u="none" strike="noStrike" dirty="0">
                          <a:solidFill>
                            <a:schemeClr val="tx1"/>
                          </a:solidFill>
                          <a:effectLst/>
                          <a:latin typeface="Calibri" panose="020F0502020204030204" pitchFamily="34" charset="0"/>
                        </a:rPr>
                        <a:t>17.16%</a:t>
                      </a:r>
                    </a:p>
                  </a:txBody>
                  <a:tcPr marL="9525" marR="9525" marT="9525" marB="0" anchor="ctr">
                    <a:lnL w="12700" cap="flat" cmpd="sng" algn="ctr">
                      <a:solidFill>
                        <a:srgbClr val="FF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4"/>
                  </a:ext>
                </a:extLst>
              </a:tr>
              <a:tr h="203622">
                <a:tc vMerge="1">
                  <a:txBody>
                    <a:bodyPr/>
                    <a:lstStyle/>
                    <a:p>
                      <a:endParaRPr lang="es-MX"/>
                    </a:p>
                  </a:txBody>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s-ES" altLang="es-ES" sz="1100" b="0"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Despacho de exportación (Exportadores)</a:t>
                      </a:r>
                    </a:p>
                  </a:txBody>
                  <a:tcPr marL="90000" marR="90000" marT="17991" marB="17991" anchor="ctr"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100" b="0" i="0" u="none" strike="noStrike" kern="1200" cap="none" normalizeH="0" baseline="0" dirty="0">
                          <a:ln>
                            <a:noFill/>
                          </a:ln>
                          <a:solidFill>
                            <a:schemeClr val="tx1"/>
                          </a:solidFill>
                          <a:effectLst/>
                          <a:latin typeface="Calibri" panose="020F0502020204030204" pitchFamily="34" charset="0"/>
                          <a:ea typeface="+mn-ea"/>
                          <a:cs typeface="Arial" panose="020B0604020202020204" pitchFamily="34" charset="0"/>
                        </a:rPr>
                        <a:t>60</a:t>
                      </a:r>
                    </a:p>
                  </a:txBody>
                  <a:tcPr marL="90000" marR="90000" marT="17991" marB="17991" anchor="ctr"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chemeClr val="bg1"/>
                    </a:solidFill>
                  </a:tcPr>
                </a:tc>
                <a:tc>
                  <a:txBody>
                    <a:bodyPr/>
                    <a:lstStyle/>
                    <a:p>
                      <a:pPr algn="ctr" fontAlgn="ctr"/>
                      <a:r>
                        <a:rPr lang="es-ES" sz="1100" b="0" i="0" u="none" strike="noStrike" dirty="0">
                          <a:solidFill>
                            <a:schemeClr val="tx1"/>
                          </a:solidFill>
                          <a:effectLst/>
                          <a:latin typeface="Calibri" panose="020F0502020204030204" pitchFamily="34" charset="0"/>
                        </a:rPr>
                        <a:t>12.57%</a:t>
                      </a:r>
                    </a:p>
                  </a:txBody>
                  <a:tcPr marL="9525" marR="9525" marT="9525" marB="0" anchor="ctr">
                    <a:lnL w="12700" cap="flat" cmpd="sng" algn="ctr">
                      <a:solidFill>
                        <a:srgbClr val="FF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692513722"/>
                  </a:ext>
                </a:extLst>
              </a:tr>
              <a:tr h="203622">
                <a:tc vMerge="1">
                  <a:txBody>
                    <a:bodyPr/>
                    <a:lstStyle/>
                    <a:p>
                      <a:endParaRPr lang="es-PE"/>
                    </a:p>
                  </a:txBody>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defRPr/>
                      </a:pPr>
                      <a:r>
                        <a:rPr kumimoji="0" lang="es-ES" altLang="es-ES" sz="1100" b="0"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Despacho de exportación - (Agentes de Aduana)</a:t>
                      </a:r>
                    </a:p>
                  </a:txBody>
                  <a:tcPr marL="90000" marR="90000" marT="17991" marB="17991" anchor="ctr"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100" b="0" i="0" u="none" strike="noStrike" kern="1200" cap="none" normalizeH="0" baseline="0" dirty="0">
                          <a:ln>
                            <a:noFill/>
                          </a:ln>
                          <a:solidFill>
                            <a:schemeClr val="tx1"/>
                          </a:solidFill>
                          <a:effectLst/>
                          <a:latin typeface="Calibri" panose="020F0502020204030204" pitchFamily="34" charset="0"/>
                          <a:ea typeface="+mn-ea"/>
                          <a:cs typeface="Arial" panose="020B0604020202020204" pitchFamily="34" charset="0"/>
                        </a:rPr>
                        <a:t>30</a:t>
                      </a:r>
                    </a:p>
                  </a:txBody>
                  <a:tcPr marL="90000" marR="90000" marT="17991" marB="17991" anchor="ctr"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chemeClr val="bg1"/>
                    </a:solidFill>
                  </a:tcPr>
                </a:tc>
                <a:tc>
                  <a:txBody>
                    <a:bodyPr/>
                    <a:lstStyle/>
                    <a:p>
                      <a:pPr algn="ctr" fontAlgn="ctr"/>
                      <a:r>
                        <a:rPr lang="es-ES" sz="1100" b="0" i="0" u="none" strike="noStrike" dirty="0">
                          <a:solidFill>
                            <a:schemeClr val="tx1"/>
                          </a:solidFill>
                          <a:effectLst/>
                          <a:latin typeface="Calibri" panose="020F0502020204030204" pitchFamily="34" charset="0"/>
                        </a:rPr>
                        <a:t>17.28%</a:t>
                      </a:r>
                    </a:p>
                  </a:txBody>
                  <a:tcPr marL="9525" marR="9525" marT="9525" marB="0" anchor="ctr">
                    <a:lnL w="12700" cap="flat" cmpd="sng" algn="ctr">
                      <a:solidFill>
                        <a:srgbClr val="FF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9"/>
                  </a:ext>
                </a:extLst>
              </a:tr>
              <a:tr h="203622">
                <a:tc vMerge="1">
                  <a:txBody>
                    <a:bodyPr/>
                    <a:lstStyle/>
                    <a:p>
                      <a:endParaRPr lang="es-MX"/>
                    </a:p>
                  </a:txBody>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s-ES" altLang="es-ES" sz="1100" b="0"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Despacho simplificado de exportación</a:t>
                      </a:r>
                    </a:p>
                  </a:txBody>
                  <a:tcPr marL="90000" marR="90000" marT="17991" marB="17991" anchor="ctr"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100" b="0" i="0" u="none" strike="noStrike" kern="1200" cap="none" normalizeH="0" baseline="0" dirty="0">
                          <a:ln>
                            <a:noFill/>
                          </a:ln>
                          <a:solidFill>
                            <a:schemeClr val="tx1"/>
                          </a:solidFill>
                          <a:effectLst/>
                          <a:latin typeface="Calibri" panose="020F0502020204030204" pitchFamily="34" charset="0"/>
                          <a:ea typeface="+mn-ea"/>
                          <a:cs typeface="Arial" panose="020B0604020202020204" pitchFamily="34" charset="0"/>
                        </a:rPr>
                        <a:t>30</a:t>
                      </a:r>
                    </a:p>
                  </a:txBody>
                  <a:tcPr marL="90000" marR="90000" marT="17991" marB="17991" anchor="ctr"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chemeClr val="bg1"/>
                    </a:solidFill>
                  </a:tcPr>
                </a:tc>
                <a:tc>
                  <a:txBody>
                    <a:bodyPr/>
                    <a:lstStyle/>
                    <a:p>
                      <a:pPr algn="ctr" fontAlgn="ctr"/>
                      <a:r>
                        <a:rPr lang="es-ES" sz="1100" b="0" i="0" u="none" strike="noStrike" dirty="0">
                          <a:solidFill>
                            <a:schemeClr val="tx1"/>
                          </a:solidFill>
                          <a:effectLst/>
                          <a:latin typeface="Calibri" panose="020F0502020204030204" pitchFamily="34" charset="0"/>
                        </a:rPr>
                        <a:t>17.47%</a:t>
                      </a:r>
                    </a:p>
                  </a:txBody>
                  <a:tcPr marL="9525" marR="9525" marT="9525" marB="0" anchor="ctr">
                    <a:lnL w="12700" cap="flat" cmpd="sng" algn="ctr">
                      <a:solidFill>
                        <a:srgbClr val="FF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3496494273"/>
                  </a:ext>
                </a:extLst>
              </a:tr>
              <a:tr h="203622">
                <a:tc vMerge="1">
                  <a:txBody>
                    <a:bodyPr/>
                    <a:lstStyle/>
                    <a:p>
                      <a:endParaRPr lang="es-ES"/>
                    </a:p>
                  </a:txBody>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s-ES" altLang="es-ES" sz="11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Exporta fácil</a:t>
                      </a:r>
                    </a:p>
                  </a:txBody>
                  <a:tcPr marL="90000" marR="90000" marT="17991" marB="17991" anchor="ctr"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100" b="0" i="0" u="none" strike="noStrike" cap="none" normalizeH="0" baseline="0" dirty="0">
                          <a:ln>
                            <a:noFill/>
                          </a:ln>
                          <a:solidFill>
                            <a:schemeClr val="tx1"/>
                          </a:solidFill>
                          <a:effectLst/>
                          <a:latin typeface="Calibri" panose="020F0502020204030204" pitchFamily="34" charset="0"/>
                          <a:cs typeface="Arial" panose="020B0604020202020204" pitchFamily="34" charset="0"/>
                        </a:rPr>
                        <a:t>60</a:t>
                      </a:r>
                    </a:p>
                  </a:txBody>
                  <a:tcPr marL="90000" marR="90000" marT="17991" marB="17991" anchor="ctr"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chemeClr val="bg1"/>
                    </a:solidFill>
                  </a:tcPr>
                </a:tc>
                <a:tc>
                  <a:txBody>
                    <a:bodyPr/>
                    <a:lstStyle/>
                    <a:p>
                      <a:pPr algn="ctr" fontAlgn="ctr"/>
                      <a:r>
                        <a:rPr lang="es-ES" sz="1100" b="0" i="0" u="none" strike="noStrike" dirty="0">
                          <a:solidFill>
                            <a:schemeClr val="tx1"/>
                          </a:solidFill>
                          <a:effectLst/>
                          <a:latin typeface="Calibri" panose="020F0502020204030204" pitchFamily="34" charset="0"/>
                        </a:rPr>
                        <a:t>11.98%</a:t>
                      </a:r>
                    </a:p>
                  </a:txBody>
                  <a:tcPr marL="9525" marR="9525" marT="9525" marB="0" anchor="ctr">
                    <a:lnL w="12700" cap="flat" cmpd="sng" algn="ctr">
                      <a:solidFill>
                        <a:srgbClr val="FF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5"/>
                  </a:ext>
                </a:extLst>
              </a:tr>
              <a:tr h="305488">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s-ES" altLang="es-ES" sz="11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Gestión y recuperación de la deuda</a:t>
                      </a:r>
                      <a:endParaRPr kumimoji="0" lang="es-ES" altLang="es-ES" sz="24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90000" marR="90000" marT="17991" marB="17991" anchor="ctr" horzOverflow="overflow">
                    <a:lnL w="28575" cap="flat" cmpd="sng" algn="ctr">
                      <a:solidFill>
                        <a:schemeClr val="tx1"/>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ctr" latinLnBrk="0" hangingPunct="1">
                        <a:lnSpc>
                          <a:spcPct val="100000"/>
                        </a:lnSpc>
                        <a:spcBef>
                          <a:spcPct val="0"/>
                        </a:spcBef>
                        <a:spcAft>
                          <a:spcPct val="0"/>
                        </a:spcAft>
                        <a:buClrTx/>
                        <a:buSzTx/>
                        <a:buFontTx/>
                        <a:buNone/>
                        <a:tabLst/>
                        <a:defRPr/>
                      </a:pPr>
                      <a:r>
                        <a:rPr kumimoji="0" lang="es-PE" altLang="es-ES" sz="11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Cobranza Coactiva Centralizada</a:t>
                      </a:r>
                    </a:p>
                  </a:txBody>
                  <a:tcPr marL="90000" marR="90000" marT="17991" marB="17991" anchor="ctr"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100" b="0" i="0" u="none" strike="noStrike" cap="none" normalizeH="0" baseline="0" dirty="0">
                          <a:ln>
                            <a:noFill/>
                          </a:ln>
                          <a:solidFill>
                            <a:schemeClr val="tx1"/>
                          </a:solidFill>
                          <a:effectLst/>
                          <a:latin typeface="Calibri" panose="020F0502020204030204" pitchFamily="34" charset="0"/>
                          <a:cs typeface="Arial" panose="020B0604020202020204" pitchFamily="34" charset="0"/>
                        </a:rPr>
                        <a:t>30</a:t>
                      </a:r>
                    </a:p>
                  </a:txBody>
                  <a:tcPr marL="90000" marR="90000" marT="17991" marB="17991" anchor="ctr"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chemeClr val="bg1"/>
                    </a:solidFill>
                  </a:tcPr>
                </a:tc>
                <a:tc>
                  <a:txBody>
                    <a:bodyPr/>
                    <a:lstStyle/>
                    <a:p>
                      <a:pPr algn="ctr" fontAlgn="ctr"/>
                      <a:r>
                        <a:rPr lang="es-ES" sz="1100" b="0" i="0" u="none" strike="noStrike" dirty="0">
                          <a:solidFill>
                            <a:schemeClr val="tx1"/>
                          </a:solidFill>
                          <a:effectLst/>
                          <a:latin typeface="Calibri" panose="020F0502020204030204" pitchFamily="34" charset="0"/>
                        </a:rPr>
                        <a:t>17.67%</a:t>
                      </a:r>
                    </a:p>
                  </a:txBody>
                  <a:tcPr marL="9525" marR="9525" marT="9525" marB="0" anchor="ctr">
                    <a:lnL w="12700" cap="flat" cmpd="sng" algn="ctr">
                      <a:solidFill>
                        <a:srgbClr val="FF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6"/>
                  </a:ext>
                </a:extLst>
              </a:tr>
              <a:tr h="203622">
                <a:tc gridSpan="2">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s-ES" altLang="es-ES" sz="11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Total</a:t>
                      </a:r>
                      <a:endParaRPr kumimoji="0" lang="es-ES" altLang="es-ES" sz="24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90000" marR="90000" marT="17991" marB="17991" anchor="ctr" horzOverflow="overflow">
                    <a:lnL w="28575" cap="flat" cmpd="sng" algn="ctr">
                      <a:solidFill>
                        <a:schemeClr val="tx1"/>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s-ES"/>
                    </a:p>
                  </a:txBody>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100" b="1" i="0" u="none" strike="noStrike" cap="none" normalizeH="0" baseline="0" dirty="0">
                          <a:ln>
                            <a:noFill/>
                          </a:ln>
                          <a:solidFill>
                            <a:schemeClr val="tx1"/>
                          </a:solidFill>
                          <a:effectLst/>
                          <a:latin typeface="Calibri" panose="020F0502020204030204" pitchFamily="34" charset="0"/>
                          <a:cs typeface="Arial" panose="020B0604020202020204" pitchFamily="34" charset="0"/>
                        </a:rPr>
                        <a:t>630</a:t>
                      </a:r>
                    </a:p>
                  </a:txBody>
                  <a:tcPr marL="90000" marR="90000" marT="17991" marB="17991" anchor="ctr"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MX" sz="1100" b="1" i="0" u="none" strike="noStrike" kern="1200" cap="none" normalizeH="0" baseline="0" dirty="0">
                          <a:ln>
                            <a:noFill/>
                          </a:ln>
                          <a:solidFill>
                            <a:schemeClr val="tx1"/>
                          </a:solidFill>
                          <a:effectLst/>
                          <a:latin typeface="Calibri" panose="020F0502020204030204" pitchFamily="34" charset="0"/>
                          <a:ea typeface="+mn-ea"/>
                          <a:cs typeface="Arial" panose="020B0604020202020204" pitchFamily="34" charset="0"/>
                        </a:rPr>
                        <a:t>3.90%</a:t>
                      </a:r>
                    </a:p>
                  </a:txBody>
                  <a:tcPr marL="9525" marR="9525" marT="9525" anchor="ctr">
                    <a:lnL w="12700" cap="flat" cmpd="sng" algn="ctr">
                      <a:solidFill>
                        <a:srgbClr val="FF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rgbClr val="FF0000"/>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8"/>
                  </a:ext>
                </a:extLst>
              </a:tr>
            </a:tbl>
          </a:graphicData>
        </a:graphic>
      </p:graphicFrame>
      <p:graphicFrame>
        <p:nvGraphicFramePr>
          <p:cNvPr id="9" name="Group 154">
            <a:extLst>
              <a:ext uri="{FF2B5EF4-FFF2-40B4-BE49-F238E27FC236}">
                <a16:creationId xmlns:a16="http://schemas.microsoft.com/office/drawing/2014/main" id="{F5008784-ADD8-4417-8AA3-A225C997A4DD}"/>
              </a:ext>
            </a:extLst>
          </p:cNvPr>
          <p:cNvGraphicFramePr>
            <a:graphicFrameLocks noGrp="1"/>
          </p:cNvGraphicFramePr>
          <p:nvPr/>
        </p:nvGraphicFramePr>
        <p:xfrm>
          <a:off x="1207243" y="909023"/>
          <a:ext cx="7636720" cy="262547"/>
        </p:xfrm>
        <a:graphic>
          <a:graphicData uri="http://schemas.openxmlformats.org/drawingml/2006/table">
            <a:tbl>
              <a:tblPr/>
              <a:tblGrid>
                <a:gridCol w="2493220">
                  <a:extLst>
                    <a:ext uri="{9D8B030D-6E8A-4147-A177-3AD203B41FA5}">
                      <a16:colId xmlns:a16="http://schemas.microsoft.com/office/drawing/2014/main" val="20000"/>
                    </a:ext>
                  </a:extLst>
                </a:gridCol>
                <a:gridCol w="3292867">
                  <a:extLst>
                    <a:ext uri="{9D8B030D-6E8A-4147-A177-3AD203B41FA5}">
                      <a16:colId xmlns:a16="http://schemas.microsoft.com/office/drawing/2014/main" val="20001"/>
                    </a:ext>
                  </a:extLst>
                </a:gridCol>
                <a:gridCol w="1079737">
                  <a:extLst>
                    <a:ext uri="{9D8B030D-6E8A-4147-A177-3AD203B41FA5}">
                      <a16:colId xmlns:a16="http://schemas.microsoft.com/office/drawing/2014/main" val="20003"/>
                    </a:ext>
                  </a:extLst>
                </a:gridCol>
                <a:gridCol w="770896">
                  <a:extLst>
                    <a:ext uri="{9D8B030D-6E8A-4147-A177-3AD203B41FA5}">
                      <a16:colId xmlns:a16="http://schemas.microsoft.com/office/drawing/2014/main" val="20004"/>
                    </a:ext>
                  </a:extLst>
                </a:gridCol>
              </a:tblGrid>
              <a:tr h="262547">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altLang="es-ES" sz="1100" b="1" i="0" u="none" strike="noStrike" cap="none" normalizeH="0" baseline="0" dirty="0">
                          <a:ln>
                            <a:noFill/>
                          </a:ln>
                          <a:solidFill>
                            <a:schemeClr val="bg1"/>
                          </a:solidFill>
                          <a:effectLst/>
                          <a:latin typeface="Arial" panose="020B0604020202020204" pitchFamily="34" charset="0"/>
                          <a:cs typeface="Arial" panose="020B0604020202020204" pitchFamily="34" charset="0"/>
                        </a:rPr>
                        <a:t>Proceso</a:t>
                      </a:r>
                      <a:endParaRPr kumimoji="0" lang="es-ES" altLang="es-ES" sz="2400" b="1" i="0" u="none" strike="noStrike" cap="none" normalizeH="0" baseline="0" dirty="0">
                        <a:ln>
                          <a:noFill/>
                        </a:ln>
                        <a:solidFill>
                          <a:schemeClr val="bg1"/>
                        </a:solidFill>
                        <a:effectLst/>
                        <a:latin typeface="Arial" panose="020B0604020202020204" pitchFamily="34" charset="0"/>
                        <a:cs typeface="Arial" panose="020B0604020202020204" pitchFamily="34" charset="0"/>
                      </a:endParaRPr>
                    </a:p>
                  </a:txBody>
                  <a:tcPr marL="90000" marR="90000" marT="18002" marB="18002"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AB1440"/>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altLang="es-ES" sz="1100" b="1" i="0" u="none" strike="noStrike" cap="none" normalizeH="0" baseline="0" dirty="0">
                          <a:ln>
                            <a:noFill/>
                          </a:ln>
                          <a:solidFill>
                            <a:schemeClr val="bg1"/>
                          </a:solidFill>
                          <a:effectLst/>
                          <a:latin typeface="Arial" panose="020B0604020202020204" pitchFamily="34" charset="0"/>
                          <a:cs typeface="Arial" panose="020B0604020202020204" pitchFamily="34" charset="0"/>
                        </a:rPr>
                        <a:t>Servicio</a:t>
                      </a:r>
                    </a:p>
                  </a:txBody>
                  <a:tcPr marL="90000" marR="90000" marT="18002" marB="1800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AB1440"/>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altLang="es-ES" sz="1100" b="1" i="0" u="none" strike="noStrike" cap="none" normalizeH="0" baseline="0" dirty="0">
                          <a:ln>
                            <a:noFill/>
                          </a:ln>
                          <a:solidFill>
                            <a:schemeClr val="bg1"/>
                          </a:solidFill>
                          <a:effectLst/>
                          <a:latin typeface="Arial" panose="020B0604020202020204" pitchFamily="34" charset="0"/>
                          <a:cs typeface="Arial" panose="020B0604020202020204" pitchFamily="34" charset="0"/>
                        </a:rPr>
                        <a:t>Encuestas</a:t>
                      </a:r>
                    </a:p>
                  </a:txBody>
                  <a:tcPr marL="90000" marR="90000" marT="18002" marB="1800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AB1440"/>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altLang="es-ES" sz="1100" b="1" i="0" u="none" strike="noStrike" cap="none" normalizeH="0" baseline="0" dirty="0">
                          <a:ln>
                            <a:noFill/>
                          </a:ln>
                          <a:solidFill>
                            <a:schemeClr val="bg1"/>
                          </a:solidFill>
                          <a:effectLst/>
                          <a:latin typeface="Arial" panose="020B0604020202020204" pitchFamily="34" charset="0"/>
                          <a:cs typeface="Arial" panose="020B0604020202020204" pitchFamily="34" charset="0"/>
                        </a:rPr>
                        <a:t>Error</a:t>
                      </a:r>
                    </a:p>
                  </a:txBody>
                  <a:tcPr marL="90000" marR="90000" marT="18002" marB="18002"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AB1440"/>
                    </a:solidFill>
                  </a:tcPr>
                </a:tc>
                <a:extLst>
                  <a:ext uri="{0D108BD9-81ED-4DB2-BD59-A6C34878D82A}">
                    <a16:rowId xmlns:a16="http://schemas.microsoft.com/office/drawing/2014/main" val="10000"/>
                  </a:ext>
                </a:extLst>
              </a:tr>
            </a:tbl>
          </a:graphicData>
        </a:graphic>
      </p:graphicFrame>
      <p:sp>
        <p:nvSpPr>
          <p:cNvPr id="4" name="Rectángulo 3">
            <a:extLst>
              <a:ext uri="{FF2B5EF4-FFF2-40B4-BE49-F238E27FC236}">
                <a16:creationId xmlns:a16="http://schemas.microsoft.com/office/drawing/2014/main" id="{03BCC1CE-9B55-4770-B834-B65D51376CF3}"/>
              </a:ext>
            </a:extLst>
          </p:cNvPr>
          <p:cNvSpPr/>
          <p:nvPr/>
        </p:nvSpPr>
        <p:spPr>
          <a:xfrm>
            <a:off x="1207243" y="6512794"/>
            <a:ext cx="6367462" cy="253916"/>
          </a:xfrm>
          <a:prstGeom prst="rect">
            <a:avLst/>
          </a:prstGeom>
        </p:spPr>
        <p:txBody>
          <a:bodyPr wrap="square">
            <a:spAutoFit/>
          </a:bodyPr>
          <a:lstStyle/>
          <a:p>
            <a:pPr lvl="0">
              <a:spcBef>
                <a:spcPct val="50000"/>
              </a:spcBef>
            </a:pPr>
            <a:r>
              <a:rPr lang="es-ES" altLang="es-ES" sz="1050" dirty="0">
                <a:solidFill>
                  <a:prstClr val="black"/>
                </a:solidFill>
                <a:latin typeface="Calibri" panose="020F0502020204030204" pitchFamily="34" charset="0"/>
                <a:cs typeface="Calibri" panose="020F0502020204030204" pitchFamily="34" charset="0"/>
              </a:rPr>
              <a:t>(*)</a:t>
            </a:r>
            <a:r>
              <a:rPr lang="es-ES" sz="1050" dirty="0">
                <a:solidFill>
                  <a:prstClr val="black"/>
                </a:solidFill>
              </a:rPr>
              <a:t> </a:t>
            </a:r>
            <a:r>
              <a:rPr lang="es-ES" sz="1050" dirty="0">
                <a:solidFill>
                  <a:prstClr val="black"/>
                </a:solidFill>
                <a:latin typeface="Calibri" panose="020F0502020204030204" pitchFamily="34" charset="0"/>
                <a:cs typeface="Calibri" panose="020F0502020204030204" pitchFamily="34" charset="0"/>
              </a:rPr>
              <a:t>A solicitud de Aduanas, se sustituye la medición del Servicio Importa Fácil por Envíos de Entrega Rápida (EER)</a:t>
            </a:r>
            <a:endParaRPr lang="es-ES" altLang="es-ES" sz="1050" dirty="0">
              <a:solidFill>
                <a:prstClr val="black"/>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1227631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8D945A54-3BD5-4B9D-9436-CE7E48350CD6}"/>
              </a:ext>
            </a:extLst>
          </p:cNvPr>
          <p:cNvSpPr>
            <a:spLocks noGrp="1"/>
          </p:cNvSpPr>
          <p:nvPr>
            <p:ph type="title"/>
          </p:nvPr>
        </p:nvSpPr>
        <p:spPr>
          <a:xfrm>
            <a:off x="304802" y="365127"/>
            <a:ext cx="9442546" cy="970187"/>
          </a:xfrm>
        </p:spPr>
        <p:txBody>
          <a:bodyPr/>
          <a:lstStyle/>
          <a:p>
            <a:r>
              <a:rPr lang="es-PE" dirty="0"/>
              <a:t>1. Ficha Técnica</a:t>
            </a:r>
            <a:br>
              <a:rPr lang="es-PE" dirty="0"/>
            </a:br>
            <a:r>
              <a:rPr lang="es-PE" sz="1600" dirty="0"/>
              <a:t>        </a:t>
            </a:r>
            <a:r>
              <a:rPr lang="es-PE" sz="1600" dirty="0">
                <a:solidFill>
                  <a:srgbClr val="1264A1"/>
                </a:solidFill>
              </a:rPr>
              <a:t>1.5 Ponderadores por procesos</a:t>
            </a:r>
          </a:p>
        </p:txBody>
      </p:sp>
      <p:sp>
        <p:nvSpPr>
          <p:cNvPr id="4" name="Text Box 2"/>
          <p:cNvSpPr txBox="1">
            <a:spLocks noChangeArrowheads="1"/>
          </p:cNvSpPr>
          <p:nvPr/>
        </p:nvSpPr>
        <p:spPr bwMode="auto">
          <a:xfrm>
            <a:off x="680989" y="1218501"/>
            <a:ext cx="8208963"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spcBef>
                <a:spcPct val="50000"/>
              </a:spcBef>
              <a:buFontTx/>
              <a:buNone/>
            </a:pPr>
            <a:r>
              <a:rPr lang="es-ES" altLang="es-ES" sz="1400" dirty="0">
                <a:latin typeface="Calibri" panose="020F0502020204030204" pitchFamily="34" charset="0"/>
                <a:cs typeface="Calibri" panose="020F0502020204030204" pitchFamily="34" charset="0"/>
              </a:rPr>
              <a:t>Se han aplicado los </a:t>
            </a:r>
            <a:r>
              <a:rPr lang="es-ES" altLang="es-ES" sz="1400" b="1" dirty="0">
                <a:latin typeface="Calibri" panose="020F0502020204030204" pitchFamily="34" charset="0"/>
                <a:cs typeface="Calibri" panose="020F0502020204030204" pitchFamily="34" charset="0"/>
              </a:rPr>
              <a:t>siguientes ponderadores:</a:t>
            </a:r>
          </a:p>
        </p:txBody>
      </p:sp>
      <p:graphicFrame>
        <p:nvGraphicFramePr>
          <p:cNvPr id="5" name="Group 105">
            <a:extLst>
              <a:ext uri="{FF2B5EF4-FFF2-40B4-BE49-F238E27FC236}">
                <a16:creationId xmlns:a16="http://schemas.microsoft.com/office/drawing/2014/main" id="{65553A20-BA92-4897-8F07-66BE32066D04}"/>
              </a:ext>
            </a:extLst>
          </p:cNvPr>
          <p:cNvGraphicFramePr>
            <a:graphicFrameLocks noGrp="1"/>
          </p:cNvGraphicFramePr>
          <p:nvPr>
            <p:extLst>
              <p:ext uri="{D42A27DB-BD31-4B8C-83A1-F6EECF244321}">
                <p14:modId xmlns:p14="http://schemas.microsoft.com/office/powerpoint/2010/main" val="3525084227"/>
              </p:ext>
            </p:extLst>
          </p:nvPr>
        </p:nvGraphicFramePr>
        <p:xfrm>
          <a:off x="596765" y="1526278"/>
          <a:ext cx="8858620" cy="4794540"/>
        </p:xfrm>
        <a:graphic>
          <a:graphicData uri="http://schemas.openxmlformats.org/drawingml/2006/table">
            <a:tbl>
              <a:tblPr/>
              <a:tblGrid>
                <a:gridCol w="1232160">
                  <a:extLst>
                    <a:ext uri="{9D8B030D-6E8A-4147-A177-3AD203B41FA5}">
                      <a16:colId xmlns:a16="http://schemas.microsoft.com/office/drawing/2014/main" val="20000"/>
                    </a:ext>
                  </a:extLst>
                </a:gridCol>
                <a:gridCol w="1232160">
                  <a:extLst>
                    <a:ext uri="{9D8B030D-6E8A-4147-A177-3AD203B41FA5}">
                      <a16:colId xmlns:a16="http://schemas.microsoft.com/office/drawing/2014/main" val="20001"/>
                    </a:ext>
                  </a:extLst>
                </a:gridCol>
                <a:gridCol w="1232160">
                  <a:extLst>
                    <a:ext uri="{9D8B030D-6E8A-4147-A177-3AD203B41FA5}">
                      <a16:colId xmlns:a16="http://schemas.microsoft.com/office/drawing/2014/main" val="20003"/>
                    </a:ext>
                  </a:extLst>
                </a:gridCol>
                <a:gridCol w="1232160">
                  <a:extLst>
                    <a:ext uri="{9D8B030D-6E8A-4147-A177-3AD203B41FA5}">
                      <a16:colId xmlns:a16="http://schemas.microsoft.com/office/drawing/2014/main" val="20004"/>
                    </a:ext>
                  </a:extLst>
                </a:gridCol>
                <a:gridCol w="1232160">
                  <a:extLst>
                    <a:ext uri="{9D8B030D-6E8A-4147-A177-3AD203B41FA5}">
                      <a16:colId xmlns:a16="http://schemas.microsoft.com/office/drawing/2014/main" val="20005"/>
                    </a:ext>
                  </a:extLst>
                </a:gridCol>
                <a:gridCol w="1232160">
                  <a:extLst>
                    <a:ext uri="{9D8B030D-6E8A-4147-A177-3AD203B41FA5}">
                      <a16:colId xmlns:a16="http://schemas.microsoft.com/office/drawing/2014/main" val="20006"/>
                    </a:ext>
                  </a:extLst>
                </a:gridCol>
                <a:gridCol w="1465660">
                  <a:extLst>
                    <a:ext uri="{9D8B030D-6E8A-4147-A177-3AD203B41FA5}">
                      <a16:colId xmlns:a16="http://schemas.microsoft.com/office/drawing/2014/main" val="20007"/>
                    </a:ext>
                  </a:extLst>
                </a:gridCol>
              </a:tblGrid>
              <a:tr h="798513">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PE" altLang="es-ES" sz="1200" b="1" i="0" u="none" strike="noStrike" cap="none" normalizeH="0" baseline="0" dirty="0">
                          <a:ln>
                            <a:noFill/>
                          </a:ln>
                          <a:solidFill>
                            <a:schemeClr val="bg1"/>
                          </a:solidFill>
                          <a:effectLst/>
                          <a:latin typeface="+mj-lt"/>
                          <a:cs typeface="Arial" panose="020B0604020202020204" pitchFamily="34" charset="0"/>
                        </a:rPr>
                        <a:t>Procesos</a:t>
                      </a:r>
                    </a:p>
                  </a:txBody>
                  <a:tcPr marL="90000" marR="90000" marT="17997" marB="17997"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62AE"/>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PE" altLang="es-ES" sz="1200" b="1" i="0" u="none" strike="noStrike" cap="none" normalizeH="0" baseline="0" dirty="0">
                          <a:ln>
                            <a:noFill/>
                          </a:ln>
                          <a:solidFill>
                            <a:schemeClr val="bg1"/>
                          </a:solidFill>
                          <a:effectLst/>
                          <a:latin typeface="+mj-lt"/>
                          <a:cs typeface="Arial" panose="020B0604020202020204" pitchFamily="34" charset="0"/>
                        </a:rPr>
                        <a:t>Servicios</a:t>
                      </a:r>
                    </a:p>
                  </a:txBody>
                  <a:tcPr marL="90000" marR="90000" marT="17997" marB="1799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62AE"/>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bg1"/>
                          </a:solidFill>
                          <a:effectLst/>
                          <a:latin typeface="+mj-lt"/>
                          <a:cs typeface="Arial" panose="020B0604020202020204" pitchFamily="34" charset="0"/>
                        </a:rPr>
                        <a:t>Ponderador servicio</a:t>
                      </a:r>
                      <a:endParaRPr kumimoji="0" lang="es-ES" altLang="es-ES" sz="1200" b="0" i="0" u="none" strike="noStrike" cap="none" normalizeH="0" baseline="0" dirty="0">
                        <a:ln>
                          <a:noFill/>
                        </a:ln>
                        <a:solidFill>
                          <a:schemeClr val="bg1"/>
                        </a:solidFill>
                        <a:effectLst/>
                        <a:latin typeface="+mj-lt"/>
                        <a:cs typeface="Arial" panose="020B0604020202020204" pitchFamily="34" charset="0"/>
                      </a:endParaRPr>
                    </a:p>
                  </a:txBody>
                  <a:tcPr marL="90000" marR="90000" marT="17997" marB="1799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62AE"/>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bg1"/>
                          </a:solidFill>
                          <a:effectLst/>
                          <a:latin typeface="+mj-lt"/>
                          <a:cs typeface="Arial" panose="020B0604020202020204" pitchFamily="34" charset="0"/>
                        </a:rPr>
                        <a:t>Ponderador proceso por atenciones</a:t>
                      </a:r>
                      <a:endParaRPr kumimoji="0" lang="es-ES" altLang="es-ES" sz="1200" b="0" i="0" u="none" strike="noStrike" cap="none" normalizeH="0" baseline="0" dirty="0">
                        <a:ln>
                          <a:noFill/>
                        </a:ln>
                        <a:solidFill>
                          <a:schemeClr val="bg1"/>
                        </a:solidFill>
                        <a:effectLst/>
                        <a:latin typeface="+mj-lt"/>
                        <a:cs typeface="Arial" panose="020B0604020202020204" pitchFamily="34" charset="0"/>
                      </a:endParaRPr>
                    </a:p>
                  </a:txBody>
                  <a:tcPr marL="90000" marR="90000" marT="17997" marB="1799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62AE"/>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bg1"/>
                          </a:solidFill>
                          <a:effectLst/>
                          <a:latin typeface="+mj-lt"/>
                          <a:cs typeface="Arial" panose="020B0604020202020204" pitchFamily="34" charset="0"/>
                        </a:rPr>
                        <a:t>Importancia otorgada por la SUNAT al proceso</a:t>
                      </a:r>
                      <a:endParaRPr kumimoji="0" lang="es-ES" altLang="es-ES" sz="1200" b="0" i="0" u="none" strike="noStrike" cap="none" normalizeH="0" baseline="0" dirty="0">
                        <a:ln>
                          <a:noFill/>
                        </a:ln>
                        <a:solidFill>
                          <a:schemeClr val="bg1"/>
                        </a:solidFill>
                        <a:effectLst/>
                        <a:latin typeface="+mj-lt"/>
                        <a:cs typeface="Arial" panose="020B0604020202020204" pitchFamily="34" charset="0"/>
                      </a:endParaRPr>
                    </a:p>
                  </a:txBody>
                  <a:tcPr marL="90000" marR="90000" marT="17997" marB="1799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62AE"/>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bg1"/>
                          </a:solidFill>
                          <a:effectLst/>
                          <a:latin typeface="+mj-lt"/>
                          <a:cs typeface="Arial" panose="020B0604020202020204" pitchFamily="34" charset="0"/>
                        </a:rPr>
                        <a:t>Producto ponderador por atenciones * Importancia SUNAT</a:t>
                      </a:r>
                      <a:endParaRPr kumimoji="0" lang="es-ES" altLang="es-ES" sz="1200" b="0" i="0" u="none" strike="noStrike" cap="none" normalizeH="0" baseline="0" dirty="0">
                        <a:ln>
                          <a:noFill/>
                        </a:ln>
                        <a:solidFill>
                          <a:schemeClr val="bg1"/>
                        </a:solidFill>
                        <a:effectLst/>
                        <a:latin typeface="+mj-lt"/>
                        <a:cs typeface="Arial" panose="020B0604020202020204" pitchFamily="34" charset="0"/>
                      </a:endParaRPr>
                    </a:p>
                  </a:txBody>
                  <a:tcPr marL="90000" marR="90000" marT="17997" marB="1799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62AE"/>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bg1"/>
                          </a:solidFill>
                          <a:effectLst/>
                          <a:latin typeface="+mj-lt"/>
                          <a:cs typeface="Arial" panose="020B0604020202020204" pitchFamily="34" charset="0"/>
                        </a:rPr>
                        <a:t>PONDERADOR FINAL PROCESO</a:t>
                      </a:r>
                      <a:endParaRPr kumimoji="0" lang="es-ES" altLang="es-ES" sz="1200" b="0" i="0" u="none" strike="noStrike" cap="none" normalizeH="0" baseline="0" dirty="0">
                        <a:ln>
                          <a:noFill/>
                        </a:ln>
                        <a:solidFill>
                          <a:schemeClr val="bg1"/>
                        </a:solidFill>
                        <a:effectLst/>
                        <a:latin typeface="+mj-lt"/>
                        <a:cs typeface="Arial" panose="020B0604020202020204" pitchFamily="34" charset="0"/>
                      </a:endParaRPr>
                    </a:p>
                  </a:txBody>
                  <a:tcPr marL="90000" marR="90000" marT="17997" marB="17997"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62AE"/>
                    </a:solidFill>
                  </a:tcPr>
                </a:tc>
                <a:extLst>
                  <a:ext uri="{0D108BD9-81ED-4DB2-BD59-A6C34878D82A}">
                    <a16:rowId xmlns:a16="http://schemas.microsoft.com/office/drawing/2014/main" val="10000"/>
                  </a:ext>
                </a:extLst>
              </a:tr>
              <a:tr h="341313">
                <a:tc rowSpan="6">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mj-lt"/>
                          <a:cs typeface="Arial" panose="020B0604020202020204" pitchFamily="34" charset="0"/>
                        </a:rPr>
                        <a:t>Asistencia al contribuyente y ciudadano</a:t>
                      </a:r>
                    </a:p>
                  </a:txBody>
                  <a:tcPr marL="90000" marR="90000" marT="17997" marB="17997"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l" fontAlgn="b"/>
                      <a:r>
                        <a:rPr lang="es-ES" sz="1200" b="0" i="0" u="none" strike="noStrike" dirty="0">
                          <a:effectLst/>
                          <a:latin typeface="+mj-lt"/>
                        </a:rPr>
                        <a:t>Orientación presencial</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rtl="0" fontAlgn="ctr"/>
                      <a:r>
                        <a:rPr lang="es-PE" sz="1200" b="1" i="0" u="none" strike="noStrike" dirty="0">
                          <a:solidFill>
                            <a:schemeClr val="tx1"/>
                          </a:solidFill>
                          <a:effectLst/>
                          <a:latin typeface="+mj-lt"/>
                        </a:rPr>
                        <a:t>34.50%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6">
                  <a:txBody>
                    <a:bodyPr/>
                    <a:lstStyle/>
                    <a:p>
                      <a:pPr algn="ctr" fontAlgn="b"/>
                      <a:r>
                        <a:rPr lang="es-PE" sz="1200" b="0" i="0" u="none" strike="noStrike" dirty="0">
                          <a:solidFill>
                            <a:schemeClr val="tx1"/>
                          </a:solidFill>
                          <a:effectLst/>
                          <a:latin typeface="+mj-lt"/>
                        </a:rPr>
                        <a:t>0.907925903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rowSpan="6">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lang="es-ES" altLang="es-ES" sz="1200" b="1" i="0" u="none" strike="noStrike" kern="1200" dirty="0">
                          <a:solidFill>
                            <a:schemeClr val="tx1"/>
                          </a:solidFill>
                          <a:effectLst/>
                          <a:latin typeface="+mj-lt"/>
                          <a:ea typeface="+mn-ea"/>
                          <a:cs typeface="+mn-cs"/>
                        </a:rPr>
                        <a:t>50%</a:t>
                      </a:r>
                    </a:p>
                  </a:txBody>
                  <a:tcPr marL="90000" marR="90000" marT="17997" marB="1799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6">
                  <a:txBody>
                    <a:bodyPr/>
                    <a:lstStyle/>
                    <a:p>
                      <a:pPr algn="ctr" fontAlgn="b"/>
                      <a:r>
                        <a:rPr lang="es-PE" sz="1200" b="0" i="0" u="none" strike="noStrike" kern="1200" dirty="0">
                          <a:solidFill>
                            <a:schemeClr val="tx1"/>
                          </a:solidFill>
                          <a:effectLst/>
                          <a:latin typeface="+mj-lt"/>
                          <a:ea typeface="+mn-ea"/>
                          <a:cs typeface="+mn-cs"/>
                        </a:rPr>
                        <a:t>0.453962951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rowSpan="6">
                  <a:txBody>
                    <a:bodyPr/>
                    <a:lstStyle/>
                    <a:p>
                      <a:pPr algn="ctr" fontAlgn="b"/>
                      <a:r>
                        <a:rPr lang="es-MX" sz="1200" b="1" i="0" u="none" strike="noStrike" kern="1200" dirty="0">
                          <a:solidFill>
                            <a:schemeClr val="tx1"/>
                          </a:solidFill>
                          <a:effectLst/>
                          <a:latin typeface="+mj-lt"/>
                          <a:ea typeface="+mn-ea"/>
                          <a:cs typeface="+mn-cs"/>
                        </a:rPr>
                        <a:t>95.20%</a:t>
                      </a:r>
                    </a:p>
                  </a:txBody>
                  <a:tcPr marL="9525" marR="9525" marT="9525"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extLst>
                  <a:ext uri="{0D108BD9-81ED-4DB2-BD59-A6C34878D82A}">
                    <a16:rowId xmlns:a16="http://schemas.microsoft.com/office/drawing/2014/main" val="10001"/>
                  </a:ext>
                </a:extLst>
              </a:tr>
              <a:tr h="341313">
                <a:tc vMerge="1">
                  <a:txBody>
                    <a:bodyPr/>
                    <a:lstStyle/>
                    <a:p>
                      <a:endParaRPr lang="es-ES"/>
                    </a:p>
                  </a:txBody>
                  <a:tcPr/>
                </a:tc>
                <a:tc>
                  <a:txBody>
                    <a:bodyPr/>
                    <a:lstStyle/>
                    <a:p>
                      <a:pPr algn="l" fontAlgn="b"/>
                      <a:r>
                        <a:rPr lang="es-ES" sz="1200" b="0" i="0" u="none" strike="noStrike" dirty="0">
                          <a:effectLst/>
                          <a:latin typeface="+mj-lt"/>
                        </a:rPr>
                        <a:t>Orientación telefónica</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rtl="0" fontAlgn="ctr"/>
                      <a:r>
                        <a:rPr lang="es-PE" sz="1200" b="1" i="0" u="none" strike="noStrike" dirty="0">
                          <a:solidFill>
                            <a:schemeClr val="tx1"/>
                          </a:solidFill>
                          <a:effectLst/>
                          <a:latin typeface="+mj-lt"/>
                        </a:rPr>
                        <a:t>21.60%</a:t>
                      </a:r>
                    </a:p>
                  </a:txBody>
                  <a:tcPr marL="9525" marR="9525" marT="9525" marB="0" anchor="ctr">
                    <a:lnL w="12700" cap="flat" cmpd="sng" algn="ctr">
                      <a:solidFill>
                        <a:schemeClr val="tx1"/>
                      </a:solidFill>
                      <a:prstDash val="solid"/>
                      <a:round/>
                      <a:headEnd type="none" w="med" len="med"/>
                      <a:tailEnd type="none" w="med" len="med"/>
                    </a:lnL>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pPr algn="l" fontAlgn="b"/>
                      <a:endParaRPr lang="es-PE" sz="800" b="0" i="0" u="none" strike="noStrike">
                        <a:solidFill>
                          <a:srgbClr val="000000"/>
                        </a:solidFill>
                        <a:effectLst/>
                        <a:latin typeface="Arial" panose="020B0604020202020204" pitchFamily="34" charset="0"/>
                      </a:endParaRPr>
                    </a:p>
                  </a:txBody>
                  <a:tcPr marL="9525" marR="9525" marT="9525" marB="0" anchor="b"/>
                </a:tc>
                <a:tc vMerge="1">
                  <a:txBody>
                    <a:bodyPr/>
                    <a:lstStyle/>
                    <a:p>
                      <a:endParaRPr lang="es-ES"/>
                    </a:p>
                  </a:txBody>
                  <a:tcPr/>
                </a:tc>
                <a:tc vMerge="1">
                  <a:txBody>
                    <a:bodyPr/>
                    <a:lstStyle/>
                    <a:p>
                      <a:pPr algn="l" fontAlgn="b"/>
                      <a:endParaRPr lang="es-PE" sz="1000" b="1" i="0" u="none" strike="noStrike" dirty="0">
                        <a:solidFill>
                          <a:srgbClr val="000000"/>
                        </a:solidFill>
                        <a:effectLst/>
                        <a:latin typeface="Arial" panose="020B0604020202020204" pitchFamily="34" charset="0"/>
                      </a:endParaRPr>
                    </a:p>
                  </a:txBody>
                  <a:tcPr marL="9525" marR="9525" marT="9525" marB="0" anchor="b"/>
                </a:tc>
                <a:tc vMerge="1">
                  <a:txBody>
                    <a:bodyPr/>
                    <a:lstStyle/>
                    <a:p>
                      <a:pPr algn="l" fontAlgn="b"/>
                      <a:endParaRPr lang="es-MX" sz="800" b="0" i="0" u="none" strike="noStrike" dirty="0">
                        <a:effectLst/>
                        <a:latin typeface="Arial" panose="020B0604020202020204" pitchFamily="34" charset="0"/>
                      </a:endParaRPr>
                    </a:p>
                  </a:txBody>
                  <a:tcPr marL="9525" marR="9525" marT="9525" anchor="b"/>
                </a:tc>
                <a:extLst>
                  <a:ext uri="{0D108BD9-81ED-4DB2-BD59-A6C34878D82A}">
                    <a16:rowId xmlns:a16="http://schemas.microsoft.com/office/drawing/2014/main" val="10002"/>
                  </a:ext>
                </a:extLst>
              </a:tr>
              <a:tr h="341313">
                <a:tc vMerge="1">
                  <a:txBody>
                    <a:bodyPr/>
                    <a:lstStyle/>
                    <a:p>
                      <a:endParaRPr lang="es-ES"/>
                    </a:p>
                  </a:txBody>
                  <a:tcPr/>
                </a:tc>
                <a:tc>
                  <a:txBody>
                    <a:bodyPr/>
                    <a:lstStyle/>
                    <a:p>
                      <a:pPr algn="l" fontAlgn="b"/>
                      <a:r>
                        <a:rPr lang="es-ES" sz="1200" b="0" i="0" u="none" strike="noStrike" dirty="0">
                          <a:effectLst/>
                          <a:latin typeface="+mj-lt"/>
                        </a:rPr>
                        <a:t>Trámites presencial</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rtl="0" fontAlgn="ctr"/>
                      <a:r>
                        <a:rPr lang="es-PE" sz="1200" b="1" i="0" u="none" strike="noStrike" dirty="0">
                          <a:solidFill>
                            <a:schemeClr val="tx1"/>
                          </a:solidFill>
                          <a:effectLst/>
                          <a:latin typeface="+mj-lt"/>
                        </a:rPr>
                        <a:t>26.80%</a:t>
                      </a:r>
                    </a:p>
                  </a:txBody>
                  <a:tcPr marL="9525" marR="9525" marT="9525" marB="0" anchor="ctr">
                    <a:lnL w="12700" cap="flat" cmpd="sng" algn="ctr">
                      <a:solidFill>
                        <a:schemeClr val="tx1"/>
                      </a:solidFill>
                      <a:prstDash val="solid"/>
                      <a:round/>
                      <a:headEnd type="none" w="med" len="med"/>
                      <a:tailEnd type="none" w="med" len="med"/>
                    </a:lnL>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pPr algn="l" fontAlgn="b"/>
                      <a:endParaRPr lang="es-PE" sz="800" b="0" i="0" u="none" strike="noStrike" dirty="0">
                        <a:solidFill>
                          <a:srgbClr val="000000"/>
                        </a:solidFill>
                        <a:effectLst/>
                        <a:latin typeface="Arial" panose="020B0604020202020204" pitchFamily="34" charset="0"/>
                      </a:endParaRPr>
                    </a:p>
                  </a:txBody>
                  <a:tcPr marL="9525" marR="9525" marT="9525" marB="0" anchor="b"/>
                </a:tc>
                <a:tc vMerge="1">
                  <a:txBody>
                    <a:bodyPr/>
                    <a:lstStyle/>
                    <a:p>
                      <a:endParaRPr lang="es-ES"/>
                    </a:p>
                  </a:txBody>
                  <a:tcPr/>
                </a:tc>
                <a:tc vMerge="1">
                  <a:txBody>
                    <a:bodyPr/>
                    <a:lstStyle/>
                    <a:p>
                      <a:pPr algn="l" fontAlgn="b"/>
                      <a:endParaRPr lang="es-PE" sz="1000" b="1" i="0" u="none" strike="noStrike" dirty="0">
                        <a:solidFill>
                          <a:srgbClr val="000000"/>
                        </a:solidFill>
                        <a:effectLst/>
                        <a:latin typeface="Arial" panose="020B0604020202020204" pitchFamily="34" charset="0"/>
                      </a:endParaRPr>
                    </a:p>
                  </a:txBody>
                  <a:tcPr marL="9525" marR="9525" marT="9525" marB="0" anchor="b"/>
                </a:tc>
                <a:tc vMerge="1">
                  <a:txBody>
                    <a:bodyPr/>
                    <a:lstStyle/>
                    <a:p>
                      <a:pPr algn="l" fontAlgn="b"/>
                      <a:endParaRPr lang="es-MX" sz="800" b="0" i="0" u="none" strike="noStrike" dirty="0">
                        <a:effectLst/>
                        <a:latin typeface="Arial" panose="020B0604020202020204" pitchFamily="34" charset="0"/>
                      </a:endParaRPr>
                    </a:p>
                  </a:txBody>
                  <a:tcPr marL="9525" marR="9525" marT="9525" anchor="b"/>
                </a:tc>
                <a:extLst>
                  <a:ext uri="{0D108BD9-81ED-4DB2-BD59-A6C34878D82A}">
                    <a16:rowId xmlns:a16="http://schemas.microsoft.com/office/drawing/2014/main" val="10003"/>
                  </a:ext>
                </a:extLst>
              </a:tr>
              <a:tr h="252000">
                <a:tc vMerge="1">
                  <a:txBody>
                    <a:bodyPr/>
                    <a:lstStyle/>
                    <a:p>
                      <a:endParaRPr lang="es-PE"/>
                    </a:p>
                  </a:txBody>
                  <a:tcPr/>
                </a:tc>
                <a:tc>
                  <a:txBody>
                    <a:bodyPr/>
                    <a:lstStyle/>
                    <a:p>
                      <a:pPr algn="l" fontAlgn="b"/>
                      <a:r>
                        <a:rPr lang="es-ES" sz="1200" b="0" i="0" u="none" strike="noStrike" dirty="0">
                          <a:effectLst/>
                          <a:latin typeface="+mj-lt"/>
                        </a:rPr>
                        <a:t>Cabinas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rtl="0" fontAlgn="ctr"/>
                      <a:r>
                        <a:rPr lang="es-PE" sz="1200" b="1" i="0" u="none" strike="noStrike" dirty="0">
                          <a:solidFill>
                            <a:schemeClr val="tx1"/>
                          </a:solidFill>
                          <a:effectLst/>
                          <a:latin typeface="+mj-lt"/>
                        </a:rPr>
                        <a:t>16.30%</a:t>
                      </a:r>
                    </a:p>
                  </a:txBody>
                  <a:tcPr marL="9525" marR="9525" marT="9525" marB="0" anchor="ctr">
                    <a:lnL w="12700" cap="flat" cmpd="sng" algn="ctr">
                      <a:solidFill>
                        <a:schemeClr val="tx1"/>
                      </a:solidFill>
                      <a:prstDash val="solid"/>
                      <a:round/>
                      <a:headEnd type="none" w="med" len="med"/>
                      <a:tailEnd type="none" w="med" len="med"/>
                    </a:lnL>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pPr algn="l" fontAlgn="b"/>
                      <a:endParaRPr lang="es-PE" sz="800" b="0" i="0" u="none" strike="noStrike" dirty="0">
                        <a:solidFill>
                          <a:srgbClr val="000000"/>
                        </a:solidFill>
                        <a:effectLst/>
                        <a:latin typeface="Arial" panose="020B0604020202020204" pitchFamily="34" charset="0"/>
                      </a:endParaRPr>
                    </a:p>
                  </a:txBody>
                  <a:tcPr marL="9525" marR="9525" marT="9525" marB="0" anchor="b"/>
                </a:tc>
                <a:tc vMerge="1">
                  <a:txBody>
                    <a:bodyPr/>
                    <a:lstStyle/>
                    <a:p>
                      <a:endParaRPr lang="es-PE"/>
                    </a:p>
                  </a:txBody>
                  <a:tcPr/>
                </a:tc>
                <a:tc vMerge="1">
                  <a:txBody>
                    <a:bodyPr/>
                    <a:lstStyle/>
                    <a:p>
                      <a:pPr algn="l" fontAlgn="b"/>
                      <a:endParaRPr lang="es-PE" sz="1000" b="1" i="0" u="none" strike="noStrike" dirty="0">
                        <a:solidFill>
                          <a:srgbClr val="000000"/>
                        </a:solidFill>
                        <a:effectLst/>
                        <a:latin typeface="Arial" panose="020B0604020202020204" pitchFamily="34" charset="0"/>
                      </a:endParaRPr>
                    </a:p>
                  </a:txBody>
                  <a:tcPr marL="9525" marR="9525" marT="9525" marB="0" anchor="b"/>
                </a:tc>
                <a:tc vMerge="1">
                  <a:txBody>
                    <a:bodyPr/>
                    <a:lstStyle/>
                    <a:p>
                      <a:endParaRPr lang="es-PE"/>
                    </a:p>
                  </a:txBody>
                  <a:tcPr/>
                </a:tc>
                <a:extLst>
                  <a:ext uri="{0D108BD9-81ED-4DB2-BD59-A6C34878D82A}">
                    <a16:rowId xmlns:a16="http://schemas.microsoft.com/office/drawing/2014/main" val="2795321368"/>
                  </a:ext>
                </a:extLst>
              </a:tr>
              <a:tr h="252000">
                <a:tc vMerge="1">
                  <a:txBody>
                    <a:bodyPr/>
                    <a:lstStyle/>
                    <a:p>
                      <a:endParaRPr lang="es-ES"/>
                    </a:p>
                  </a:txBody>
                  <a:tcPr/>
                </a:tc>
                <a:tc>
                  <a:txBody>
                    <a:bodyPr/>
                    <a:lstStyle/>
                    <a:p>
                      <a:pPr algn="l" fontAlgn="b"/>
                      <a:r>
                        <a:rPr lang="es-ES" sz="1200" b="0" i="0" u="none" strike="noStrike" dirty="0">
                          <a:effectLst/>
                          <a:latin typeface="+mj-lt"/>
                        </a:rPr>
                        <a:t>Chat virtual</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rtl="0" fontAlgn="ctr"/>
                      <a:r>
                        <a:rPr lang="es-PE" sz="1200" b="1" i="0" u="none" strike="noStrike" dirty="0">
                          <a:solidFill>
                            <a:schemeClr val="tx1"/>
                          </a:solidFill>
                          <a:effectLst/>
                          <a:latin typeface="+mj-lt"/>
                        </a:rPr>
                        <a:t>0.80%</a:t>
                      </a:r>
                    </a:p>
                  </a:txBody>
                  <a:tcPr marL="9525" marR="9525" marT="9525" marB="0" anchor="ctr">
                    <a:lnL w="12700" cap="flat" cmpd="sng" algn="ctr">
                      <a:solidFill>
                        <a:schemeClr val="tx1"/>
                      </a:solidFill>
                      <a:prstDash val="solid"/>
                      <a:round/>
                      <a:headEnd type="none" w="med" len="med"/>
                      <a:tailEnd type="none" w="med" len="med"/>
                    </a:lnL>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pPr algn="l" fontAlgn="b"/>
                      <a:endParaRPr lang="es-PE" sz="800" b="0" i="0" u="none" strike="noStrike" dirty="0">
                        <a:solidFill>
                          <a:srgbClr val="000000"/>
                        </a:solidFill>
                        <a:effectLst/>
                        <a:latin typeface="Arial" panose="020B0604020202020204" pitchFamily="34" charset="0"/>
                      </a:endParaRPr>
                    </a:p>
                  </a:txBody>
                  <a:tcPr marL="9525" marR="9525" marT="9525" marB="0" anchor="b"/>
                </a:tc>
                <a:tc vMerge="1">
                  <a:txBody>
                    <a:bodyPr/>
                    <a:lstStyle/>
                    <a:p>
                      <a:endParaRPr lang="es-ES"/>
                    </a:p>
                  </a:txBody>
                  <a:tcPr/>
                </a:tc>
                <a:tc vMerge="1">
                  <a:txBody>
                    <a:bodyPr/>
                    <a:lstStyle/>
                    <a:p>
                      <a:pPr algn="l" fontAlgn="b"/>
                      <a:endParaRPr lang="es-PE" sz="1000" b="1" i="0" u="none" strike="noStrike">
                        <a:solidFill>
                          <a:srgbClr val="000000"/>
                        </a:solidFill>
                        <a:effectLst/>
                        <a:latin typeface="Arial" panose="020B0604020202020204" pitchFamily="34" charset="0"/>
                      </a:endParaRPr>
                    </a:p>
                  </a:txBody>
                  <a:tcPr marL="9525" marR="9525" marT="9525" marB="0" anchor="b"/>
                </a:tc>
                <a:tc vMerge="1">
                  <a:txBody>
                    <a:bodyPr/>
                    <a:lstStyle/>
                    <a:p>
                      <a:pPr algn="l" fontAlgn="b"/>
                      <a:endParaRPr lang="es-MX" sz="800" b="0" i="0" u="none" strike="noStrike" dirty="0">
                        <a:effectLst/>
                        <a:latin typeface="Arial" panose="020B0604020202020204" pitchFamily="34" charset="0"/>
                      </a:endParaRPr>
                    </a:p>
                  </a:txBody>
                  <a:tcPr marL="9525" marR="9525" marT="9525" anchor="b"/>
                </a:tc>
                <a:extLst>
                  <a:ext uri="{0D108BD9-81ED-4DB2-BD59-A6C34878D82A}">
                    <a16:rowId xmlns:a16="http://schemas.microsoft.com/office/drawing/2014/main" val="10004"/>
                  </a:ext>
                </a:extLst>
              </a:tr>
              <a:tr h="258763">
                <a:tc vMerge="1">
                  <a:txBody>
                    <a:bodyPr/>
                    <a:lstStyle/>
                    <a:p>
                      <a:endParaRPr lang="es-ES"/>
                    </a:p>
                  </a:txBody>
                  <a:tcPr>
                    <a:lnT w="12700" cap="flat" cmpd="sng" algn="ctr">
                      <a:solidFill>
                        <a:srgbClr val="000000"/>
                      </a:solidFill>
                      <a:prstDash val="solid"/>
                      <a:round/>
                      <a:headEnd type="none" w="med" len="med"/>
                      <a:tailEnd type="none" w="med" len="med"/>
                    </a:lnT>
                  </a:tcPr>
                </a:tc>
                <a:tc>
                  <a:txBody>
                    <a:bodyPr/>
                    <a:lstStyle/>
                    <a:p>
                      <a:pPr algn="l" fontAlgn="b"/>
                      <a:r>
                        <a:rPr lang="es-ES" sz="1200" b="1" i="0" u="none" strike="noStrike" dirty="0">
                          <a:effectLst/>
                          <a:latin typeface="+mj-lt"/>
                        </a:rPr>
                        <a:t>Total</a:t>
                      </a:r>
                    </a:p>
                  </a:txBody>
                  <a:tcPr marL="9525" marR="9525" marT="9525" marB="0" anchor="ctr">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s-MX" sz="1200" b="0" i="0" u="none" strike="noStrike" kern="1200" dirty="0">
                          <a:solidFill>
                            <a:schemeClr val="tx1"/>
                          </a:solidFill>
                          <a:effectLst/>
                          <a:latin typeface="+mj-lt"/>
                          <a:ea typeface="+mn-ea"/>
                          <a:cs typeface="+mn-cs"/>
                        </a:rPr>
                        <a:t>100%</a:t>
                      </a:r>
                    </a:p>
                  </a:txBody>
                  <a:tcPr marL="9525" marR="9525" marT="9525" marB="0" anchor="ctr">
                    <a:lnL w="12700" cap="flat" cmpd="sng" algn="ctr">
                      <a:solidFill>
                        <a:schemeClr val="tx1"/>
                      </a:solidFill>
                      <a:prstDash val="solid"/>
                      <a:round/>
                      <a:headEnd type="none" w="med" len="med"/>
                      <a:tailEnd type="none" w="med" len="med"/>
                    </a:lnL>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vMerge="1">
                  <a:txBody>
                    <a:bodyPr/>
                    <a:lstStyle/>
                    <a:p>
                      <a:pPr algn="r" fontAlgn="b"/>
                      <a:endParaRPr lang="es-PE" sz="800" b="0" i="0" u="none" strike="noStrike" dirty="0">
                        <a:solidFill>
                          <a:srgbClr val="000000"/>
                        </a:solidFill>
                        <a:effectLst/>
                        <a:latin typeface="Arial" panose="020B0604020202020204" pitchFamily="34" charset="0"/>
                      </a:endParaRPr>
                    </a:p>
                  </a:txBody>
                  <a:tcPr marL="9525" marR="9525" marT="9525" marB="0" anchor="b"/>
                </a:tc>
                <a:tc vMerge="1">
                  <a:txBody>
                    <a:bodyPr/>
                    <a:lstStyle/>
                    <a:p>
                      <a:endParaRPr lang="es-ES"/>
                    </a:p>
                  </a:txBody>
                  <a:tcPr>
                    <a:lnT w="12700" cap="flat" cmpd="sng" algn="ctr">
                      <a:solidFill>
                        <a:srgbClr val="000000"/>
                      </a:solidFill>
                      <a:prstDash val="solid"/>
                      <a:round/>
                      <a:headEnd type="none" w="med" len="med"/>
                      <a:tailEnd type="none" w="med" len="med"/>
                    </a:lnT>
                  </a:tcPr>
                </a:tc>
                <a:tc vMerge="1">
                  <a:txBody>
                    <a:bodyPr/>
                    <a:lstStyle/>
                    <a:p>
                      <a:pPr algn="r" fontAlgn="b"/>
                      <a:endParaRPr lang="es-PE" sz="1000" b="1" i="0" u="none" strike="noStrike" dirty="0">
                        <a:solidFill>
                          <a:srgbClr val="FF0000"/>
                        </a:solidFill>
                        <a:effectLst/>
                        <a:latin typeface="Arial" panose="020B0604020202020204" pitchFamily="34" charset="0"/>
                      </a:endParaRPr>
                    </a:p>
                  </a:txBody>
                  <a:tcPr marL="9525" marR="9525" marT="9525" marB="0" anchor="b"/>
                </a:tc>
                <a:tc vMerge="1">
                  <a:txBody>
                    <a:bodyPr/>
                    <a:lstStyle/>
                    <a:p>
                      <a:pPr algn="r" fontAlgn="b"/>
                      <a:endParaRPr lang="es-MX" sz="900" b="1" i="0" u="none" strike="noStrike" dirty="0">
                        <a:solidFill>
                          <a:srgbClr val="FF0000"/>
                        </a:solidFill>
                        <a:effectLst/>
                        <a:latin typeface="Arial" panose="020B0604020202020204" pitchFamily="34" charset="0"/>
                      </a:endParaRPr>
                    </a:p>
                  </a:txBody>
                  <a:tcPr marL="9525" marR="9525" marT="9525" anchor="b"/>
                </a:tc>
                <a:extLst>
                  <a:ext uri="{0D108BD9-81ED-4DB2-BD59-A6C34878D82A}">
                    <a16:rowId xmlns:a16="http://schemas.microsoft.com/office/drawing/2014/main" val="10006"/>
                  </a:ext>
                </a:extLst>
              </a:tr>
              <a:tr h="188913">
                <a:tc rowSpan="4">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mj-lt"/>
                          <a:cs typeface="Arial" panose="020B0604020202020204" pitchFamily="34" charset="0"/>
                        </a:rPr>
                        <a:t>Fiscalización</a:t>
                      </a:r>
                    </a:p>
                  </a:txBody>
                  <a:tcPr marL="90000" marR="90000" marT="17997" marB="17997"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l" fontAlgn="b"/>
                      <a:r>
                        <a:rPr lang="es-ES" sz="1200" b="0" i="0" u="none" strike="noStrike" dirty="0">
                          <a:effectLst/>
                          <a:latin typeface="+mj-lt"/>
                        </a:rPr>
                        <a:t>Auditorías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rtl="0" fontAlgn="ctr"/>
                      <a:r>
                        <a:rPr lang="es-PE" sz="1200" b="1" i="0" u="none" strike="noStrike" dirty="0">
                          <a:solidFill>
                            <a:schemeClr val="tx1"/>
                          </a:solidFill>
                          <a:effectLst/>
                          <a:latin typeface="+mj-lt"/>
                        </a:rPr>
                        <a:t>12.20%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4">
                  <a:txBody>
                    <a:bodyPr/>
                    <a:lstStyle/>
                    <a:p>
                      <a:pPr algn="ctr" fontAlgn="b"/>
                      <a:r>
                        <a:rPr lang="es-PE" sz="1200" b="0" i="0" u="none" strike="noStrike" dirty="0">
                          <a:solidFill>
                            <a:schemeClr val="tx1"/>
                          </a:solidFill>
                          <a:effectLst/>
                          <a:latin typeface="+mj-lt"/>
                        </a:rPr>
                        <a:t>0.019932681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lToBr>
                      <a:noFill/>
                    </a:lnTlToBr>
                    <a:lnBlToTr>
                      <a:noFill/>
                    </a:lnBlToTr>
                    <a:noFill/>
                  </a:tcPr>
                </a:tc>
                <a:tc rowSpan="4">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lang="es-ES" altLang="es-ES" sz="1200" b="1" i="0" u="none" strike="noStrike" kern="1200" dirty="0">
                          <a:solidFill>
                            <a:schemeClr val="tx1"/>
                          </a:solidFill>
                          <a:effectLst/>
                          <a:latin typeface="+mj-lt"/>
                          <a:ea typeface="+mn-ea"/>
                          <a:cs typeface="+mn-cs"/>
                        </a:rPr>
                        <a:t>25%</a:t>
                      </a:r>
                    </a:p>
                  </a:txBody>
                  <a:tcPr marL="90000" marR="90000" marT="17997" marB="1799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4">
                  <a:txBody>
                    <a:bodyPr/>
                    <a:lstStyle/>
                    <a:p>
                      <a:pPr algn="ctr" fontAlgn="b"/>
                      <a:r>
                        <a:rPr lang="es-PE" sz="1200" b="0" i="0" u="none" strike="noStrike" kern="1200" dirty="0">
                          <a:solidFill>
                            <a:schemeClr val="tx1"/>
                          </a:solidFill>
                          <a:effectLst/>
                          <a:latin typeface="+mj-lt"/>
                          <a:ea typeface="+mn-ea"/>
                          <a:cs typeface="+mn-cs"/>
                        </a:rPr>
                        <a:t>0.00498317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lToBr>
                      <a:noFill/>
                    </a:lnTlToBr>
                    <a:lnBlToTr>
                      <a:noFill/>
                    </a:lnBlToTr>
                    <a:noFill/>
                  </a:tcPr>
                </a:tc>
                <a:tc rowSpan="4">
                  <a:txBody>
                    <a:bodyPr/>
                    <a:lstStyle/>
                    <a:p>
                      <a:pPr algn="ctr" fontAlgn="b"/>
                      <a:r>
                        <a:rPr lang="es-MX" sz="1200" b="1" i="0" u="none" strike="noStrike" kern="1200" dirty="0">
                          <a:solidFill>
                            <a:schemeClr val="tx1"/>
                          </a:solidFill>
                          <a:effectLst/>
                          <a:latin typeface="+mj-lt"/>
                          <a:ea typeface="+mn-ea"/>
                          <a:cs typeface="+mn-cs"/>
                        </a:rPr>
                        <a:t>1.00%</a:t>
                      </a:r>
                    </a:p>
                  </a:txBody>
                  <a:tcPr marL="9525" marR="9525" marT="9525"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lToBr>
                      <a:noFill/>
                    </a:lnTlToBr>
                    <a:lnBlToTr>
                      <a:noFill/>
                    </a:lnBlToTr>
                    <a:noFill/>
                  </a:tcPr>
                </a:tc>
                <a:extLst>
                  <a:ext uri="{0D108BD9-81ED-4DB2-BD59-A6C34878D82A}">
                    <a16:rowId xmlns:a16="http://schemas.microsoft.com/office/drawing/2014/main" val="10007"/>
                  </a:ext>
                </a:extLst>
              </a:tr>
              <a:tr h="188913">
                <a:tc vMerge="1">
                  <a:txBody>
                    <a:bodyPr/>
                    <a:lstStyle/>
                    <a:p>
                      <a:endParaRPr lang="es-ES"/>
                    </a:p>
                  </a:txBody>
                  <a:tcPr/>
                </a:tc>
                <a:tc>
                  <a:txBody>
                    <a:bodyPr/>
                    <a:lstStyle/>
                    <a:p>
                      <a:pPr algn="l" fontAlgn="b"/>
                      <a:r>
                        <a:rPr lang="es-ES" sz="1200" b="0" i="0" u="none" strike="noStrike" dirty="0">
                          <a:effectLst/>
                          <a:latin typeface="+mj-lt"/>
                        </a:rPr>
                        <a:t>Compulsas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rtl="0" fontAlgn="ctr"/>
                      <a:r>
                        <a:rPr lang="es-PE" sz="1200" b="1" i="0" u="none" strike="noStrike" dirty="0">
                          <a:solidFill>
                            <a:schemeClr val="tx1"/>
                          </a:solidFill>
                          <a:effectLst/>
                          <a:latin typeface="+mj-lt"/>
                        </a:rPr>
                        <a:t>5.00%</a:t>
                      </a:r>
                    </a:p>
                  </a:txBody>
                  <a:tcPr marL="9525" marR="9525" marT="9525" marB="0" anchor="ctr">
                    <a:lnL w="12700" cap="flat" cmpd="sng" algn="ctr">
                      <a:solidFill>
                        <a:schemeClr val="tx1"/>
                      </a:solidFill>
                      <a:prstDash val="solid"/>
                      <a:round/>
                      <a:headEnd type="none" w="med" len="med"/>
                      <a:tailEnd type="none" w="med" len="med"/>
                    </a:lnL>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pPr algn="l" fontAlgn="b"/>
                      <a:endParaRPr lang="es-PE" sz="800" b="0" i="0" u="none" strike="noStrike" dirty="0">
                        <a:solidFill>
                          <a:srgbClr val="000000"/>
                        </a:solidFill>
                        <a:effectLst/>
                        <a:latin typeface="Arial" panose="020B0604020202020204" pitchFamily="34" charset="0"/>
                      </a:endParaRPr>
                    </a:p>
                  </a:txBody>
                  <a:tcPr marL="9525" marR="9525" marT="9525" marB="0" anchor="b"/>
                </a:tc>
                <a:tc vMerge="1">
                  <a:txBody>
                    <a:bodyPr/>
                    <a:lstStyle/>
                    <a:p>
                      <a:endParaRPr lang="es-ES"/>
                    </a:p>
                  </a:txBody>
                  <a:tcPr/>
                </a:tc>
                <a:tc vMerge="1">
                  <a:txBody>
                    <a:bodyPr/>
                    <a:lstStyle/>
                    <a:p>
                      <a:pPr algn="l" fontAlgn="b"/>
                      <a:endParaRPr lang="es-PE" sz="1000" b="1" i="0" u="none" strike="noStrike" dirty="0">
                        <a:solidFill>
                          <a:srgbClr val="FF0000"/>
                        </a:solidFill>
                        <a:effectLst/>
                        <a:latin typeface="Arial" panose="020B0604020202020204" pitchFamily="34" charset="0"/>
                      </a:endParaRPr>
                    </a:p>
                  </a:txBody>
                  <a:tcPr marL="9525" marR="9525" marT="9525" marB="0" anchor="b"/>
                </a:tc>
                <a:tc vMerge="1">
                  <a:txBody>
                    <a:bodyPr/>
                    <a:lstStyle/>
                    <a:p>
                      <a:pPr algn="l" fontAlgn="b"/>
                      <a:endParaRPr lang="es-MX" sz="900" b="1" i="0" u="none" strike="noStrike" dirty="0">
                        <a:solidFill>
                          <a:srgbClr val="FF0000"/>
                        </a:solidFill>
                        <a:effectLst/>
                        <a:latin typeface="Arial" panose="020B0604020202020204" pitchFamily="34" charset="0"/>
                      </a:endParaRPr>
                    </a:p>
                  </a:txBody>
                  <a:tcPr marL="9525" marR="9525" marT="9525" anchor="b"/>
                </a:tc>
                <a:extLst>
                  <a:ext uri="{0D108BD9-81ED-4DB2-BD59-A6C34878D82A}">
                    <a16:rowId xmlns:a16="http://schemas.microsoft.com/office/drawing/2014/main" val="10008"/>
                  </a:ext>
                </a:extLst>
              </a:tr>
              <a:tr h="468254">
                <a:tc vMerge="1">
                  <a:txBody>
                    <a:bodyPr/>
                    <a:lstStyle/>
                    <a:p>
                      <a:endParaRPr lang="es-ES"/>
                    </a:p>
                  </a:txBody>
                  <a:tcPr/>
                </a:tc>
                <a:tc>
                  <a:txBody>
                    <a:bodyPr/>
                    <a:lstStyle/>
                    <a:p>
                      <a:pPr algn="l" fontAlgn="b"/>
                      <a:r>
                        <a:rPr lang="es-ES" sz="1200" b="0" i="0" u="none" strike="noStrike" dirty="0">
                          <a:effectLst/>
                          <a:latin typeface="+mj-lt"/>
                        </a:rPr>
                        <a:t>VICOT - Operativos</a:t>
                      </a:r>
                      <a:r>
                        <a:rPr lang="es-ES" sz="1200" b="0" i="0" u="none" strike="noStrike" baseline="0" dirty="0">
                          <a:effectLst/>
                          <a:latin typeface="+mj-lt"/>
                        </a:rPr>
                        <a:t> Masivos</a:t>
                      </a:r>
                      <a:endParaRPr lang="es-ES" sz="1200" b="0" i="0" u="none" strike="noStrike" dirty="0">
                        <a:effectLst/>
                        <a:latin typeface="+mj-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rtl="0" fontAlgn="ctr"/>
                      <a:r>
                        <a:rPr lang="es-PE" sz="1200" b="1" i="0" u="none" strike="noStrike" dirty="0">
                          <a:solidFill>
                            <a:schemeClr val="tx1"/>
                          </a:solidFill>
                          <a:effectLst/>
                          <a:latin typeface="+mj-lt"/>
                        </a:rPr>
                        <a:t>82.80%</a:t>
                      </a:r>
                    </a:p>
                  </a:txBody>
                  <a:tcPr marL="9525" marR="9525" marT="9525" marB="0" anchor="ctr">
                    <a:lnL w="12700" cap="flat" cmpd="sng" algn="ctr">
                      <a:solidFill>
                        <a:schemeClr val="tx1"/>
                      </a:solidFill>
                      <a:prstDash val="solid"/>
                      <a:round/>
                      <a:headEnd type="none" w="med" len="med"/>
                      <a:tailEnd type="none" w="med" len="med"/>
                    </a:lnL>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pPr algn="l" fontAlgn="b"/>
                      <a:endParaRPr lang="es-PE" sz="800" b="0" i="0" u="none" strike="noStrike" dirty="0">
                        <a:solidFill>
                          <a:srgbClr val="000000"/>
                        </a:solidFill>
                        <a:effectLst/>
                        <a:latin typeface="Arial" panose="020B0604020202020204" pitchFamily="34" charset="0"/>
                      </a:endParaRPr>
                    </a:p>
                  </a:txBody>
                  <a:tcPr marL="9525" marR="9525" marT="9525" marB="0" anchor="b"/>
                </a:tc>
                <a:tc vMerge="1">
                  <a:txBody>
                    <a:bodyPr/>
                    <a:lstStyle/>
                    <a:p>
                      <a:endParaRPr lang="es-ES"/>
                    </a:p>
                  </a:txBody>
                  <a:tcPr/>
                </a:tc>
                <a:tc vMerge="1">
                  <a:txBody>
                    <a:bodyPr/>
                    <a:lstStyle/>
                    <a:p>
                      <a:pPr algn="l" fontAlgn="b"/>
                      <a:endParaRPr lang="es-PE" sz="1000" b="1" i="0" u="none" strike="noStrike" dirty="0">
                        <a:solidFill>
                          <a:srgbClr val="FF0000"/>
                        </a:solidFill>
                        <a:effectLst/>
                        <a:latin typeface="Arial" panose="020B0604020202020204" pitchFamily="34" charset="0"/>
                      </a:endParaRPr>
                    </a:p>
                  </a:txBody>
                  <a:tcPr marL="9525" marR="9525" marT="9525" marB="0" anchor="b"/>
                </a:tc>
                <a:tc vMerge="1">
                  <a:txBody>
                    <a:bodyPr/>
                    <a:lstStyle/>
                    <a:p>
                      <a:pPr algn="l" fontAlgn="b"/>
                      <a:endParaRPr lang="es-MX" sz="900" b="1" i="0" u="none" strike="noStrike" dirty="0">
                        <a:solidFill>
                          <a:srgbClr val="FF0000"/>
                        </a:solidFill>
                        <a:effectLst/>
                        <a:latin typeface="Arial" panose="020B0604020202020204" pitchFamily="34" charset="0"/>
                      </a:endParaRPr>
                    </a:p>
                  </a:txBody>
                  <a:tcPr marL="9525" marR="9525" marT="9525" anchor="b"/>
                </a:tc>
                <a:extLst>
                  <a:ext uri="{0D108BD9-81ED-4DB2-BD59-A6C34878D82A}">
                    <a16:rowId xmlns:a16="http://schemas.microsoft.com/office/drawing/2014/main" val="10009"/>
                  </a:ext>
                </a:extLst>
              </a:tr>
              <a:tr h="188913">
                <a:tc vMerge="1">
                  <a:txBody>
                    <a:bodyPr/>
                    <a:lstStyle/>
                    <a:p>
                      <a:endParaRPr lang="es-ES"/>
                    </a:p>
                  </a:txBody>
                  <a:tcPr/>
                </a:tc>
                <a:tc>
                  <a:txBody>
                    <a:bodyPr/>
                    <a:lstStyle/>
                    <a:p>
                      <a:pPr algn="l" fontAlgn="b"/>
                      <a:r>
                        <a:rPr lang="es-ES" sz="1200" b="1" i="0" u="none" strike="noStrike" dirty="0">
                          <a:effectLst/>
                          <a:latin typeface="+mj-lt"/>
                        </a:rPr>
                        <a:t>Total</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s-MX" sz="1200" b="0" i="0" u="none" strike="noStrike" kern="1200" dirty="0">
                          <a:solidFill>
                            <a:schemeClr val="tx1"/>
                          </a:solidFill>
                          <a:effectLst/>
                          <a:latin typeface="+mj-lt"/>
                          <a:ea typeface="+mn-ea"/>
                          <a:cs typeface="+mn-cs"/>
                        </a:rPr>
                        <a:t>100%</a:t>
                      </a:r>
                    </a:p>
                  </a:txBody>
                  <a:tcPr marL="9525" marR="9525" marT="9525" marB="0" anchor="ctr">
                    <a:lnL w="12700" cap="flat" cmpd="sng" algn="ctr">
                      <a:solidFill>
                        <a:schemeClr val="tx1"/>
                      </a:solidFill>
                      <a:prstDash val="solid"/>
                      <a:round/>
                      <a:headEnd type="none" w="med" len="med"/>
                      <a:tailEnd type="none" w="med" len="med"/>
                    </a:lnL>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vMerge="1">
                  <a:txBody>
                    <a:bodyPr/>
                    <a:lstStyle/>
                    <a:p>
                      <a:pPr algn="r" fontAlgn="b"/>
                      <a:endParaRPr lang="es-PE" sz="800" b="0" i="0" u="none" strike="noStrike" dirty="0">
                        <a:solidFill>
                          <a:srgbClr val="000000"/>
                        </a:solidFill>
                        <a:effectLst/>
                        <a:latin typeface="Arial" panose="020B0604020202020204" pitchFamily="34" charset="0"/>
                      </a:endParaRPr>
                    </a:p>
                  </a:txBody>
                  <a:tcPr marL="9525" marR="9525" marT="9525" marB="0" anchor="b"/>
                </a:tc>
                <a:tc vMerge="1">
                  <a:txBody>
                    <a:bodyPr/>
                    <a:lstStyle/>
                    <a:p>
                      <a:endParaRPr lang="es-ES"/>
                    </a:p>
                  </a:txBody>
                  <a:tcPr/>
                </a:tc>
                <a:tc vMerge="1">
                  <a:txBody>
                    <a:bodyPr/>
                    <a:lstStyle/>
                    <a:p>
                      <a:pPr algn="r" fontAlgn="b"/>
                      <a:endParaRPr lang="es-PE" sz="1000" b="1" i="0" u="none" strike="noStrike" dirty="0">
                        <a:solidFill>
                          <a:srgbClr val="FF0000"/>
                        </a:solidFill>
                        <a:effectLst/>
                        <a:latin typeface="Arial" panose="020B0604020202020204" pitchFamily="34" charset="0"/>
                      </a:endParaRPr>
                    </a:p>
                  </a:txBody>
                  <a:tcPr marL="9525" marR="9525" marT="9525" marB="0" anchor="b"/>
                </a:tc>
                <a:tc vMerge="1">
                  <a:txBody>
                    <a:bodyPr/>
                    <a:lstStyle/>
                    <a:p>
                      <a:pPr algn="r" fontAlgn="b"/>
                      <a:endParaRPr lang="es-MX" sz="900" b="1" i="0" u="none" strike="noStrike" dirty="0">
                        <a:solidFill>
                          <a:srgbClr val="FF0000"/>
                        </a:solidFill>
                        <a:effectLst/>
                        <a:latin typeface="Arial" panose="020B0604020202020204" pitchFamily="34" charset="0"/>
                      </a:endParaRPr>
                    </a:p>
                  </a:txBody>
                  <a:tcPr marL="9525" marR="9525" marT="9525" anchor="b"/>
                </a:tc>
                <a:extLst>
                  <a:ext uri="{0D108BD9-81ED-4DB2-BD59-A6C34878D82A}">
                    <a16:rowId xmlns:a16="http://schemas.microsoft.com/office/drawing/2014/main" val="10010"/>
                  </a:ext>
                </a:extLst>
              </a:tr>
              <a:tr h="341313">
                <a:tc rowSpan="2">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mj-lt"/>
                          <a:cs typeface="Arial" panose="020B0604020202020204" pitchFamily="34" charset="0"/>
                        </a:rPr>
                        <a:t>Gestión y</a:t>
                      </a:r>
                      <a:br>
                        <a:rPr kumimoji="0" lang="es-ES" altLang="es-ES" sz="1200" b="1" i="0" u="none" strike="noStrike" cap="none" normalizeH="0" baseline="0" dirty="0">
                          <a:ln>
                            <a:noFill/>
                          </a:ln>
                          <a:solidFill>
                            <a:schemeClr val="tx1"/>
                          </a:solidFill>
                          <a:effectLst/>
                          <a:latin typeface="+mj-lt"/>
                          <a:cs typeface="Arial" panose="020B0604020202020204" pitchFamily="34" charset="0"/>
                        </a:rPr>
                      </a:br>
                      <a:r>
                        <a:rPr kumimoji="0" lang="es-ES" altLang="es-ES" sz="1200" b="1" i="0" u="none" strike="noStrike" cap="none" normalizeH="0" baseline="0" dirty="0">
                          <a:ln>
                            <a:noFill/>
                          </a:ln>
                          <a:solidFill>
                            <a:schemeClr val="tx1"/>
                          </a:solidFill>
                          <a:effectLst/>
                          <a:latin typeface="+mj-lt"/>
                          <a:cs typeface="Arial" panose="020B0604020202020204" pitchFamily="34" charset="0"/>
                        </a:rPr>
                        <a:t>recuperación</a:t>
                      </a:r>
                      <a:br>
                        <a:rPr kumimoji="0" lang="es-ES" altLang="es-ES" sz="1200" b="1" i="0" u="none" strike="noStrike" cap="none" normalizeH="0" baseline="0" dirty="0">
                          <a:ln>
                            <a:noFill/>
                          </a:ln>
                          <a:solidFill>
                            <a:schemeClr val="tx1"/>
                          </a:solidFill>
                          <a:effectLst/>
                          <a:latin typeface="+mj-lt"/>
                          <a:cs typeface="Arial" panose="020B0604020202020204" pitchFamily="34" charset="0"/>
                        </a:rPr>
                      </a:br>
                      <a:r>
                        <a:rPr kumimoji="0" lang="es-ES" altLang="es-ES" sz="1200" b="1" i="0" u="none" strike="noStrike" cap="none" normalizeH="0" baseline="0" dirty="0">
                          <a:ln>
                            <a:noFill/>
                          </a:ln>
                          <a:solidFill>
                            <a:schemeClr val="tx1"/>
                          </a:solidFill>
                          <a:effectLst/>
                          <a:latin typeface="+mj-lt"/>
                          <a:cs typeface="Arial" panose="020B0604020202020204" pitchFamily="34" charset="0"/>
                        </a:rPr>
                        <a:t>de la deuda</a:t>
                      </a:r>
                    </a:p>
                  </a:txBody>
                  <a:tcPr marL="90000" marR="90000" marT="17997" marB="17997"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l" fontAlgn="b"/>
                      <a:r>
                        <a:rPr lang="es-ES" sz="1200" b="0" i="0" u="none" strike="noStrike" dirty="0">
                          <a:effectLst/>
                          <a:latin typeface="+mj-lt"/>
                        </a:rPr>
                        <a:t>Cobranza coactiva</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algn="ctr" defTabSz="914400" rtl="0" eaLnBrk="1" fontAlgn="ctr" latinLnBrk="0" hangingPunct="1"/>
                      <a:r>
                        <a:rPr lang="es-MX" sz="1200" b="1" i="0" u="none" strike="noStrike" kern="1200" dirty="0">
                          <a:solidFill>
                            <a:schemeClr val="tx1"/>
                          </a:solidFill>
                          <a:effectLst/>
                          <a:latin typeface="+mj-lt"/>
                          <a:ea typeface="+mn-ea"/>
                          <a:cs typeface="+mn-cs"/>
                        </a:rPr>
                        <a:t>100.00%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algn="ctr" fontAlgn="b"/>
                      <a:r>
                        <a:rPr lang="es-PE" sz="1200" b="0" i="0" u="none" strike="noStrike" dirty="0">
                          <a:solidFill>
                            <a:schemeClr val="tx1"/>
                          </a:solidFill>
                          <a:effectLst/>
                          <a:latin typeface="+mj-lt"/>
                        </a:rPr>
                        <a:t>0.072141417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lToBr>
                      <a:noFill/>
                    </a:lnTlToBr>
                    <a:lnBlToTr>
                      <a:noFill/>
                    </a:lnBlToTr>
                    <a:noFill/>
                  </a:tcPr>
                </a:tc>
                <a:tc rowSpan="2">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lang="es-ES" altLang="es-ES" sz="1200" b="1" i="0" u="none" strike="noStrike" kern="1200" dirty="0">
                          <a:solidFill>
                            <a:schemeClr val="tx1"/>
                          </a:solidFill>
                          <a:effectLst/>
                          <a:latin typeface="+mj-lt"/>
                          <a:ea typeface="+mn-ea"/>
                          <a:cs typeface="+mn-cs"/>
                        </a:rPr>
                        <a:t> 25%</a:t>
                      </a:r>
                    </a:p>
                  </a:txBody>
                  <a:tcPr marL="90000" marR="90000" marT="17997" marB="1799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algn="ctr" fontAlgn="b"/>
                      <a:r>
                        <a:rPr lang="es-PE" sz="1200" b="0" i="0" u="none" strike="noStrike" kern="1200" dirty="0">
                          <a:solidFill>
                            <a:schemeClr val="tx1"/>
                          </a:solidFill>
                          <a:effectLst/>
                          <a:latin typeface="+mj-lt"/>
                          <a:ea typeface="+mn-ea"/>
                          <a:cs typeface="+mn-cs"/>
                        </a:rPr>
                        <a:t>0.018035354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lToBr>
                      <a:noFill/>
                    </a:lnTlToBr>
                    <a:lnBlToTr>
                      <a:noFill/>
                    </a:lnBlToTr>
                    <a:noFill/>
                  </a:tcPr>
                </a:tc>
                <a:tc rowSpan="2">
                  <a:txBody>
                    <a:bodyPr/>
                    <a:lstStyle/>
                    <a:p>
                      <a:pPr algn="ctr" fontAlgn="b"/>
                      <a:r>
                        <a:rPr lang="es-MX" sz="1200" b="1" i="0" u="none" strike="noStrike" kern="1200" dirty="0">
                          <a:solidFill>
                            <a:schemeClr val="tx1"/>
                          </a:solidFill>
                          <a:effectLst/>
                          <a:latin typeface="+mj-lt"/>
                          <a:ea typeface="+mn-ea"/>
                          <a:cs typeface="+mn-cs"/>
                        </a:rPr>
                        <a:t>3.80%</a:t>
                      </a:r>
                    </a:p>
                  </a:txBody>
                  <a:tcPr marL="9525" marR="9525" marT="9525"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lToBr>
                      <a:noFill/>
                    </a:lnTlToBr>
                    <a:lnBlToTr>
                      <a:noFill/>
                    </a:lnBlToTr>
                    <a:noFill/>
                  </a:tcPr>
                </a:tc>
                <a:extLst>
                  <a:ext uri="{0D108BD9-81ED-4DB2-BD59-A6C34878D82A}">
                    <a16:rowId xmlns:a16="http://schemas.microsoft.com/office/drawing/2014/main" val="10011"/>
                  </a:ext>
                </a:extLst>
              </a:tr>
              <a:tr h="169545">
                <a:tc vMerge="1">
                  <a:txBody>
                    <a:bodyPr/>
                    <a:lstStyle/>
                    <a:p>
                      <a:endParaRPr lang="es-ES"/>
                    </a:p>
                  </a:txBody>
                  <a:tcPr/>
                </a:tc>
                <a:tc>
                  <a:txBody>
                    <a:bodyPr/>
                    <a:lstStyle/>
                    <a:p>
                      <a:pPr algn="l" fontAlgn="b"/>
                      <a:r>
                        <a:rPr lang="es-ES" sz="1200" b="1" i="0" u="none" strike="noStrike" dirty="0">
                          <a:effectLst/>
                          <a:latin typeface="+mj-lt"/>
                        </a:rPr>
                        <a:t>Total</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s-MX" sz="1200" b="0" i="0" u="none" strike="noStrike" kern="1200" dirty="0">
                          <a:solidFill>
                            <a:schemeClr val="tx1"/>
                          </a:solidFill>
                          <a:effectLst/>
                          <a:latin typeface="+mj-lt"/>
                          <a:ea typeface="+mn-ea"/>
                          <a:cs typeface="+mn-cs"/>
                        </a:rPr>
                        <a:t>100%</a:t>
                      </a:r>
                    </a:p>
                  </a:txBody>
                  <a:tcPr marL="9525" marR="9525" marT="9525" marB="0" anchor="ctr">
                    <a:lnL w="12700" cap="flat" cmpd="sng" algn="ctr">
                      <a:solidFill>
                        <a:schemeClr val="tx1"/>
                      </a:solidFill>
                      <a:prstDash val="solid"/>
                      <a:round/>
                      <a:headEnd type="none" w="med" len="med"/>
                      <a:tailEnd type="none" w="med" len="med"/>
                    </a:lnL>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vMerge="1">
                  <a:txBody>
                    <a:bodyPr/>
                    <a:lstStyle/>
                    <a:p>
                      <a:pPr algn="r" fontAlgn="b"/>
                      <a:endParaRPr lang="es-PE" sz="800" b="0" i="0" u="none" strike="noStrike" dirty="0">
                        <a:solidFill>
                          <a:srgbClr val="000000"/>
                        </a:solidFill>
                        <a:effectLst/>
                        <a:latin typeface="Arial" panose="020B0604020202020204" pitchFamily="34" charset="0"/>
                      </a:endParaRPr>
                    </a:p>
                  </a:txBody>
                  <a:tcPr marL="9525" marR="9525" marT="9525" marB="0" anchor="b"/>
                </a:tc>
                <a:tc vMerge="1">
                  <a:txBody>
                    <a:bodyPr/>
                    <a:lstStyle/>
                    <a:p>
                      <a:endParaRPr lang="es-ES"/>
                    </a:p>
                  </a:txBody>
                  <a:tcPr/>
                </a:tc>
                <a:tc vMerge="1">
                  <a:txBody>
                    <a:bodyPr/>
                    <a:lstStyle/>
                    <a:p>
                      <a:pPr algn="r" fontAlgn="b"/>
                      <a:endParaRPr lang="es-PE" sz="1000" b="1" i="0" u="none" strike="noStrike" dirty="0">
                        <a:solidFill>
                          <a:srgbClr val="FF0000"/>
                        </a:solidFill>
                        <a:effectLst/>
                        <a:latin typeface="Arial" panose="020B0604020202020204" pitchFamily="34" charset="0"/>
                      </a:endParaRPr>
                    </a:p>
                  </a:txBody>
                  <a:tcPr marL="9525" marR="9525" marT="9525" marB="0" anchor="b"/>
                </a:tc>
                <a:tc vMerge="1">
                  <a:txBody>
                    <a:bodyPr/>
                    <a:lstStyle/>
                    <a:p>
                      <a:pPr algn="r" fontAlgn="b"/>
                      <a:endParaRPr lang="es-MX" sz="900" b="1" i="0" u="none" strike="noStrike" dirty="0">
                        <a:solidFill>
                          <a:srgbClr val="FF0000"/>
                        </a:solidFill>
                        <a:effectLst/>
                        <a:latin typeface="Arial" panose="020B0604020202020204" pitchFamily="34" charset="0"/>
                      </a:endParaRPr>
                    </a:p>
                  </a:txBody>
                  <a:tcPr marL="9525" marR="9525" marT="9525" anchor="b"/>
                </a:tc>
                <a:extLst>
                  <a:ext uri="{0D108BD9-81ED-4DB2-BD59-A6C34878D82A}">
                    <a16:rowId xmlns:a16="http://schemas.microsoft.com/office/drawing/2014/main" val="10013"/>
                  </a:ext>
                </a:extLst>
              </a:tr>
              <a:tr h="359397">
                <a:tc gridSpan="2">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mj-lt"/>
                          <a:cs typeface="Arial" panose="020B0604020202020204" pitchFamily="34" charset="0"/>
                        </a:rPr>
                        <a:t> Total</a:t>
                      </a:r>
                    </a:p>
                  </a:txBody>
                  <a:tcPr marL="90000" marR="90000" marT="17997" marB="17997"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s-ES"/>
                    </a:p>
                  </a:txBody>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lang="es-ES" altLang="es-ES" sz="1200" b="1" i="0" u="none" strike="noStrike" kern="1200" dirty="0">
                          <a:solidFill>
                            <a:schemeClr val="tx1"/>
                          </a:solidFill>
                          <a:effectLst/>
                          <a:latin typeface="+mj-lt"/>
                          <a:ea typeface="+mn-ea"/>
                          <a:cs typeface="+mn-cs"/>
                        </a:rPr>
                        <a:t> </a:t>
                      </a:r>
                    </a:p>
                  </a:txBody>
                  <a:tcPr marL="90000" marR="90000" marT="17997" marB="1799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lang="es-ES" altLang="es-ES" sz="1200" b="1" i="0" u="none" strike="noStrike" kern="1200" dirty="0">
                          <a:solidFill>
                            <a:schemeClr val="tx1"/>
                          </a:solidFill>
                          <a:effectLst/>
                          <a:latin typeface="+mj-lt"/>
                          <a:ea typeface="+mn-ea"/>
                          <a:cs typeface="+mn-cs"/>
                        </a:rPr>
                        <a:t>1</a:t>
                      </a:r>
                    </a:p>
                  </a:txBody>
                  <a:tcPr marL="90000" marR="90000" marT="17997" marB="1799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lang="es-MX" sz="1200" b="1" i="0" u="none" strike="noStrike" kern="1200" dirty="0">
                          <a:solidFill>
                            <a:schemeClr val="tx1"/>
                          </a:solidFill>
                          <a:effectLst/>
                          <a:latin typeface="+mj-lt"/>
                          <a:ea typeface="+mn-ea"/>
                          <a:cs typeface="Arial" panose="020B0604020202020204" pitchFamily="34" charset="0"/>
                        </a:rPr>
                        <a:t>100%</a:t>
                      </a:r>
                    </a:p>
                  </a:txBody>
                  <a:tcPr marL="90000" marR="90000" marT="17997" marB="1799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algn="ctr" fontAlgn="b"/>
                      <a:r>
                        <a:rPr lang="es-PE" sz="1200" b="0" i="0" u="none" strike="noStrike" dirty="0">
                          <a:solidFill>
                            <a:schemeClr val="tx1"/>
                          </a:solidFill>
                          <a:effectLst/>
                          <a:latin typeface="+mj-lt"/>
                        </a:rPr>
                        <a:t>0.476981476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lang="es-MX" sz="1200" b="1" i="0" u="none" strike="noStrike" kern="1200" dirty="0">
                          <a:solidFill>
                            <a:schemeClr val="tx1"/>
                          </a:solidFill>
                          <a:effectLst/>
                          <a:latin typeface="+mj-lt"/>
                          <a:ea typeface="+mn-ea"/>
                          <a:cs typeface="Arial" panose="020B0604020202020204" pitchFamily="34" charset="0"/>
                        </a:rPr>
                        <a:t>100%</a:t>
                      </a:r>
                    </a:p>
                  </a:txBody>
                  <a:tcPr marL="90000" marR="90000" marT="17997" marB="17997"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4"/>
                  </a:ext>
                </a:extLst>
              </a:tr>
            </a:tbl>
          </a:graphicData>
        </a:graphic>
      </p:graphicFrame>
      <p:sp>
        <p:nvSpPr>
          <p:cNvPr id="6" name="TextBox 51">
            <a:extLst>
              <a:ext uri="{FF2B5EF4-FFF2-40B4-BE49-F238E27FC236}">
                <a16:creationId xmlns:a16="http://schemas.microsoft.com/office/drawing/2014/main" id="{7281362B-901D-40C2-9F15-22A2E48A5CA6}"/>
              </a:ext>
            </a:extLst>
          </p:cNvPr>
          <p:cNvSpPr txBox="1"/>
          <p:nvPr/>
        </p:nvSpPr>
        <p:spPr>
          <a:xfrm>
            <a:off x="7892812" y="1168658"/>
            <a:ext cx="1561646" cy="323165"/>
          </a:xfrm>
          <a:prstGeom prst="rect">
            <a:avLst/>
          </a:prstGeom>
          <a:noFill/>
        </p:spPr>
        <p:txBody>
          <a:bodyPr wrap="none"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1" i="0" u="none" strike="noStrike" kern="0" cap="none" spc="0" normalizeH="0" baseline="0" noProof="0" dirty="0">
                <a:ln>
                  <a:noFill/>
                </a:ln>
                <a:solidFill>
                  <a:srgbClr val="1264A1"/>
                </a:solidFill>
                <a:effectLst/>
                <a:uLnTx/>
                <a:uFillTx/>
                <a:latin typeface="Calibri"/>
                <a:ea typeface="+mn-ea"/>
                <a:cs typeface="+mn-cs"/>
              </a:rPr>
              <a:t>Tributos Internos</a:t>
            </a:r>
          </a:p>
        </p:txBody>
      </p:sp>
    </p:spTree>
    <p:extLst>
      <p:ext uri="{BB962C8B-B14F-4D97-AF65-F5344CB8AC3E}">
        <p14:creationId xmlns:p14="http://schemas.microsoft.com/office/powerpoint/2010/main" val="22263815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8D945A54-3BD5-4B9D-9436-CE7E48350CD6}"/>
              </a:ext>
            </a:extLst>
          </p:cNvPr>
          <p:cNvSpPr>
            <a:spLocks noGrp="1"/>
          </p:cNvSpPr>
          <p:nvPr>
            <p:ph type="title"/>
          </p:nvPr>
        </p:nvSpPr>
        <p:spPr>
          <a:xfrm>
            <a:off x="304802" y="365127"/>
            <a:ext cx="9442546" cy="970187"/>
          </a:xfrm>
        </p:spPr>
        <p:txBody>
          <a:bodyPr/>
          <a:lstStyle/>
          <a:p>
            <a:r>
              <a:rPr lang="es-PE" dirty="0"/>
              <a:t>1. Ficha Técnica</a:t>
            </a:r>
            <a:br>
              <a:rPr lang="es-PE" dirty="0"/>
            </a:br>
            <a:r>
              <a:rPr lang="es-PE" sz="1600" dirty="0"/>
              <a:t>        </a:t>
            </a:r>
            <a:r>
              <a:rPr lang="es-PE" sz="1600" dirty="0">
                <a:solidFill>
                  <a:srgbClr val="1264A1"/>
                </a:solidFill>
              </a:rPr>
              <a:t>1.5 Ponderadores por procesos</a:t>
            </a:r>
          </a:p>
        </p:txBody>
      </p:sp>
      <p:sp>
        <p:nvSpPr>
          <p:cNvPr id="4" name="Text Box 2"/>
          <p:cNvSpPr txBox="1">
            <a:spLocks noChangeArrowheads="1"/>
          </p:cNvSpPr>
          <p:nvPr/>
        </p:nvSpPr>
        <p:spPr bwMode="auto">
          <a:xfrm>
            <a:off x="437802" y="1233714"/>
            <a:ext cx="8208963"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spcBef>
                <a:spcPct val="50000"/>
              </a:spcBef>
              <a:buFontTx/>
              <a:buNone/>
            </a:pPr>
            <a:r>
              <a:rPr lang="es-ES" altLang="es-ES" sz="1400" dirty="0">
                <a:latin typeface="Calibri" panose="020F0502020204030204" pitchFamily="34" charset="0"/>
                <a:cs typeface="Calibri" panose="020F0502020204030204" pitchFamily="34" charset="0"/>
              </a:rPr>
              <a:t>Se han aplicado los siguientes ponderadores:</a:t>
            </a:r>
          </a:p>
        </p:txBody>
      </p:sp>
      <p:graphicFrame>
        <p:nvGraphicFramePr>
          <p:cNvPr id="5" name="Group 106">
            <a:extLst>
              <a:ext uri="{FF2B5EF4-FFF2-40B4-BE49-F238E27FC236}">
                <a16:creationId xmlns:a16="http://schemas.microsoft.com/office/drawing/2014/main" id="{30E6A24C-4CE7-4A9A-99C3-67F3904D71ED}"/>
              </a:ext>
            </a:extLst>
          </p:cNvPr>
          <p:cNvGraphicFramePr>
            <a:graphicFrameLocks noGrp="1"/>
          </p:cNvGraphicFramePr>
          <p:nvPr>
            <p:extLst>
              <p:ext uri="{D42A27DB-BD31-4B8C-83A1-F6EECF244321}">
                <p14:modId xmlns:p14="http://schemas.microsoft.com/office/powerpoint/2010/main" val="1242411026"/>
              </p:ext>
            </p:extLst>
          </p:nvPr>
        </p:nvGraphicFramePr>
        <p:xfrm>
          <a:off x="437802" y="1645177"/>
          <a:ext cx="9309546" cy="5002345"/>
        </p:xfrm>
        <a:graphic>
          <a:graphicData uri="http://schemas.openxmlformats.org/drawingml/2006/table">
            <a:tbl>
              <a:tblPr/>
              <a:tblGrid>
                <a:gridCol w="1045327">
                  <a:extLst>
                    <a:ext uri="{9D8B030D-6E8A-4147-A177-3AD203B41FA5}">
                      <a16:colId xmlns:a16="http://schemas.microsoft.com/office/drawing/2014/main" val="20000"/>
                    </a:ext>
                  </a:extLst>
                </a:gridCol>
                <a:gridCol w="1855510">
                  <a:extLst>
                    <a:ext uri="{9D8B030D-6E8A-4147-A177-3AD203B41FA5}">
                      <a16:colId xmlns:a16="http://schemas.microsoft.com/office/drawing/2014/main" val="20001"/>
                    </a:ext>
                  </a:extLst>
                </a:gridCol>
                <a:gridCol w="1224136">
                  <a:extLst>
                    <a:ext uri="{9D8B030D-6E8A-4147-A177-3AD203B41FA5}">
                      <a16:colId xmlns:a16="http://schemas.microsoft.com/office/drawing/2014/main" val="20003"/>
                    </a:ext>
                  </a:extLst>
                </a:gridCol>
                <a:gridCol w="1054547">
                  <a:extLst>
                    <a:ext uri="{9D8B030D-6E8A-4147-A177-3AD203B41FA5}">
                      <a16:colId xmlns:a16="http://schemas.microsoft.com/office/drawing/2014/main" val="20004"/>
                    </a:ext>
                  </a:extLst>
                </a:gridCol>
                <a:gridCol w="1294880">
                  <a:extLst>
                    <a:ext uri="{9D8B030D-6E8A-4147-A177-3AD203B41FA5}">
                      <a16:colId xmlns:a16="http://schemas.microsoft.com/office/drawing/2014/main" val="20005"/>
                    </a:ext>
                  </a:extLst>
                </a:gridCol>
                <a:gridCol w="1466994">
                  <a:extLst>
                    <a:ext uri="{9D8B030D-6E8A-4147-A177-3AD203B41FA5}">
                      <a16:colId xmlns:a16="http://schemas.microsoft.com/office/drawing/2014/main" val="20006"/>
                    </a:ext>
                  </a:extLst>
                </a:gridCol>
                <a:gridCol w="1368152">
                  <a:extLst>
                    <a:ext uri="{9D8B030D-6E8A-4147-A177-3AD203B41FA5}">
                      <a16:colId xmlns:a16="http://schemas.microsoft.com/office/drawing/2014/main" val="20007"/>
                    </a:ext>
                  </a:extLst>
                </a:gridCol>
              </a:tblGrid>
              <a:tr h="0">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PE" altLang="es-ES" sz="1200" b="1" i="0" u="none" strike="noStrike" cap="none" normalizeH="0" baseline="0" dirty="0">
                          <a:ln>
                            <a:noFill/>
                          </a:ln>
                          <a:solidFill>
                            <a:schemeClr val="bg1"/>
                          </a:solidFill>
                          <a:effectLst/>
                          <a:latin typeface="+mj-lt"/>
                          <a:cs typeface="Arial" panose="020B0604020202020204" pitchFamily="34" charset="0"/>
                        </a:rPr>
                        <a:t>Procesos</a:t>
                      </a:r>
                    </a:p>
                  </a:txBody>
                  <a:tcPr marL="90000" marR="90000" marT="18002" marB="18002"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62AE"/>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PE" altLang="es-ES" sz="1200" b="1" i="0" u="none" strike="noStrike" cap="none" normalizeH="0" baseline="0" dirty="0">
                          <a:ln>
                            <a:noFill/>
                          </a:ln>
                          <a:solidFill>
                            <a:schemeClr val="bg1"/>
                          </a:solidFill>
                          <a:effectLst/>
                          <a:latin typeface="+mj-lt"/>
                          <a:cs typeface="Arial" panose="020B0604020202020204" pitchFamily="34" charset="0"/>
                        </a:rPr>
                        <a:t>Servicios</a:t>
                      </a:r>
                    </a:p>
                  </a:txBody>
                  <a:tcPr marL="90000" marR="90000" marT="18002" marB="1800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62AE"/>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bg1"/>
                          </a:solidFill>
                          <a:effectLst/>
                          <a:latin typeface="+mj-lt"/>
                          <a:cs typeface="Arial" panose="020B0604020202020204" pitchFamily="34" charset="0"/>
                        </a:rPr>
                        <a:t>Ponderador servicio</a:t>
                      </a:r>
                      <a:endParaRPr kumimoji="0" lang="es-ES" altLang="es-ES" sz="1200" b="0" i="0" u="none" strike="noStrike" cap="none" normalizeH="0" baseline="0" dirty="0">
                        <a:ln>
                          <a:noFill/>
                        </a:ln>
                        <a:solidFill>
                          <a:schemeClr val="bg1"/>
                        </a:solidFill>
                        <a:effectLst/>
                        <a:latin typeface="+mj-lt"/>
                        <a:cs typeface="Arial" panose="020B0604020202020204" pitchFamily="34" charset="0"/>
                      </a:endParaRPr>
                    </a:p>
                  </a:txBody>
                  <a:tcPr marL="90000" marR="90000" marT="18002" marB="1800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62AE"/>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bg1"/>
                          </a:solidFill>
                          <a:effectLst/>
                          <a:latin typeface="+mj-lt"/>
                          <a:cs typeface="Arial" panose="020B0604020202020204" pitchFamily="34" charset="0"/>
                        </a:rPr>
                        <a:t>Ponderador proceso por atenciones</a:t>
                      </a:r>
                      <a:endParaRPr kumimoji="0" lang="es-ES" altLang="es-ES" sz="1200" b="0" i="0" u="none" strike="noStrike" cap="none" normalizeH="0" baseline="0" dirty="0">
                        <a:ln>
                          <a:noFill/>
                        </a:ln>
                        <a:solidFill>
                          <a:schemeClr val="bg1"/>
                        </a:solidFill>
                        <a:effectLst/>
                        <a:latin typeface="+mj-lt"/>
                        <a:cs typeface="Arial" panose="020B0604020202020204" pitchFamily="34" charset="0"/>
                      </a:endParaRPr>
                    </a:p>
                  </a:txBody>
                  <a:tcPr marL="90000" marR="90000" marT="18002" marB="1800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62AE"/>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bg1"/>
                          </a:solidFill>
                          <a:effectLst/>
                          <a:latin typeface="+mj-lt"/>
                          <a:cs typeface="Arial" panose="020B0604020202020204" pitchFamily="34" charset="0"/>
                        </a:rPr>
                        <a:t>Importancia otorgada por la SUNAT al proceso</a:t>
                      </a:r>
                      <a:endParaRPr kumimoji="0" lang="es-ES" altLang="es-ES" sz="1200" b="0" i="0" u="none" strike="noStrike" cap="none" normalizeH="0" baseline="0" dirty="0">
                        <a:ln>
                          <a:noFill/>
                        </a:ln>
                        <a:solidFill>
                          <a:schemeClr val="bg1"/>
                        </a:solidFill>
                        <a:effectLst/>
                        <a:latin typeface="+mj-lt"/>
                        <a:cs typeface="Arial" panose="020B0604020202020204" pitchFamily="34" charset="0"/>
                      </a:endParaRPr>
                    </a:p>
                  </a:txBody>
                  <a:tcPr marL="90000" marR="90000" marT="18002" marB="1800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62AE"/>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bg1"/>
                          </a:solidFill>
                          <a:effectLst/>
                          <a:latin typeface="+mj-lt"/>
                          <a:cs typeface="Arial" panose="020B0604020202020204" pitchFamily="34" charset="0"/>
                        </a:rPr>
                        <a:t>Producto ponderador por atenciones * Importancia SUNAT</a:t>
                      </a:r>
                      <a:endParaRPr kumimoji="0" lang="es-ES" altLang="es-ES" sz="1200" b="0" i="0" u="none" strike="noStrike" cap="none" normalizeH="0" baseline="0" dirty="0">
                        <a:ln>
                          <a:noFill/>
                        </a:ln>
                        <a:solidFill>
                          <a:schemeClr val="bg1"/>
                        </a:solidFill>
                        <a:effectLst/>
                        <a:latin typeface="+mj-lt"/>
                        <a:cs typeface="Arial" panose="020B0604020202020204" pitchFamily="34" charset="0"/>
                      </a:endParaRPr>
                    </a:p>
                  </a:txBody>
                  <a:tcPr marL="90000" marR="90000" marT="18002" marB="1800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62AE"/>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bg1"/>
                          </a:solidFill>
                          <a:effectLst/>
                          <a:latin typeface="+mj-lt"/>
                          <a:cs typeface="Arial" panose="020B0604020202020204" pitchFamily="34" charset="0"/>
                        </a:rPr>
                        <a:t>PONDERADOR FINAL PROCESO</a:t>
                      </a:r>
                      <a:endParaRPr kumimoji="0" lang="es-ES" altLang="es-ES" sz="1200" b="0" i="0" u="none" strike="noStrike" cap="none" normalizeH="0" baseline="0" dirty="0">
                        <a:ln>
                          <a:noFill/>
                        </a:ln>
                        <a:solidFill>
                          <a:schemeClr val="bg1"/>
                        </a:solidFill>
                        <a:effectLst/>
                        <a:latin typeface="+mj-lt"/>
                        <a:cs typeface="Arial" panose="020B0604020202020204" pitchFamily="34" charset="0"/>
                      </a:endParaRPr>
                    </a:p>
                  </a:txBody>
                  <a:tcPr marL="90000" marR="90000" marT="18002" marB="18002"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62AE"/>
                    </a:solidFill>
                  </a:tcPr>
                </a:tc>
                <a:extLst>
                  <a:ext uri="{0D108BD9-81ED-4DB2-BD59-A6C34878D82A}">
                    <a16:rowId xmlns:a16="http://schemas.microsoft.com/office/drawing/2014/main" val="10000"/>
                  </a:ext>
                </a:extLst>
              </a:tr>
              <a:tr h="216000">
                <a:tc rowSpan="3">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mj-lt"/>
                          <a:cs typeface="Arial" panose="020B0604020202020204" pitchFamily="34" charset="0"/>
                        </a:rPr>
                        <a:t>Atención al usuario</a:t>
                      </a:r>
                    </a:p>
                  </a:txBody>
                  <a:tcPr marL="90000" marR="90000" marT="18002" marB="18002"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algn="l" fontAlgn="b"/>
                      <a:r>
                        <a:rPr lang="es-PE" sz="800" b="0" i="0" u="none" strike="noStrike" dirty="0">
                          <a:solidFill>
                            <a:schemeClr val="tx1"/>
                          </a:solidFill>
                          <a:effectLst/>
                          <a:latin typeface="+mj-lt"/>
                        </a:rPr>
                        <a:t>Orientación telefónica</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algn="ctr" defTabSz="914400" rtl="0" eaLnBrk="1" fontAlgn="ctr" latinLnBrk="0" hangingPunct="1"/>
                      <a:r>
                        <a:rPr lang="es-PE" sz="1200" b="1" i="0" u="none" strike="noStrike" kern="1200" dirty="0">
                          <a:solidFill>
                            <a:schemeClr val="tx1"/>
                          </a:solidFill>
                          <a:effectLst/>
                          <a:latin typeface="+mj-lt"/>
                          <a:ea typeface="+mn-ea"/>
                          <a:cs typeface="+mn-cs"/>
                        </a:rPr>
                        <a:t>86.13%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3">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s-PE" sz="1200" b="0" i="0" u="none" strike="noStrike" kern="1200" dirty="0">
                          <a:solidFill>
                            <a:schemeClr val="tx1"/>
                          </a:solidFill>
                          <a:effectLst/>
                          <a:latin typeface="+mn-lt"/>
                          <a:ea typeface="+mn-ea"/>
                          <a:cs typeface="+mn-cs"/>
                        </a:rPr>
                        <a:t>0.0083081703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solidFill>
                      <a:schemeClr val="bg1"/>
                    </a:solidFill>
                  </a:tcPr>
                </a:tc>
                <a:tc rowSpan="3">
                  <a:txBody>
                    <a:bodyPr/>
                    <a:lstStyle/>
                    <a:p>
                      <a:pPr marL="0" marR="0" lvl="0" indent="0" algn="ctr" defTabSz="914400" rtl="0" eaLnBrk="1" fontAlgn="b" latinLnBrk="0" hangingPunct="1">
                        <a:lnSpc>
                          <a:spcPct val="100000"/>
                        </a:lnSpc>
                        <a:spcBef>
                          <a:spcPct val="0"/>
                        </a:spcBef>
                        <a:spcAft>
                          <a:spcPct val="0"/>
                        </a:spcAft>
                        <a:buClrTx/>
                        <a:buSzTx/>
                        <a:buFontTx/>
                        <a:buNone/>
                        <a:tabLst/>
                      </a:pPr>
                      <a:r>
                        <a:rPr lang="es-MX" sz="1200" b="1" i="0" u="none" strike="noStrike" kern="1200" dirty="0">
                          <a:solidFill>
                            <a:schemeClr val="tx1"/>
                          </a:solidFill>
                          <a:effectLst/>
                          <a:latin typeface="+mj-lt"/>
                          <a:ea typeface="+mn-ea"/>
                          <a:cs typeface="+mn-cs"/>
                        </a:rPr>
                        <a:t>20%</a:t>
                      </a:r>
                    </a:p>
                  </a:txBody>
                  <a:tcPr marL="9525"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solidFill>
                      <a:schemeClr val="bg1"/>
                    </a:solidFill>
                  </a:tcPr>
                </a:tc>
                <a:tc rowSpan="3">
                  <a:txBody>
                    <a:bodyPr/>
                    <a:lstStyle/>
                    <a:p>
                      <a:pPr marL="0" algn="ctr" defTabSz="914400" rtl="0" eaLnBrk="1" fontAlgn="b" latinLnBrk="0" hangingPunct="1"/>
                      <a:r>
                        <a:rPr lang="es-PE" sz="1200" b="0" i="0" u="none" strike="noStrike" kern="1200" dirty="0">
                          <a:solidFill>
                            <a:schemeClr val="tx1"/>
                          </a:solidFill>
                          <a:effectLst/>
                          <a:latin typeface="+mj-lt"/>
                          <a:ea typeface="+mn-ea"/>
                          <a:cs typeface="+mn-cs"/>
                        </a:rPr>
                        <a:t>0.001661634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solidFill>
                      <a:schemeClr val="bg1"/>
                    </a:solidFill>
                  </a:tcPr>
                </a:tc>
                <a:tc rowSpan="3">
                  <a:txBody>
                    <a:bodyPr/>
                    <a:lstStyle/>
                    <a:p>
                      <a:pPr marL="0" algn="ctr" defTabSz="914400" rtl="0" eaLnBrk="1" fontAlgn="b" latinLnBrk="0" hangingPunct="1"/>
                      <a:r>
                        <a:rPr lang="es-PE" sz="1200" b="1" i="0" u="none" strike="noStrike" kern="1200" dirty="0">
                          <a:solidFill>
                            <a:schemeClr val="tx1"/>
                          </a:solidFill>
                          <a:effectLst/>
                          <a:latin typeface="+mj-lt"/>
                          <a:ea typeface="+mn-ea"/>
                          <a:cs typeface="+mn-cs"/>
                        </a:rPr>
                        <a:t>0.48%</a:t>
                      </a: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solidFill>
                      <a:schemeClr val="bg1"/>
                    </a:solidFill>
                  </a:tcPr>
                </a:tc>
                <a:extLst>
                  <a:ext uri="{0D108BD9-81ED-4DB2-BD59-A6C34878D82A}">
                    <a16:rowId xmlns:a16="http://schemas.microsoft.com/office/drawing/2014/main" val="10001"/>
                  </a:ext>
                </a:extLst>
              </a:tr>
              <a:tr h="216000">
                <a:tc vMerge="1">
                  <a:txBody>
                    <a:bodyPr/>
                    <a:lstStyle/>
                    <a:p>
                      <a:endParaRPr lang="es-MX"/>
                    </a:p>
                  </a:txBody>
                  <a:tcPr/>
                </a:tc>
                <a:tc>
                  <a:txBody>
                    <a:bodyPr/>
                    <a:lstStyle/>
                    <a:p>
                      <a:pPr algn="l" fontAlgn="b"/>
                      <a:r>
                        <a:rPr lang="es-PE" sz="800" b="0" i="0" u="none" strike="noStrike" dirty="0">
                          <a:solidFill>
                            <a:schemeClr val="tx1"/>
                          </a:solidFill>
                          <a:effectLst/>
                          <a:latin typeface="+mj-lt"/>
                        </a:rPr>
                        <a:t>Orientación portal</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algn="ctr" defTabSz="914400" rtl="0" eaLnBrk="1" fontAlgn="ctr" latinLnBrk="0" hangingPunct="1"/>
                      <a:r>
                        <a:rPr lang="es-PE" sz="1200" b="1" i="0" u="none" strike="noStrike" kern="1200" dirty="0">
                          <a:solidFill>
                            <a:schemeClr val="tx1"/>
                          </a:solidFill>
                          <a:effectLst/>
                          <a:latin typeface="+mj-lt"/>
                          <a:ea typeface="+mn-ea"/>
                          <a:cs typeface="+mn-cs"/>
                        </a:rPr>
                        <a:t>13.87%</a:t>
                      </a:r>
                    </a:p>
                  </a:txBody>
                  <a:tcPr marL="9525" marR="9525" marT="9525" marB="0" anchor="ctr">
                    <a:lnL w="12700" cap="flat" cmpd="sng" algn="ctr">
                      <a:solidFill>
                        <a:schemeClr val="tx1"/>
                      </a:solidFill>
                      <a:prstDash val="solid"/>
                      <a:round/>
                      <a:headEnd type="none" w="med" len="med"/>
                      <a:tailEnd type="none" w="med" len="med"/>
                    </a:lnL>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vMerge="1">
                  <a:txBody>
                    <a:bodyPr/>
                    <a:lstStyle/>
                    <a:p>
                      <a:pPr algn="r" fontAlgn="b"/>
                      <a:endParaRPr lang="es-PE" sz="800" b="0" i="0" u="none" strike="noStrike" dirty="0">
                        <a:solidFill>
                          <a:srgbClr val="000000"/>
                        </a:solidFill>
                        <a:effectLst/>
                        <a:latin typeface="Arial" panose="020B0604020202020204" pitchFamily="34" charset="0"/>
                      </a:endParaRPr>
                    </a:p>
                  </a:txBody>
                  <a:tcPr marL="9525" marR="9525" marT="9525" marB="0" anchor="b"/>
                </a:tc>
                <a:tc vMerge="1">
                  <a:txBody>
                    <a:bodyPr/>
                    <a:lstStyle/>
                    <a:p>
                      <a:endParaRPr lang="es-MX"/>
                    </a:p>
                  </a:txBody>
                  <a:tcPr/>
                </a:tc>
                <a:tc vMerge="1">
                  <a:txBody>
                    <a:bodyPr/>
                    <a:lstStyle/>
                    <a:p>
                      <a:pPr algn="r" fontAlgn="b"/>
                      <a:endParaRPr lang="es-PE" sz="800" b="0" i="0" u="none" strike="noStrike" dirty="0">
                        <a:solidFill>
                          <a:srgbClr val="000000"/>
                        </a:solidFill>
                        <a:effectLst/>
                        <a:latin typeface="Arial" panose="020B0604020202020204" pitchFamily="34" charset="0"/>
                      </a:endParaRPr>
                    </a:p>
                  </a:txBody>
                  <a:tcPr marL="9525" marR="9525" marT="9525" marB="0" anchor="b"/>
                </a:tc>
                <a:tc vMerge="1">
                  <a:txBody>
                    <a:bodyPr/>
                    <a:lstStyle/>
                    <a:p>
                      <a:pPr algn="r" fontAlgn="b"/>
                      <a:endParaRPr lang="es-PE" sz="1000" b="1" i="0" u="none" strike="noStrike">
                        <a:solidFill>
                          <a:srgbClr val="FF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4137954126"/>
                  </a:ext>
                </a:extLst>
              </a:tr>
              <a:tr h="216000">
                <a:tc vMerge="1">
                  <a:txBody>
                    <a:bodyPr/>
                    <a:lstStyle/>
                    <a:p>
                      <a:endParaRPr lang="es-ES"/>
                    </a:p>
                  </a:txBody>
                  <a:tcPr/>
                </a:tc>
                <a:tc>
                  <a:txBody>
                    <a:bodyPr/>
                    <a:lstStyle/>
                    <a:p>
                      <a:pPr algn="l" fontAlgn="b"/>
                      <a:r>
                        <a:rPr lang="es-PE" sz="800" b="1" i="0" u="none" strike="noStrike" dirty="0">
                          <a:solidFill>
                            <a:schemeClr val="tx1"/>
                          </a:solidFill>
                          <a:effectLst/>
                          <a:latin typeface="+mj-lt"/>
                        </a:rPr>
                        <a:t>Total</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algn="ctr" fontAlgn="b"/>
                      <a:r>
                        <a:rPr lang="es-MX" sz="1200" b="0" i="0" u="none" strike="noStrike" kern="1200" dirty="0">
                          <a:solidFill>
                            <a:schemeClr val="tx1"/>
                          </a:solidFill>
                          <a:effectLst/>
                          <a:latin typeface="+mj-lt"/>
                          <a:ea typeface="+mn-ea"/>
                          <a:cs typeface="+mn-cs"/>
                        </a:rPr>
                        <a:t>100%</a:t>
                      </a:r>
                    </a:p>
                  </a:txBody>
                  <a:tcPr marL="9525" marR="9525" marT="9525" marB="0" anchor="ctr">
                    <a:lnL w="12700" cap="flat" cmpd="sng" algn="ctr">
                      <a:solidFill>
                        <a:schemeClr val="tx1"/>
                      </a:solidFill>
                      <a:prstDash val="solid"/>
                      <a:round/>
                      <a:headEnd type="none" w="med" len="med"/>
                      <a:tailEnd type="none" w="med" len="med"/>
                    </a:lnL>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vMerge="1">
                  <a:txBody>
                    <a:bodyPr/>
                    <a:lstStyle/>
                    <a:p>
                      <a:pPr algn="r" fontAlgn="b"/>
                      <a:endParaRPr lang="es-PE" sz="800" b="0" i="0" u="none" strike="noStrike" dirty="0">
                        <a:solidFill>
                          <a:srgbClr val="000000"/>
                        </a:solidFill>
                        <a:effectLst/>
                        <a:latin typeface="Arial" panose="020B0604020202020204" pitchFamily="34" charset="0"/>
                      </a:endParaRPr>
                    </a:p>
                  </a:txBody>
                  <a:tcPr marL="9525" marR="9525" marT="9525" marB="0" anchor="b"/>
                </a:tc>
                <a:tc vMerge="1">
                  <a:txBody>
                    <a:bodyPr/>
                    <a:lstStyle/>
                    <a:p>
                      <a:pPr algn="ctr" fontAlgn="b"/>
                      <a:endParaRPr lang="es-MX" sz="1100" b="1" i="0" u="none" strike="noStrike" dirty="0">
                        <a:effectLst/>
                        <a:latin typeface="Arial" panose="020B0604020202020204" pitchFamily="34" charset="0"/>
                      </a:endParaRPr>
                    </a:p>
                  </a:txBody>
                  <a:tcPr marL="9525" marR="9525" marT="9525" anchor="ctr"/>
                </a:tc>
                <a:tc vMerge="1">
                  <a:txBody>
                    <a:bodyPr/>
                    <a:lstStyle/>
                    <a:p>
                      <a:pPr algn="r" fontAlgn="b"/>
                      <a:endParaRPr lang="es-PE" sz="800" b="0" i="0" u="none" strike="noStrike" dirty="0">
                        <a:solidFill>
                          <a:srgbClr val="000000"/>
                        </a:solidFill>
                        <a:effectLst/>
                        <a:latin typeface="Arial" panose="020B0604020202020204" pitchFamily="34" charset="0"/>
                      </a:endParaRPr>
                    </a:p>
                  </a:txBody>
                  <a:tcPr marL="9525" marR="9525" marT="9525" marB="0" anchor="b"/>
                </a:tc>
                <a:tc vMerge="1">
                  <a:txBody>
                    <a:bodyPr/>
                    <a:lstStyle/>
                    <a:p>
                      <a:pPr algn="r" fontAlgn="b"/>
                      <a:endParaRPr lang="es-PE" sz="1000" b="1" i="0" u="none" strike="noStrike" dirty="0">
                        <a:solidFill>
                          <a:srgbClr val="FF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10002"/>
                  </a:ext>
                </a:extLst>
              </a:tr>
              <a:tr h="216000">
                <a:tc rowSpan="6">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mj-lt"/>
                          <a:cs typeface="Arial" panose="020B0604020202020204" pitchFamily="34" charset="0"/>
                        </a:rPr>
                        <a:t>Control de ingreso de </a:t>
                      </a:r>
                      <a:r>
                        <a:rPr kumimoji="0" lang="es-ES" altLang="es-ES" sz="1200" b="1" i="0" u="none" strike="noStrike" kern="1200" cap="none" normalizeH="0" baseline="0" dirty="0">
                          <a:ln>
                            <a:noFill/>
                          </a:ln>
                          <a:solidFill>
                            <a:schemeClr val="tx1"/>
                          </a:solidFill>
                          <a:effectLst/>
                          <a:latin typeface="+mj-lt"/>
                          <a:ea typeface="+mn-ea"/>
                          <a:cs typeface="Arial" panose="020B0604020202020204" pitchFamily="34" charset="0"/>
                        </a:rPr>
                        <a:t>mercancías</a:t>
                      </a:r>
                    </a:p>
                  </a:txBody>
                  <a:tcPr marL="90000" marR="90000" marT="18002" marB="18002"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algn="l" fontAlgn="b"/>
                      <a:r>
                        <a:rPr lang="es-PE" sz="800" b="0" i="0" u="none" strike="noStrike" dirty="0">
                          <a:solidFill>
                            <a:schemeClr val="tx1"/>
                          </a:solidFill>
                          <a:effectLst/>
                          <a:latin typeface="+mj-lt"/>
                        </a:rPr>
                        <a:t>Manifiesto</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algn="ctr" defTabSz="914400" rtl="0" eaLnBrk="1" fontAlgn="ctr" latinLnBrk="0" hangingPunct="1"/>
                      <a:r>
                        <a:rPr lang="es-PE" sz="1200" b="1" i="0" u="none" strike="noStrike" kern="1200" dirty="0">
                          <a:solidFill>
                            <a:schemeClr val="tx1"/>
                          </a:solidFill>
                          <a:effectLst/>
                          <a:latin typeface="+mj-lt"/>
                          <a:ea typeface="+mn-ea"/>
                          <a:cs typeface="+mn-cs"/>
                        </a:rPr>
                        <a:t>62.37%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rowSpan="6">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s-PE" sz="1200" b="0" i="0" u="none" strike="noStrike" kern="1200" dirty="0">
                          <a:solidFill>
                            <a:schemeClr val="tx1"/>
                          </a:solidFill>
                          <a:effectLst/>
                          <a:latin typeface="+mn-lt"/>
                          <a:ea typeface="+mn-ea"/>
                          <a:cs typeface="+mn-cs"/>
                        </a:rPr>
                        <a:t>0.7640181015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lToBr>
                      <a:noFill/>
                    </a:lnTlToBr>
                    <a:lnBlToTr>
                      <a:noFill/>
                    </a:lnBlToTr>
                    <a:solidFill>
                      <a:schemeClr val="bg1"/>
                    </a:solidFill>
                  </a:tcPr>
                </a:tc>
                <a:tc rowSpan="6">
                  <a:txBody>
                    <a:bodyPr/>
                    <a:lstStyle/>
                    <a:p>
                      <a:pPr marL="0" marR="0" lvl="0" indent="0" algn="ctr" defTabSz="914400" rtl="0" eaLnBrk="1" fontAlgn="b" latinLnBrk="0" hangingPunct="1">
                        <a:lnSpc>
                          <a:spcPct val="100000"/>
                        </a:lnSpc>
                        <a:spcBef>
                          <a:spcPct val="0"/>
                        </a:spcBef>
                        <a:spcAft>
                          <a:spcPct val="0"/>
                        </a:spcAft>
                        <a:buClrTx/>
                        <a:buSzTx/>
                        <a:buFontTx/>
                        <a:buNone/>
                        <a:tabLst/>
                      </a:pPr>
                      <a:r>
                        <a:rPr lang="es-MX" sz="1200" b="1" i="0" u="none" strike="noStrike" kern="1200" dirty="0">
                          <a:solidFill>
                            <a:schemeClr val="tx1"/>
                          </a:solidFill>
                          <a:effectLst/>
                          <a:latin typeface="+mj-lt"/>
                          <a:ea typeface="+mn-ea"/>
                          <a:cs typeface="+mn-cs"/>
                        </a:rPr>
                        <a:t>35%</a:t>
                      </a:r>
                    </a:p>
                  </a:txBody>
                  <a:tcPr marL="9525"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lToBr>
                      <a:noFill/>
                    </a:lnTlToBr>
                    <a:lnBlToTr>
                      <a:noFill/>
                    </a:lnBlToTr>
                    <a:solidFill>
                      <a:schemeClr val="bg1"/>
                    </a:solidFill>
                  </a:tcPr>
                </a:tc>
                <a:tc rowSpan="6">
                  <a:txBody>
                    <a:bodyPr/>
                    <a:lstStyle/>
                    <a:p>
                      <a:pPr marL="0" algn="ctr" defTabSz="914400" rtl="0" eaLnBrk="1" fontAlgn="b" latinLnBrk="0" hangingPunct="1"/>
                      <a:r>
                        <a:rPr lang="es-PE" sz="1200" b="0" i="0" u="none" strike="noStrike" kern="1200" dirty="0">
                          <a:solidFill>
                            <a:schemeClr val="tx1"/>
                          </a:solidFill>
                          <a:effectLst/>
                          <a:latin typeface="+mj-lt"/>
                          <a:ea typeface="+mn-ea"/>
                          <a:cs typeface="+mn-cs"/>
                        </a:rPr>
                        <a:t>0.267406336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lToBr>
                      <a:noFill/>
                    </a:lnTlToBr>
                    <a:lnBlToTr>
                      <a:noFill/>
                    </a:lnBlToTr>
                    <a:solidFill>
                      <a:schemeClr val="bg1"/>
                    </a:solidFill>
                  </a:tcPr>
                </a:tc>
                <a:tc rowSpan="6">
                  <a:txBody>
                    <a:bodyPr/>
                    <a:lstStyle/>
                    <a:p>
                      <a:pPr marL="0" algn="ctr" defTabSz="914400" rtl="0" eaLnBrk="1" fontAlgn="b" latinLnBrk="0" hangingPunct="1"/>
                      <a:r>
                        <a:rPr lang="es-PE" sz="1200" b="1" i="0" u="none" strike="noStrike" kern="1200" dirty="0">
                          <a:solidFill>
                            <a:schemeClr val="tx1"/>
                          </a:solidFill>
                          <a:effectLst/>
                          <a:latin typeface="+mj-lt"/>
                          <a:ea typeface="+mn-ea"/>
                          <a:cs typeface="+mn-cs"/>
                        </a:rPr>
                        <a:t>76.73%</a:t>
                      </a: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lToBr>
                      <a:noFill/>
                    </a:lnTlToBr>
                    <a:lnBlToTr>
                      <a:noFill/>
                    </a:lnBlToTr>
                    <a:solidFill>
                      <a:schemeClr val="bg1"/>
                    </a:solidFill>
                  </a:tcPr>
                </a:tc>
                <a:extLst>
                  <a:ext uri="{0D108BD9-81ED-4DB2-BD59-A6C34878D82A}">
                    <a16:rowId xmlns:a16="http://schemas.microsoft.com/office/drawing/2014/main" val="10003"/>
                  </a:ext>
                </a:extLst>
              </a:tr>
              <a:tr h="216000">
                <a:tc vMerge="1">
                  <a:txBody>
                    <a:bodyPr/>
                    <a:lstStyle/>
                    <a:p>
                      <a:endParaRPr lang="es-MX"/>
                    </a:p>
                  </a:txBody>
                  <a:tcPr>
                    <a:lnT w="12700" cap="flat" cmpd="sng" algn="ctr">
                      <a:solidFill>
                        <a:schemeClr val="tx1"/>
                      </a:solidFill>
                      <a:prstDash val="solid"/>
                      <a:round/>
                      <a:headEnd type="none" w="med" len="med"/>
                      <a:tailEnd type="none" w="med" len="med"/>
                    </a:lnT>
                  </a:tcPr>
                </a:tc>
                <a:tc>
                  <a:txBody>
                    <a:bodyPr/>
                    <a:lstStyle/>
                    <a:p>
                      <a:pPr algn="l" fontAlgn="b"/>
                      <a:r>
                        <a:rPr lang="es-PE" sz="800" b="0" i="0" u="none" strike="noStrike" dirty="0">
                          <a:solidFill>
                            <a:schemeClr val="tx1"/>
                          </a:solidFill>
                          <a:effectLst/>
                          <a:latin typeface="+mj-lt"/>
                        </a:rPr>
                        <a:t>Despacho de importación - Importadores</a:t>
                      </a:r>
                    </a:p>
                  </a:txBody>
                  <a:tcPr marL="9525" marR="9525" marT="9525" marB="0" anchor="ctr">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algn="ctr" defTabSz="914400" rtl="0" eaLnBrk="1" fontAlgn="ctr" latinLnBrk="0" hangingPunct="1"/>
                      <a:r>
                        <a:rPr lang="es-PE" sz="1200" b="1" i="0" u="none" strike="noStrike" kern="1200" dirty="0">
                          <a:solidFill>
                            <a:schemeClr val="tx1"/>
                          </a:solidFill>
                          <a:effectLst/>
                          <a:latin typeface="+mj-lt"/>
                          <a:ea typeface="+mn-ea"/>
                          <a:cs typeface="+mn-cs"/>
                        </a:rPr>
                        <a:t>12.11%</a:t>
                      </a:r>
                    </a:p>
                  </a:txBody>
                  <a:tcPr marL="9525" marR="9525" marT="9525" marB="0" anchor="ctr">
                    <a:lnL w="12700" cap="flat" cmpd="sng" algn="ctr">
                      <a:solidFill>
                        <a:schemeClr val="tx1"/>
                      </a:solidFill>
                      <a:prstDash val="solid"/>
                      <a:round/>
                      <a:headEnd type="none" w="med" len="med"/>
                      <a:tailEnd type="none" w="med" len="med"/>
                    </a:lnL>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vMerge="1">
                  <a:txBody>
                    <a:bodyPr/>
                    <a:lstStyle/>
                    <a:p>
                      <a:pPr algn="r" fontAlgn="b"/>
                      <a:endParaRPr lang="es-PE" sz="800" b="0" i="0" u="none" strike="noStrike">
                        <a:solidFill>
                          <a:srgbClr val="000000"/>
                        </a:solidFill>
                        <a:effectLst/>
                        <a:latin typeface="Arial" panose="020B0604020202020204" pitchFamily="34" charset="0"/>
                      </a:endParaRPr>
                    </a:p>
                  </a:txBody>
                  <a:tcPr marL="9525" marR="9525" marT="9525" marB="0" anchor="b"/>
                </a:tc>
                <a:tc vMerge="1">
                  <a:txBody>
                    <a:bodyPr/>
                    <a:lstStyle/>
                    <a:p>
                      <a:endParaRPr lang="es-MX"/>
                    </a:p>
                  </a:txBody>
                  <a:tcPr/>
                </a:tc>
                <a:tc vMerge="1">
                  <a:txBody>
                    <a:bodyPr/>
                    <a:lstStyle/>
                    <a:p>
                      <a:pPr algn="r" fontAlgn="b"/>
                      <a:endParaRPr lang="es-PE" sz="800" b="0" i="0" u="none" strike="noStrike" dirty="0">
                        <a:solidFill>
                          <a:srgbClr val="000000"/>
                        </a:solidFill>
                        <a:effectLst/>
                        <a:latin typeface="Arial" panose="020B0604020202020204" pitchFamily="34" charset="0"/>
                      </a:endParaRPr>
                    </a:p>
                  </a:txBody>
                  <a:tcPr marL="9525" marR="9525" marT="9525" marB="0" anchor="b"/>
                </a:tc>
                <a:tc vMerge="1">
                  <a:txBody>
                    <a:bodyPr/>
                    <a:lstStyle/>
                    <a:p>
                      <a:pPr algn="r" fontAlgn="b"/>
                      <a:endParaRPr lang="es-PE" sz="1000" b="1" i="0" u="none" strike="noStrike" dirty="0">
                        <a:solidFill>
                          <a:srgbClr val="FF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3678680079"/>
                  </a:ext>
                </a:extLst>
              </a:tr>
              <a:tr h="216000">
                <a:tc vMerge="1">
                  <a:txBody>
                    <a:bodyPr/>
                    <a:lstStyle/>
                    <a:p>
                      <a:endParaRPr lang="es-PE"/>
                    </a:p>
                  </a:txBody>
                  <a:tcPr/>
                </a:tc>
                <a:tc>
                  <a:txBody>
                    <a:bodyPr/>
                    <a:lstStyle/>
                    <a:p>
                      <a:pPr algn="l" fontAlgn="b"/>
                      <a:r>
                        <a:rPr lang="es-PE" sz="800" b="0" i="0" u="none" strike="noStrike" dirty="0">
                          <a:solidFill>
                            <a:schemeClr val="tx1"/>
                          </a:solidFill>
                          <a:effectLst/>
                          <a:latin typeface="+mj-lt"/>
                        </a:rPr>
                        <a:t>Despacho de importación </a:t>
                      </a:r>
                      <a:r>
                        <a:rPr lang="es-ES" altLang="es-ES" sz="800" b="0" i="0" u="none" strike="noStrike" kern="1200" dirty="0">
                          <a:solidFill>
                            <a:schemeClr val="tx1"/>
                          </a:solidFill>
                          <a:effectLst/>
                          <a:latin typeface="+mn-lt"/>
                          <a:ea typeface="+mn-ea"/>
                          <a:cs typeface="+mn-cs"/>
                        </a:rPr>
                        <a:t>- </a:t>
                      </a:r>
                      <a:r>
                        <a:rPr lang="es-ES" altLang="es-ES" sz="800" b="0" i="0" u="none" strike="noStrike" kern="1200" dirty="0">
                          <a:solidFill>
                            <a:schemeClr val="tx1"/>
                          </a:solidFill>
                          <a:effectLst/>
                          <a:latin typeface="+mj-lt"/>
                          <a:ea typeface="+mn-ea"/>
                          <a:cs typeface="+mn-cs"/>
                        </a:rPr>
                        <a:t>Agentes de Aduana</a:t>
                      </a:r>
                      <a:endParaRPr lang="es-PE" sz="800" b="0" i="0" u="none" strike="noStrike" kern="1200" dirty="0">
                        <a:solidFill>
                          <a:schemeClr val="tx1"/>
                        </a:solidFill>
                        <a:effectLst/>
                        <a:latin typeface="+mj-lt"/>
                        <a:ea typeface="+mn-ea"/>
                        <a:cs typeface="+mn-cs"/>
                      </a:endParaRPr>
                    </a:p>
                  </a:txBody>
                  <a:tcPr marL="9525" marR="9525" marT="9525" marB="0" anchor="ctr">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algn="ctr" defTabSz="914400" rtl="0" eaLnBrk="1" fontAlgn="ctr" latinLnBrk="0" hangingPunct="1"/>
                      <a:r>
                        <a:rPr lang="es-PE" sz="1200" b="1" i="0" u="none" strike="noStrike" kern="1200" dirty="0">
                          <a:solidFill>
                            <a:schemeClr val="tx1"/>
                          </a:solidFill>
                          <a:effectLst/>
                          <a:latin typeface="+mj-lt"/>
                          <a:ea typeface="+mn-ea"/>
                          <a:cs typeface="+mn-cs"/>
                        </a:rPr>
                        <a:t>12.11%</a:t>
                      </a:r>
                    </a:p>
                  </a:txBody>
                  <a:tcPr marL="9525" marR="9525" marT="9525" marB="0" anchor="ctr">
                    <a:lnL w="12700" cap="flat" cmpd="sng" algn="ctr">
                      <a:solidFill>
                        <a:schemeClr val="tx1"/>
                      </a:solidFill>
                      <a:prstDash val="solid"/>
                      <a:round/>
                      <a:headEnd type="none" w="med" len="med"/>
                      <a:tailEnd type="none" w="med" len="med"/>
                    </a:lnL>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vMerge="1">
                  <a:txBody>
                    <a:bodyPr/>
                    <a:lstStyle/>
                    <a:p>
                      <a:pPr algn="r" fontAlgn="b"/>
                      <a:endParaRPr lang="es-PE" sz="800" b="0" i="0" u="none" strike="noStrike">
                        <a:solidFill>
                          <a:srgbClr val="000000"/>
                        </a:solidFill>
                        <a:effectLst/>
                        <a:latin typeface="Arial" panose="020B0604020202020204" pitchFamily="34" charset="0"/>
                      </a:endParaRPr>
                    </a:p>
                  </a:txBody>
                  <a:tcPr marL="9525" marR="9525" marT="9525" marB="0" anchor="b"/>
                </a:tc>
                <a:tc vMerge="1">
                  <a:txBody>
                    <a:bodyPr/>
                    <a:lstStyle/>
                    <a:p>
                      <a:endParaRPr lang="es-PE"/>
                    </a:p>
                  </a:txBody>
                  <a:tcPr/>
                </a:tc>
                <a:tc vMerge="1">
                  <a:txBody>
                    <a:bodyPr/>
                    <a:lstStyle/>
                    <a:p>
                      <a:pPr algn="r" fontAlgn="b"/>
                      <a:endParaRPr lang="es-PE" sz="800" b="0" i="0" u="none" strike="noStrike" dirty="0">
                        <a:solidFill>
                          <a:srgbClr val="000000"/>
                        </a:solidFill>
                        <a:effectLst/>
                        <a:latin typeface="Arial" panose="020B0604020202020204" pitchFamily="34" charset="0"/>
                      </a:endParaRPr>
                    </a:p>
                  </a:txBody>
                  <a:tcPr marL="9525" marR="9525" marT="9525" marB="0" anchor="b"/>
                </a:tc>
                <a:tc vMerge="1">
                  <a:txBody>
                    <a:bodyPr/>
                    <a:lstStyle/>
                    <a:p>
                      <a:pPr algn="r" fontAlgn="b"/>
                      <a:endParaRPr lang="es-PE" sz="1000" b="1" i="0" u="none" strike="noStrike" dirty="0">
                        <a:solidFill>
                          <a:srgbClr val="FF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626959439"/>
                  </a:ext>
                </a:extLst>
              </a:tr>
              <a:tr h="216000">
                <a:tc vMerge="1">
                  <a:txBody>
                    <a:bodyPr/>
                    <a:lstStyle/>
                    <a:p>
                      <a:endParaRPr lang="es-MX"/>
                    </a:p>
                  </a:txBody>
                  <a:tcPr/>
                </a:tc>
                <a:tc>
                  <a:txBody>
                    <a:bodyPr/>
                    <a:lstStyle/>
                    <a:p>
                      <a:pPr algn="l" fontAlgn="b"/>
                      <a:r>
                        <a:rPr lang="es-PE" sz="800" b="0" i="0" u="none" strike="noStrike" dirty="0">
                          <a:solidFill>
                            <a:schemeClr val="tx1"/>
                          </a:solidFill>
                          <a:effectLst/>
                          <a:latin typeface="+mj-lt"/>
                        </a:rPr>
                        <a:t>Despacho simplificado de importación</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algn="ctr" defTabSz="914400" rtl="0" eaLnBrk="1" fontAlgn="ctr" latinLnBrk="0" hangingPunct="1"/>
                      <a:r>
                        <a:rPr lang="es-PE" sz="1200" b="1" i="0" u="none" strike="noStrike" kern="1200" dirty="0">
                          <a:solidFill>
                            <a:schemeClr val="tx1"/>
                          </a:solidFill>
                          <a:effectLst/>
                          <a:latin typeface="+mj-lt"/>
                          <a:ea typeface="+mn-ea"/>
                          <a:cs typeface="+mn-cs"/>
                        </a:rPr>
                        <a:t>0.16%</a:t>
                      </a:r>
                    </a:p>
                  </a:txBody>
                  <a:tcPr marL="9525" marR="9525" marT="9525" marB="0" anchor="ctr">
                    <a:lnL w="12700" cap="flat" cmpd="sng" algn="ctr">
                      <a:solidFill>
                        <a:schemeClr val="tx1"/>
                      </a:solidFill>
                      <a:prstDash val="solid"/>
                      <a:round/>
                      <a:headEnd type="none" w="med" len="med"/>
                      <a:tailEnd type="none" w="med" len="med"/>
                    </a:lnL>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vMerge="1">
                  <a:txBody>
                    <a:bodyPr/>
                    <a:lstStyle/>
                    <a:p>
                      <a:pPr algn="r" fontAlgn="b"/>
                      <a:endParaRPr lang="es-PE" sz="800" b="0" i="0" u="none" strike="noStrike">
                        <a:solidFill>
                          <a:srgbClr val="000000"/>
                        </a:solidFill>
                        <a:effectLst/>
                        <a:latin typeface="Arial" panose="020B0604020202020204" pitchFamily="34" charset="0"/>
                      </a:endParaRPr>
                    </a:p>
                  </a:txBody>
                  <a:tcPr marL="9525" marR="9525" marT="9525" marB="0" anchor="b"/>
                </a:tc>
                <a:tc vMerge="1">
                  <a:txBody>
                    <a:bodyPr/>
                    <a:lstStyle/>
                    <a:p>
                      <a:endParaRPr lang="es-MX"/>
                    </a:p>
                  </a:txBody>
                  <a:tcPr/>
                </a:tc>
                <a:tc vMerge="1">
                  <a:txBody>
                    <a:bodyPr/>
                    <a:lstStyle/>
                    <a:p>
                      <a:pPr algn="r" fontAlgn="b"/>
                      <a:endParaRPr lang="es-PE" sz="800" b="0" i="0" u="none" strike="noStrike" dirty="0">
                        <a:solidFill>
                          <a:srgbClr val="000000"/>
                        </a:solidFill>
                        <a:effectLst/>
                        <a:latin typeface="Arial" panose="020B0604020202020204" pitchFamily="34" charset="0"/>
                      </a:endParaRPr>
                    </a:p>
                  </a:txBody>
                  <a:tcPr marL="9525" marR="9525" marT="9525" marB="0" anchor="b"/>
                </a:tc>
                <a:tc vMerge="1">
                  <a:txBody>
                    <a:bodyPr/>
                    <a:lstStyle/>
                    <a:p>
                      <a:pPr algn="r" fontAlgn="b"/>
                      <a:endParaRPr lang="es-PE" sz="1000" b="1" i="0" u="none" strike="noStrike" dirty="0">
                        <a:solidFill>
                          <a:srgbClr val="FF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109181343"/>
                  </a:ext>
                </a:extLst>
              </a:tr>
              <a:tr h="216000">
                <a:tc vMerge="1">
                  <a:txBody>
                    <a:bodyPr/>
                    <a:lstStyle/>
                    <a:p>
                      <a:endParaRPr lang="es-ES"/>
                    </a:p>
                  </a:txBody>
                  <a:tcPr>
                    <a:lnT w="12700" cap="flat" cmpd="sng" algn="ctr">
                      <a:solidFill>
                        <a:schemeClr val="tx1"/>
                      </a:solidFill>
                      <a:prstDash val="solid"/>
                      <a:round/>
                      <a:headEnd type="none" w="med" len="med"/>
                      <a:tailEnd type="none" w="med" len="med"/>
                    </a:lnT>
                  </a:tcPr>
                </a:tc>
                <a:tc>
                  <a:txBody>
                    <a:bodyPr/>
                    <a:lstStyle/>
                    <a:p>
                      <a:pPr algn="l" fontAlgn="b"/>
                      <a:r>
                        <a:rPr lang="es-PE" sz="800" b="0" i="0" u="none" strike="noStrike" dirty="0">
                          <a:solidFill>
                            <a:schemeClr val="tx1"/>
                          </a:solidFill>
                          <a:effectLst/>
                          <a:latin typeface="+mj-lt"/>
                        </a:rPr>
                        <a:t>Envíos Entrega Rápida (*)</a:t>
                      </a:r>
                    </a:p>
                  </a:txBody>
                  <a:tcPr marL="9525" marR="9525" marT="9525" marB="0" anchor="ctr">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algn="ctr" defTabSz="914400" rtl="0" eaLnBrk="1" fontAlgn="ctr" latinLnBrk="0" hangingPunct="1"/>
                      <a:r>
                        <a:rPr lang="es-PE" sz="1200" b="1" i="0" u="none" strike="noStrike" kern="1200" dirty="0">
                          <a:solidFill>
                            <a:schemeClr val="tx1"/>
                          </a:solidFill>
                          <a:effectLst/>
                          <a:latin typeface="+mj-lt"/>
                          <a:ea typeface="+mn-ea"/>
                          <a:cs typeface="+mn-cs"/>
                        </a:rPr>
                        <a:t>13.27%</a:t>
                      </a:r>
                    </a:p>
                  </a:txBody>
                  <a:tcPr marL="9525" marR="9525" marT="9525" marB="0" anchor="ctr">
                    <a:lnL w="12700" cap="flat" cmpd="sng" algn="ctr">
                      <a:solidFill>
                        <a:schemeClr val="tx1"/>
                      </a:solidFill>
                      <a:prstDash val="solid"/>
                      <a:round/>
                      <a:headEnd type="none" w="med" len="med"/>
                      <a:tailEnd type="none" w="med" len="med"/>
                    </a:lnL>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vMerge="1">
                  <a:txBody>
                    <a:bodyPr/>
                    <a:lstStyle/>
                    <a:p>
                      <a:pPr algn="r" fontAlgn="b"/>
                      <a:endParaRPr lang="es-PE" sz="800" b="0" i="0" u="none" strike="noStrike">
                        <a:solidFill>
                          <a:srgbClr val="000000"/>
                        </a:solidFill>
                        <a:effectLst/>
                        <a:latin typeface="Arial" panose="020B0604020202020204" pitchFamily="34" charset="0"/>
                      </a:endParaRPr>
                    </a:p>
                  </a:txBody>
                  <a:tcPr marL="9525" marR="9525" marT="9525" marB="0" anchor="b"/>
                </a:tc>
                <a:tc vMerge="1">
                  <a:txBody>
                    <a:bodyPr/>
                    <a:lstStyle/>
                    <a:p>
                      <a:pPr algn="ctr" fontAlgn="b"/>
                      <a:endParaRPr lang="es-MX" sz="1100" b="1" i="0" u="none" strike="noStrike" dirty="0">
                        <a:effectLst/>
                        <a:latin typeface="Arial" panose="020B0604020202020204" pitchFamily="34" charset="0"/>
                      </a:endParaRPr>
                    </a:p>
                  </a:txBody>
                  <a:tcPr marL="9525" marR="9525" marT="9525" anchor="ctr"/>
                </a:tc>
                <a:tc vMerge="1">
                  <a:txBody>
                    <a:bodyPr/>
                    <a:lstStyle/>
                    <a:p>
                      <a:pPr algn="r" fontAlgn="b"/>
                      <a:endParaRPr lang="es-PE" sz="800" b="0" i="0" u="none" strike="noStrike" dirty="0">
                        <a:solidFill>
                          <a:srgbClr val="000000"/>
                        </a:solidFill>
                        <a:effectLst/>
                        <a:latin typeface="Arial" panose="020B0604020202020204" pitchFamily="34" charset="0"/>
                      </a:endParaRPr>
                    </a:p>
                  </a:txBody>
                  <a:tcPr marL="9525" marR="9525" marT="9525" marB="0" anchor="b"/>
                </a:tc>
                <a:tc vMerge="1">
                  <a:txBody>
                    <a:bodyPr/>
                    <a:lstStyle/>
                    <a:p>
                      <a:pPr algn="r" fontAlgn="b"/>
                      <a:endParaRPr lang="es-PE" sz="1000" b="1" i="0" u="none" strike="noStrike" dirty="0">
                        <a:solidFill>
                          <a:srgbClr val="FF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10004"/>
                  </a:ext>
                </a:extLst>
              </a:tr>
              <a:tr h="216000">
                <a:tc vMerge="1">
                  <a:txBody>
                    <a:bodyPr/>
                    <a:lstStyle/>
                    <a:p>
                      <a:endParaRPr lang="es-ES"/>
                    </a:p>
                  </a:txBody>
                  <a:tcPr/>
                </a:tc>
                <a:tc>
                  <a:txBody>
                    <a:bodyPr/>
                    <a:lstStyle/>
                    <a:p>
                      <a:pPr algn="l" fontAlgn="b"/>
                      <a:r>
                        <a:rPr lang="es-PE" sz="800" b="1" i="0" u="none" strike="noStrike" dirty="0">
                          <a:solidFill>
                            <a:schemeClr val="tx1"/>
                          </a:solidFill>
                          <a:effectLst/>
                          <a:latin typeface="+mj-lt"/>
                        </a:rPr>
                        <a:t>Total</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algn="ctr" fontAlgn="b"/>
                      <a:r>
                        <a:rPr lang="es-MX" sz="1200" b="0" i="0" u="none" strike="noStrike" kern="1200" dirty="0">
                          <a:solidFill>
                            <a:schemeClr val="tx1"/>
                          </a:solidFill>
                          <a:effectLst/>
                          <a:latin typeface="+mj-lt"/>
                          <a:ea typeface="+mn-ea"/>
                          <a:cs typeface="+mn-cs"/>
                        </a:rPr>
                        <a:t>100%</a:t>
                      </a:r>
                    </a:p>
                  </a:txBody>
                  <a:tcPr marL="9525" marR="9525" marT="9525" marB="0" anchor="ctr">
                    <a:lnL w="12700" cap="flat" cmpd="sng" algn="ctr">
                      <a:solidFill>
                        <a:schemeClr val="tx1"/>
                      </a:solidFill>
                      <a:prstDash val="solid"/>
                      <a:round/>
                      <a:headEnd type="none" w="med" len="med"/>
                      <a:tailEnd type="none" w="med" len="med"/>
                    </a:lnL>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vMerge="1">
                  <a:txBody>
                    <a:bodyPr/>
                    <a:lstStyle/>
                    <a:p>
                      <a:pPr algn="r" fontAlgn="b"/>
                      <a:endParaRPr lang="es-PE" sz="800" b="0" i="0" u="none" strike="noStrike" dirty="0">
                        <a:solidFill>
                          <a:srgbClr val="000000"/>
                        </a:solidFill>
                        <a:effectLst/>
                        <a:latin typeface="Arial" panose="020B0604020202020204" pitchFamily="34" charset="0"/>
                      </a:endParaRPr>
                    </a:p>
                  </a:txBody>
                  <a:tcPr marL="9525" marR="9525" marT="9525" marB="0" anchor="b"/>
                </a:tc>
                <a:tc vMerge="1">
                  <a:txBody>
                    <a:bodyPr/>
                    <a:lstStyle/>
                    <a:p>
                      <a:pPr algn="ctr" fontAlgn="b"/>
                      <a:endParaRPr lang="es-MX" sz="1100" b="1" i="0" u="none" strike="noStrike" dirty="0">
                        <a:effectLst/>
                        <a:latin typeface="Arial" panose="020B0604020202020204" pitchFamily="34" charset="0"/>
                      </a:endParaRPr>
                    </a:p>
                  </a:txBody>
                  <a:tcPr marL="9525" marR="9525" marT="9525" anchor="ctr"/>
                </a:tc>
                <a:tc vMerge="1">
                  <a:txBody>
                    <a:bodyPr/>
                    <a:lstStyle/>
                    <a:p>
                      <a:pPr algn="r" fontAlgn="b"/>
                      <a:endParaRPr lang="es-PE" sz="800" b="0" i="0" u="none" strike="noStrike" dirty="0">
                        <a:solidFill>
                          <a:srgbClr val="000000"/>
                        </a:solidFill>
                        <a:effectLst/>
                        <a:latin typeface="Arial" panose="020B0604020202020204" pitchFamily="34" charset="0"/>
                      </a:endParaRPr>
                    </a:p>
                  </a:txBody>
                  <a:tcPr marL="9525" marR="9525" marT="9525" marB="0" anchor="b"/>
                </a:tc>
                <a:tc vMerge="1">
                  <a:txBody>
                    <a:bodyPr/>
                    <a:lstStyle/>
                    <a:p>
                      <a:pPr algn="r" fontAlgn="b"/>
                      <a:endParaRPr lang="es-PE" sz="1000" b="1" i="0" u="none" strike="noStrike" dirty="0">
                        <a:solidFill>
                          <a:srgbClr val="FF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10005"/>
                  </a:ext>
                </a:extLst>
              </a:tr>
              <a:tr h="216000">
                <a:tc rowSpan="6">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mj-lt"/>
                          <a:cs typeface="Arial" panose="020B0604020202020204" pitchFamily="34" charset="0"/>
                        </a:rPr>
                        <a:t>Control de salida de mercancías</a:t>
                      </a:r>
                    </a:p>
                  </a:txBody>
                  <a:tcPr marL="90000" marR="90000" marT="18002" marB="18002"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algn="l" fontAlgn="b"/>
                      <a:r>
                        <a:rPr lang="es-PE" sz="800" b="0" i="0" u="none" strike="noStrike" dirty="0">
                          <a:solidFill>
                            <a:schemeClr val="tx1"/>
                          </a:solidFill>
                          <a:effectLst/>
                          <a:latin typeface="+mj-lt"/>
                        </a:rPr>
                        <a:t>Manifiesto</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algn="ctr" defTabSz="914400" rtl="0" eaLnBrk="1" fontAlgn="ctr" latinLnBrk="0" hangingPunct="1"/>
                      <a:r>
                        <a:rPr lang="es-PE" sz="1200" b="1" i="0" u="none" strike="noStrike" kern="1200" dirty="0">
                          <a:solidFill>
                            <a:schemeClr val="tx1"/>
                          </a:solidFill>
                          <a:effectLst/>
                          <a:latin typeface="+mj-lt"/>
                          <a:ea typeface="+mn-ea"/>
                          <a:cs typeface="+mn-cs"/>
                        </a:rPr>
                        <a:t>77.06%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rowSpan="6">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s-PE" sz="1200" b="0" i="0" u="none" strike="noStrike" kern="1200" dirty="0">
                          <a:solidFill>
                            <a:schemeClr val="tx1"/>
                          </a:solidFill>
                          <a:effectLst/>
                          <a:latin typeface="+mn-lt"/>
                          <a:ea typeface="+mn-ea"/>
                          <a:cs typeface="+mn-cs"/>
                        </a:rPr>
                        <a:t>0.2267294194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lToBr>
                      <a:noFill/>
                    </a:lnTlToBr>
                    <a:lnBlToTr>
                      <a:noFill/>
                    </a:lnBlToTr>
                    <a:solidFill>
                      <a:schemeClr val="bg1"/>
                    </a:solidFill>
                  </a:tcPr>
                </a:tc>
                <a:tc rowSpan="6">
                  <a:txBody>
                    <a:bodyPr/>
                    <a:lstStyle/>
                    <a:p>
                      <a:pPr marL="0" marR="0" lvl="0" indent="0" algn="ctr" defTabSz="914400" rtl="0" eaLnBrk="1" fontAlgn="b" latinLnBrk="0" hangingPunct="1">
                        <a:lnSpc>
                          <a:spcPct val="100000"/>
                        </a:lnSpc>
                        <a:spcBef>
                          <a:spcPct val="0"/>
                        </a:spcBef>
                        <a:spcAft>
                          <a:spcPct val="0"/>
                        </a:spcAft>
                        <a:buClrTx/>
                        <a:buSzTx/>
                        <a:buFontTx/>
                        <a:buNone/>
                        <a:tabLst/>
                      </a:pPr>
                      <a:r>
                        <a:rPr lang="es-MX" sz="1200" b="1" i="0" u="none" strike="noStrike" kern="1200" dirty="0">
                          <a:solidFill>
                            <a:schemeClr val="tx1"/>
                          </a:solidFill>
                          <a:effectLst/>
                          <a:latin typeface="+mj-lt"/>
                          <a:ea typeface="+mn-ea"/>
                          <a:cs typeface="+mn-cs"/>
                        </a:rPr>
                        <a:t>35%</a:t>
                      </a:r>
                    </a:p>
                  </a:txBody>
                  <a:tcPr marL="9525"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lToBr>
                      <a:noFill/>
                    </a:lnTlToBr>
                    <a:lnBlToTr>
                      <a:noFill/>
                    </a:lnBlToTr>
                    <a:solidFill>
                      <a:schemeClr val="bg1"/>
                    </a:solidFill>
                  </a:tcPr>
                </a:tc>
                <a:tc rowSpan="6">
                  <a:txBody>
                    <a:bodyPr/>
                    <a:lstStyle/>
                    <a:p>
                      <a:pPr algn="r" fontAlgn="b"/>
                      <a:endParaRPr lang="es-PE" sz="800" b="0" i="0" u="none" strike="noStrike" dirty="0">
                        <a:solidFill>
                          <a:schemeClr val="tx1"/>
                        </a:solidFill>
                        <a:effectLst/>
                        <a:latin typeface="Arial" panose="020B0604020202020204" pitchFamily="34" charset="0"/>
                      </a:endParaRPr>
                    </a:p>
                    <a:p>
                      <a:pPr marL="0" algn="ctr" defTabSz="914400" rtl="0" eaLnBrk="1" fontAlgn="b" latinLnBrk="0" hangingPunct="1"/>
                      <a:r>
                        <a:rPr lang="es-PE" sz="1200" b="0" i="0" u="none" strike="noStrike" kern="1200" dirty="0">
                          <a:solidFill>
                            <a:schemeClr val="tx1"/>
                          </a:solidFill>
                          <a:effectLst/>
                          <a:latin typeface="+mj-lt"/>
                          <a:ea typeface="+mn-ea"/>
                          <a:cs typeface="+mn-cs"/>
                        </a:rPr>
                        <a:t>0.079355297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lToBr>
                      <a:noFill/>
                    </a:lnTlToBr>
                    <a:lnBlToTr>
                      <a:noFill/>
                    </a:lnBlToTr>
                    <a:solidFill>
                      <a:schemeClr val="bg1"/>
                    </a:solidFill>
                  </a:tcPr>
                </a:tc>
                <a:tc rowSpan="6">
                  <a:txBody>
                    <a:bodyPr/>
                    <a:lstStyle/>
                    <a:p>
                      <a:pPr marL="0" algn="ctr" defTabSz="914400" rtl="0" eaLnBrk="1" fontAlgn="b" latinLnBrk="0" hangingPunct="1"/>
                      <a:r>
                        <a:rPr lang="es-PE" sz="1200" b="1" i="0" u="none" strike="noStrike" kern="1200" dirty="0">
                          <a:solidFill>
                            <a:schemeClr val="tx1"/>
                          </a:solidFill>
                          <a:effectLst/>
                          <a:latin typeface="+mj-lt"/>
                          <a:ea typeface="+mn-ea"/>
                          <a:cs typeface="+mn-cs"/>
                        </a:rPr>
                        <a:t>22.77%</a:t>
                      </a: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lToBr>
                      <a:noFill/>
                    </a:lnTlToBr>
                    <a:lnBlToTr>
                      <a:noFill/>
                    </a:lnBlToTr>
                    <a:solidFill>
                      <a:schemeClr val="bg1"/>
                    </a:solidFill>
                  </a:tcPr>
                </a:tc>
                <a:extLst>
                  <a:ext uri="{0D108BD9-81ED-4DB2-BD59-A6C34878D82A}">
                    <a16:rowId xmlns:a16="http://schemas.microsoft.com/office/drawing/2014/main" val="10006"/>
                  </a:ext>
                </a:extLst>
              </a:tr>
              <a:tr h="216000">
                <a:tc vMerge="1">
                  <a:txBody>
                    <a:bodyPr/>
                    <a:lstStyle/>
                    <a:p>
                      <a:endParaRPr lang="es-MX"/>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es-ES" altLang="es-ES" sz="800" b="0" i="0" u="none" strike="noStrike" kern="1200" dirty="0">
                          <a:solidFill>
                            <a:schemeClr val="tx1"/>
                          </a:solidFill>
                          <a:effectLst/>
                          <a:latin typeface="+mj-lt"/>
                          <a:ea typeface="+mn-ea"/>
                          <a:cs typeface="+mn-cs"/>
                        </a:rPr>
                        <a:t>Despacho de exportación - Exportadores</a:t>
                      </a:r>
                    </a:p>
                  </a:txBody>
                  <a:tcPr marL="90000" marR="90000" marT="17991" marB="1799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algn="ctr" defTabSz="914400" rtl="0" eaLnBrk="1" fontAlgn="ctr" latinLnBrk="0" hangingPunct="1"/>
                      <a:r>
                        <a:rPr lang="es-PE" sz="1200" b="1" i="0" u="none" strike="noStrike" kern="1200" dirty="0">
                          <a:solidFill>
                            <a:schemeClr val="tx1"/>
                          </a:solidFill>
                          <a:effectLst/>
                          <a:latin typeface="+mj-lt"/>
                          <a:ea typeface="+mn-ea"/>
                          <a:cs typeface="+mn-cs"/>
                        </a:rPr>
                        <a:t>9.64%</a:t>
                      </a:r>
                    </a:p>
                  </a:txBody>
                  <a:tcPr marL="9525" marR="9525" marT="9525" marB="0" anchor="ctr">
                    <a:lnL w="12700" cap="flat" cmpd="sng" algn="ctr">
                      <a:solidFill>
                        <a:schemeClr val="tx1"/>
                      </a:solidFill>
                      <a:prstDash val="solid"/>
                      <a:round/>
                      <a:headEnd type="none" w="med" len="med"/>
                      <a:tailEnd type="none" w="med" len="med"/>
                    </a:lnL>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vMerge="1">
                  <a:txBody>
                    <a:bodyPr/>
                    <a:lstStyle/>
                    <a:p>
                      <a:pPr algn="r" fontAlgn="b"/>
                      <a:endParaRPr lang="es-PE" sz="800" b="0" i="0" u="none" strike="noStrike" dirty="0">
                        <a:solidFill>
                          <a:srgbClr val="000000"/>
                        </a:solidFill>
                        <a:effectLst/>
                        <a:latin typeface="Arial" panose="020B0604020202020204" pitchFamily="34" charset="0"/>
                      </a:endParaRPr>
                    </a:p>
                  </a:txBody>
                  <a:tcPr marL="9525" marR="9525" marT="9525" marB="0" anchor="b"/>
                </a:tc>
                <a:tc vMerge="1">
                  <a:txBody>
                    <a:bodyPr/>
                    <a:lstStyle/>
                    <a:p>
                      <a:endParaRPr lang="es-MX"/>
                    </a:p>
                  </a:txBody>
                  <a:tcPr/>
                </a:tc>
                <a:tc vMerge="1">
                  <a:txBody>
                    <a:bodyPr/>
                    <a:lstStyle/>
                    <a:p>
                      <a:pPr algn="r" fontAlgn="b"/>
                      <a:endParaRPr lang="es-PE" sz="800" b="0" i="0" u="none" strike="noStrike" dirty="0">
                        <a:solidFill>
                          <a:srgbClr val="000000"/>
                        </a:solidFill>
                        <a:effectLst/>
                        <a:latin typeface="Arial" panose="020B0604020202020204" pitchFamily="34" charset="0"/>
                      </a:endParaRPr>
                    </a:p>
                  </a:txBody>
                  <a:tcPr marL="9525" marR="9525" marT="9525" marB="0" anchor="b"/>
                </a:tc>
                <a:tc vMerge="1">
                  <a:txBody>
                    <a:bodyPr/>
                    <a:lstStyle/>
                    <a:p>
                      <a:pPr algn="r" fontAlgn="b"/>
                      <a:endParaRPr lang="es-PE" sz="1000" b="1" i="0" u="none" strike="noStrike" dirty="0">
                        <a:solidFill>
                          <a:srgbClr val="FF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3255498987"/>
                  </a:ext>
                </a:extLst>
              </a:tr>
              <a:tr h="216000">
                <a:tc vMerge="1">
                  <a:txBody>
                    <a:bodyPr/>
                    <a:lstStyle/>
                    <a:p>
                      <a:endParaRPr lang="es-PE"/>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lang="es-ES" altLang="es-ES" sz="800" b="0" i="0" u="none" strike="noStrike" kern="1200" dirty="0">
                          <a:solidFill>
                            <a:schemeClr val="tx1"/>
                          </a:solidFill>
                          <a:effectLst/>
                          <a:latin typeface="+mj-lt"/>
                          <a:ea typeface="+mn-ea"/>
                          <a:cs typeface="+mn-cs"/>
                        </a:rPr>
                        <a:t>Despacho de exportación - Agentes de Aduana</a:t>
                      </a:r>
                    </a:p>
                  </a:txBody>
                  <a:tcPr marL="90000" marR="90000" marT="17991" marB="1799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s-PE" sz="1200" b="1" i="0" u="none" strike="noStrike" kern="1200" dirty="0">
                          <a:solidFill>
                            <a:schemeClr val="tx1"/>
                          </a:solidFill>
                          <a:effectLst/>
                          <a:latin typeface="+mj-lt"/>
                          <a:ea typeface="+mn-ea"/>
                          <a:cs typeface="+mn-cs"/>
                        </a:rPr>
                        <a:t>9.64%</a:t>
                      </a:r>
                    </a:p>
                  </a:txBody>
                  <a:tcPr marL="9525" marR="9525" marT="9525" marB="0" anchor="ctr">
                    <a:lnL w="12700" cap="flat" cmpd="sng" algn="ctr">
                      <a:solidFill>
                        <a:schemeClr val="tx1"/>
                      </a:solidFill>
                      <a:prstDash val="solid"/>
                      <a:round/>
                      <a:headEnd type="none" w="med" len="med"/>
                      <a:tailEnd type="none" w="med" len="med"/>
                    </a:lnL>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vMerge="1">
                  <a:txBody>
                    <a:bodyPr/>
                    <a:lstStyle/>
                    <a:p>
                      <a:pPr algn="r" fontAlgn="b"/>
                      <a:endParaRPr lang="es-PE" sz="800" b="0" i="0" u="none" strike="noStrike" dirty="0">
                        <a:solidFill>
                          <a:srgbClr val="000000"/>
                        </a:solidFill>
                        <a:effectLst/>
                        <a:latin typeface="Arial" panose="020B0604020202020204" pitchFamily="34" charset="0"/>
                      </a:endParaRPr>
                    </a:p>
                  </a:txBody>
                  <a:tcPr marL="9525" marR="9525" marT="9525" marB="0" anchor="b"/>
                </a:tc>
                <a:tc vMerge="1">
                  <a:txBody>
                    <a:bodyPr/>
                    <a:lstStyle/>
                    <a:p>
                      <a:endParaRPr lang="es-PE"/>
                    </a:p>
                  </a:txBody>
                  <a:tcPr/>
                </a:tc>
                <a:tc vMerge="1">
                  <a:txBody>
                    <a:bodyPr/>
                    <a:lstStyle/>
                    <a:p>
                      <a:pPr algn="r" fontAlgn="b"/>
                      <a:endParaRPr lang="es-PE" sz="800" b="0" i="0" u="none" strike="noStrike" dirty="0">
                        <a:solidFill>
                          <a:srgbClr val="000000"/>
                        </a:solidFill>
                        <a:effectLst/>
                        <a:latin typeface="Arial" panose="020B0604020202020204" pitchFamily="34" charset="0"/>
                      </a:endParaRPr>
                    </a:p>
                  </a:txBody>
                  <a:tcPr marL="9525" marR="9525" marT="9525" marB="0" anchor="b"/>
                </a:tc>
                <a:tc vMerge="1">
                  <a:txBody>
                    <a:bodyPr/>
                    <a:lstStyle/>
                    <a:p>
                      <a:endParaRPr lang="es-PE"/>
                    </a:p>
                  </a:txBody>
                  <a:tcPr/>
                </a:tc>
                <a:extLst>
                  <a:ext uri="{0D108BD9-81ED-4DB2-BD59-A6C34878D82A}">
                    <a16:rowId xmlns:a16="http://schemas.microsoft.com/office/drawing/2014/main" val="2316241027"/>
                  </a:ext>
                </a:extLst>
              </a:tr>
              <a:tr h="216000">
                <a:tc vMerge="1">
                  <a:txBody>
                    <a:bodyPr/>
                    <a:lstStyle/>
                    <a:p>
                      <a:endParaRPr lang="es-MX"/>
                    </a:p>
                  </a:txBody>
                  <a:tcPr/>
                </a:tc>
                <a:tc>
                  <a:txBody>
                    <a:bodyPr/>
                    <a:lstStyle/>
                    <a:p>
                      <a:pPr algn="l" fontAlgn="b"/>
                      <a:r>
                        <a:rPr lang="es-PE" sz="800" b="0" i="0" u="none" strike="noStrike" dirty="0">
                          <a:solidFill>
                            <a:schemeClr val="tx1"/>
                          </a:solidFill>
                          <a:effectLst/>
                          <a:latin typeface="+mj-lt"/>
                        </a:rPr>
                        <a:t>Despacho simplificado de exportación</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algn="ctr" defTabSz="914400" rtl="0" eaLnBrk="1" fontAlgn="ctr" latinLnBrk="0" hangingPunct="1"/>
                      <a:r>
                        <a:rPr lang="es-PE" sz="1200" b="1" i="0" u="none" strike="noStrike" kern="1200" dirty="0">
                          <a:solidFill>
                            <a:schemeClr val="tx1"/>
                          </a:solidFill>
                          <a:effectLst/>
                          <a:latin typeface="+mj-lt"/>
                          <a:ea typeface="+mn-ea"/>
                          <a:cs typeface="+mn-cs"/>
                        </a:rPr>
                        <a:t>3.45%</a:t>
                      </a:r>
                    </a:p>
                  </a:txBody>
                  <a:tcPr marL="9525" marR="9525" marT="9525" marB="0" anchor="ctr">
                    <a:lnL w="12700" cap="flat" cmpd="sng" algn="ctr">
                      <a:solidFill>
                        <a:schemeClr val="tx1"/>
                      </a:solidFill>
                      <a:prstDash val="solid"/>
                      <a:round/>
                      <a:headEnd type="none" w="med" len="med"/>
                      <a:tailEnd type="none" w="med" len="med"/>
                    </a:lnL>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vMerge="1">
                  <a:txBody>
                    <a:bodyPr/>
                    <a:lstStyle/>
                    <a:p>
                      <a:pPr algn="r" fontAlgn="b"/>
                      <a:endParaRPr lang="es-PE" sz="800" b="0" i="0" u="none" strike="noStrike" dirty="0">
                        <a:solidFill>
                          <a:srgbClr val="000000"/>
                        </a:solidFill>
                        <a:effectLst/>
                        <a:latin typeface="Arial" panose="020B0604020202020204" pitchFamily="34" charset="0"/>
                      </a:endParaRPr>
                    </a:p>
                  </a:txBody>
                  <a:tcPr marL="9525" marR="9525" marT="9525" marB="0" anchor="b"/>
                </a:tc>
                <a:tc vMerge="1">
                  <a:txBody>
                    <a:bodyPr/>
                    <a:lstStyle/>
                    <a:p>
                      <a:endParaRPr lang="es-MX"/>
                    </a:p>
                  </a:txBody>
                  <a:tcPr/>
                </a:tc>
                <a:tc vMerge="1">
                  <a:txBody>
                    <a:bodyPr/>
                    <a:lstStyle/>
                    <a:p>
                      <a:pPr algn="r" fontAlgn="b"/>
                      <a:endParaRPr lang="es-PE" sz="800" b="0" i="0" u="none" strike="noStrike" dirty="0">
                        <a:solidFill>
                          <a:srgbClr val="000000"/>
                        </a:solidFill>
                        <a:effectLst/>
                        <a:latin typeface="Arial" panose="020B0604020202020204" pitchFamily="34" charset="0"/>
                      </a:endParaRPr>
                    </a:p>
                  </a:txBody>
                  <a:tcPr marL="9525" marR="9525" marT="9525" marB="0" anchor="b"/>
                </a:tc>
                <a:tc vMerge="1">
                  <a:txBody>
                    <a:bodyPr/>
                    <a:lstStyle/>
                    <a:p>
                      <a:pPr algn="r" fontAlgn="b"/>
                      <a:endParaRPr lang="es-PE" sz="1000" b="1" i="0" u="none" strike="noStrike" dirty="0">
                        <a:solidFill>
                          <a:srgbClr val="FF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3480091335"/>
                  </a:ext>
                </a:extLst>
              </a:tr>
              <a:tr h="216000">
                <a:tc vMerge="1">
                  <a:txBody>
                    <a:bodyPr/>
                    <a:lstStyle/>
                    <a:p>
                      <a:endParaRPr lang="es-ES"/>
                    </a:p>
                  </a:txBody>
                  <a:tcPr>
                    <a:lnT w="12700" cap="flat" cmpd="sng" algn="ctr">
                      <a:solidFill>
                        <a:srgbClr val="000000"/>
                      </a:solidFill>
                      <a:prstDash val="solid"/>
                      <a:round/>
                      <a:headEnd type="none" w="med" len="med"/>
                      <a:tailEnd type="none" w="med" len="med"/>
                    </a:lnT>
                  </a:tcPr>
                </a:tc>
                <a:tc>
                  <a:txBody>
                    <a:bodyPr/>
                    <a:lstStyle/>
                    <a:p>
                      <a:pPr algn="l" fontAlgn="b"/>
                      <a:r>
                        <a:rPr lang="es-PE" sz="800" b="0" i="0" u="none" strike="noStrike" dirty="0">
                          <a:solidFill>
                            <a:schemeClr val="tx1"/>
                          </a:solidFill>
                          <a:effectLst/>
                          <a:latin typeface="+mj-lt"/>
                        </a:rPr>
                        <a:t>Exporta Fácil</a:t>
                      </a:r>
                    </a:p>
                  </a:txBody>
                  <a:tcPr marL="9525" marR="9525" marT="9525" marB="0" anchor="ctr">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algn="ctr" defTabSz="914400" rtl="0" eaLnBrk="1" fontAlgn="ctr" latinLnBrk="0" hangingPunct="1"/>
                      <a:r>
                        <a:rPr lang="es-PE" sz="1200" b="1" i="0" u="none" strike="noStrike" kern="1200" dirty="0">
                          <a:solidFill>
                            <a:schemeClr val="tx1"/>
                          </a:solidFill>
                          <a:effectLst/>
                          <a:latin typeface="+mj-lt"/>
                          <a:ea typeface="+mn-ea"/>
                          <a:cs typeface="+mn-cs"/>
                        </a:rPr>
                        <a:t>0.22%</a:t>
                      </a:r>
                    </a:p>
                  </a:txBody>
                  <a:tcPr marL="9525" marR="9525" marT="9525" marB="0" anchor="ctr">
                    <a:lnL w="12700" cap="flat" cmpd="sng" algn="ctr">
                      <a:solidFill>
                        <a:schemeClr val="tx1"/>
                      </a:solidFill>
                      <a:prstDash val="solid"/>
                      <a:round/>
                      <a:headEnd type="none" w="med" len="med"/>
                      <a:tailEnd type="none" w="med" len="med"/>
                    </a:lnL>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vMerge="1">
                  <a:txBody>
                    <a:bodyPr/>
                    <a:lstStyle/>
                    <a:p>
                      <a:pPr algn="r" fontAlgn="b"/>
                      <a:endParaRPr lang="es-PE" sz="800" b="0" i="0" u="none" strike="noStrike" dirty="0">
                        <a:solidFill>
                          <a:srgbClr val="000000"/>
                        </a:solidFill>
                        <a:effectLst/>
                        <a:latin typeface="Arial" panose="020B0604020202020204" pitchFamily="34" charset="0"/>
                      </a:endParaRPr>
                    </a:p>
                  </a:txBody>
                  <a:tcPr marL="9525" marR="9525" marT="9525" marB="0" anchor="b"/>
                </a:tc>
                <a:tc vMerge="1">
                  <a:txBody>
                    <a:bodyPr/>
                    <a:lstStyle/>
                    <a:p>
                      <a:pPr algn="ctr" fontAlgn="b"/>
                      <a:endParaRPr lang="es-MX" sz="1100" b="1" i="0" u="none" strike="noStrike" dirty="0">
                        <a:effectLst/>
                        <a:latin typeface="Arial" panose="020B0604020202020204" pitchFamily="34" charset="0"/>
                      </a:endParaRPr>
                    </a:p>
                  </a:txBody>
                  <a:tcPr marL="9525" marR="9525" marT="9525" anchor="ctr"/>
                </a:tc>
                <a:tc vMerge="1">
                  <a:txBody>
                    <a:bodyPr/>
                    <a:lstStyle/>
                    <a:p>
                      <a:pPr algn="r" fontAlgn="b"/>
                      <a:endParaRPr lang="es-PE" sz="800" b="0" i="0" u="none" strike="noStrike" dirty="0">
                        <a:solidFill>
                          <a:srgbClr val="000000"/>
                        </a:solidFill>
                        <a:effectLst/>
                        <a:latin typeface="Arial" panose="020B0604020202020204" pitchFamily="34" charset="0"/>
                      </a:endParaRPr>
                    </a:p>
                  </a:txBody>
                  <a:tcPr marL="9525" marR="9525" marT="9525" marB="0" anchor="b"/>
                </a:tc>
                <a:tc vMerge="1">
                  <a:txBody>
                    <a:bodyPr/>
                    <a:lstStyle/>
                    <a:p>
                      <a:pPr algn="r" fontAlgn="b"/>
                      <a:endParaRPr lang="es-PE" sz="1000" b="1" i="0" u="none" strike="noStrike" dirty="0">
                        <a:solidFill>
                          <a:srgbClr val="FF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10007"/>
                  </a:ext>
                </a:extLst>
              </a:tr>
              <a:tr h="216000">
                <a:tc vMerge="1">
                  <a:txBody>
                    <a:bodyPr/>
                    <a:lstStyle/>
                    <a:p>
                      <a:endParaRPr lang="es-ES"/>
                    </a:p>
                  </a:txBody>
                  <a:tcPr/>
                </a:tc>
                <a:tc>
                  <a:txBody>
                    <a:bodyPr/>
                    <a:lstStyle/>
                    <a:p>
                      <a:pPr algn="l" fontAlgn="b"/>
                      <a:r>
                        <a:rPr lang="es-PE" sz="800" b="1" i="0" u="none" strike="noStrike" dirty="0">
                          <a:solidFill>
                            <a:schemeClr val="tx1"/>
                          </a:solidFill>
                          <a:effectLst/>
                          <a:latin typeface="+mj-lt"/>
                        </a:rPr>
                        <a:t>Total</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algn="ctr" fontAlgn="b"/>
                      <a:r>
                        <a:rPr lang="es-MX" sz="1200" b="0" i="0" u="none" strike="noStrike" kern="1200" dirty="0">
                          <a:solidFill>
                            <a:schemeClr val="tx1"/>
                          </a:solidFill>
                          <a:effectLst/>
                          <a:latin typeface="+mj-lt"/>
                          <a:ea typeface="+mn-ea"/>
                          <a:cs typeface="+mn-cs"/>
                        </a:rPr>
                        <a:t>100%</a:t>
                      </a:r>
                    </a:p>
                  </a:txBody>
                  <a:tcPr marL="9525" marR="9525" marT="9525" marB="0" anchor="ctr">
                    <a:lnL w="12700" cap="flat" cmpd="sng" algn="ctr">
                      <a:solidFill>
                        <a:schemeClr val="tx1"/>
                      </a:solidFill>
                      <a:prstDash val="solid"/>
                      <a:round/>
                      <a:headEnd type="none" w="med" len="med"/>
                      <a:tailEnd type="none" w="med" len="med"/>
                    </a:lnL>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vMerge="1">
                  <a:txBody>
                    <a:bodyPr/>
                    <a:lstStyle/>
                    <a:p>
                      <a:pPr algn="r" fontAlgn="b"/>
                      <a:endParaRPr lang="es-PE" sz="800" b="0" i="0" u="none" strike="noStrike" dirty="0">
                        <a:solidFill>
                          <a:srgbClr val="000000"/>
                        </a:solidFill>
                        <a:effectLst/>
                        <a:latin typeface="Arial" panose="020B0604020202020204" pitchFamily="34" charset="0"/>
                      </a:endParaRPr>
                    </a:p>
                  </a:txBody>
                  <a:tcPr marL="9525" marR="9525" marT="9525" marB="0" anchor="b"/>
                </a:tc>
                <a:tc vMerge="1">
                  <a:txBody>
                    <a:bodyPr/>
                    <a:lstStyle/>
                    <a:p>
                      <a:pPr algn="ctr" fontAlgn="b"/>
                      <a:endParaRPr lang="es-MX" sz="1100" b="1" i="0" u="none" strike="noStrike" dirty="0">
                        <a:effectLst/>
                        <a:latin typeface="Arial" panose="020B0604020202020204" pitchFamily="34" charset="0"/>
                      </a:endParaRPr>
                    </a:p>
                  </a:txBody>
                  <a:tcPr marL="9525" marR="9525" marT="9525" anchor="ctr"/>
                </a:tc>
                <a:tc vMerge="1">
                  <a:txBody>
                    <a:bodyPr/>
                    <a:lstStyle/>
                    <a:p>
                      <a:pPr algn="r" fontAlgn="b"/>
                      <a:endParaRPr lang="es-PE" sz="800" b="0" i="0" u="none" strike="noStrike" dirty="0">
                        <a:solidFill>
                          <a:srgbClr val="000000"/>
                        </a:solidFill>
                        <a:effectLst/>
                        <a:latin typeface="Arial" panose="020B0604020202020204" pitchFamily="34" charset="0"/>
                      </a:endParaRPr>
                    </a:p>
                  </a:txBody>
                  <a:tcPr marL="9525" marR="9525" marT="9525" marB="0" anchor="b"/>
                </a:tc>
                <a:tc vMerge="1">
                  <a:txBody>
                    <a:bodyPr/>
                    <a:lstStyle/>
                    <a:p>
                      <a:pPr algn="r" fontAlgn="b"/>
                      <a:endParaRPr lang="es-PE" sz="1000" b="1" i="0" u="none" strike="noStrike" dirty="0">
                        <a:solidFill>
                          <a:srgbClr val="FF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10008"/>
                  </a:ext>
                </a:extLst>
              </a:tr>
              <a:tr h="439509">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altLang="es-ES" sz="1200" b="1" i="0" u="none" strike="noStrike" kern="1200" cap="none" normalizeH="0" baseline="0" dirty="0">
                          <a:ln>
                            <a:noFill/>
                          </a:ln>
                          <a:solidFill>
                            <a:schemeClr val="tx1"/>
                          </a:solidFill>
                          <a:effectLst/>
                          <a:latin typeface="+mn-lt"/>
                          <a:ea typeface="+mn-ea"/>
                          <a:cs typeface="Arial" panose="020B0604020202020204" pitchFamily="34" charset="0"/>
                        </a:rPr>
                        <a:t>Gestión y</a:t>
                      </a:r>
                      <a:br>
                        <a:rPr kumimoji="0" lang="es-ES" altLang="es-ES" sz="1200" b="1" i="0" u="none" strike="noStrike" kern="1200" cap="none" normalizeH="0" baseline="0" dirty="0">
                          <a:ln>
                            <a:noFill/>
                          </a:ln>
                          <a:solidFill>
                            <a:schemeClr val="tx1"/>
                          </a:solidFill>
                          <a:effectLst/>
                          <a:latin typeface="+mn-lt"/>
                          <a:ea typeface="+mn-ea"/>
                          <a:cs typeface="Arial" panose="020B0604020202020204" pitchFamily="34" charset="0"/>
                        </a:rPr>
                      </a:br>
                      <a:r>
                        <a:rPr kumimoji="0" lang="es-ES" altLang="es-ES" sz="1200" b="1" i="0" u="none" strike="noStrike" kern="1200" cap="none" normalizeH="0" baseline="0" dirty="0">
                          <a:ln>
                            <a:noFill/>
                          </a:ln>
                          <a:solidFill>
                            <a:schemeClr val="tx1"/>
                          </a:solidFill>
                          <a:effectLst/>
                          <a:latin typeface="+mn-lt"/>
                          <a:ea typeface="+mn-ea"/>
                          <a:cs typeface="Arial" panose="020B0604020202020204" pitchFamily="34" charset="0"/>
                        </a:rPr>
                        <a:t>recuperación</a:t>
                      </a:r>
                      <a:br>
                        <a:rPr kumimoji="0" lang="es-ES" altLang="es-ES" sz="1200" b="1" i="0" u="none" strike="noStrike" kern="1200" cap="none" normalizeH="0" baseline="0" dirty="0">
                          <a:ln>
                            <a:noFill/>
                          </a:ln>
                          <a:solidFill>
                            <a:schemeClr val="tx1"/>
                          </a:solidFill>
                          <a:effectLst/>
                          <a:latin typeface="+mn-lt"/>
                          <a:ea typeface="+mn-ea"/>
                          <a:cs typeface="Arial" panose="020B0604020202020204" pitchFamily="34" charset="0"/>
                        </a:rPr>
                      </a:br>
                      <a:r>
                        <a:rPr kumimoji="0" lang="es-ES" altLang="es-ES" sz="1200" b="1" i="0" u="none" strike="noStrike" kern="1200" cap="none" normalizeH="0" baseline="0" dirty="0">
                          <a:ln>
                            <a:noFill/>
                          </a:ln>
                          <a:solidFill>
                            <a:schemeClr val="tx1"/>
                          </a:solidFill>
                          <a:effectLst/>
                          <a:latin typeface="+mn-lt"/>
                          <a:ea typeface="+mn-ea"/>
                          <a:cs typeface="Arial" panose="020B0604020202020204" pitchFamily="34" charset="0"/>
                        </a:rPr>
                        <a:t>de deuda</a:t>
                      </a:r>
                    </a:p>
                  </a:txBody>
                  <a:tcPr>
                    <a:lnL w="28575" cap="flat" cmpd="sng" algn="ctr">
                      <a:solidFill>
                        <a:schemeClr val="tx1"/>
                      </a:solidFill>
                      <a:prstDash val="solid"/>
                      <a:round/>
                      <a:headEnd type="none" w="med" len="med"/>
                      <a:tailEnd type="none" w="med" len="med"/>
                    </a:lnL>
                    <a:lnT w="12700" cap="flat" cmpd="sng" algn="ctr">
                      <a:solidFill>
                        <a:srgbClr val="000000"/>
                      </a:solidFill>
                      <a:prstDash val="solid"/>
                      <a:round/>
                      <a:headEnd type="none" w="med" len="med"/>
                      <a:tailEnd type="none" w="med" len="med"/>
                    </a:lnT>
                    <a:solidFill>
                      <a:schemeClr val="bg1"/>
                    </a:solidFill>
                  </a:tcPr>
                </a:tc>
                <a:tc>
                  <a:txBody>
                    <a:bodyPr/>
                    <a:lstStyle/>
                    <a:p>
                      <a:pPr algn="l" fontAlgn="b"/>
                      <a:r>
                        <a:rPr lang="es-PE" sz="800" b="0" i="0" u="none" strike="noStrike" dirty="0">
                          <a:solidFill>
                            <a:schemeClr val="tx1"/>
                          </a:solidFill>
                          <a:effectLst/>
                          <a:latin typeface="+mj-lt"/>
                        </a:rPr>
                        <a:t>Cobranza Coactiva Centralizada</a:t>
                      </a:r>
                    </a:p>
                  </a:txBody>
                  <a:tcPr marL="9525" marR="9525" marT="9525" marB="0" anchor="ctr">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algn="ctr" defTabSz="914400" rtl="0" eaLnBrk="1" fontAlgn="ctr" latinLnBrk="0" hangingPunct="1"/>
                      <a:r>
                        <a:rPr lang="es-PE" sz="1200" b="1" i="0" u="none" strike="noStrike" kern="1200" dirty="0">
                          <a:solidFill>
                            <a:schemeClr val="tx1"/>
                          </a:solidFill>
                          <a:effectLst/>
                          <a:latin typeface="+mj-lt"/>
                          <a:ea typeface="+mn-ea"/>
                          <a:cs typeface="+mn-cs"/>
                        </a:rPr>
                        <a:t>100.0%</a:t>
                      </a:r>
                    </a:p>
                  </a:txBody>
                  <a:tcPr marL="9525" marR="9525" marT="9525" marB="0" anchor="ctr">
                    <a:lnL w="12700" cap="flat" cmpd="sng" algn="ctr">
                      <a:solidFill>
                        <a:schemeClr val="tx1"/>
                      </a:solidFill>
                      <a:prstDash val="solid"/>
                      <a:round/>
                      <a:headEnd type="none" w="med" len="med"/>
                      <a:tailEnd type="none" w="med" len="med"/>
                    </a:lnL>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rowSpan="2">
                  <a:txBody>
                    <a:bodyPr/>
                    <a:lstStyle/>
                    <a:p>
                      <a:pPr marL="0" algn="ctr" defTabSz="914400" rtl="0" eaLnBrk="1" fontAlgn="b" latinLnBrk="0" hangingPunct="1"/>
                      <a:r>
                        <a:rPr lang="es-PE" sz="1200" b="0" i="0" u="none" strike="noStrike" kern="1200" dirty="0">
                          <a:solidFill>
                            <a:schemeClr val="tx1"/>
                          </a:solidFill>
                          <a:effectLst/>
                          <a:latin typeface="+mj-lt"/>
                          <a:ea typeface="+mn-ea"/>
                          <a:cs typeface="+mn-cs"/>
                        </a:rPr>
                        <a:t>0.0009443088</a:t>
                      </a:r>
                    </a:p>
                  </a:txBody>
                  <a:tcPr marL="9525" marR="9525" marT="9525" marB="0" anchor="ctr">
                    <a:solidFill>
                      <a:schemeClr val="bg1"/>
                    </a:solidFill>
                  </a:tcPr>
                </a:tc>
                <a:tc rowSpan="2">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lang="es-MX" sz="1200" b="1" i="0" u="none" strike="noStrike" kern="1200" dirty="0">
                          <a:solidFill>
                            <a:schemeClr val="tx1"/>
                          </a:solidFill>
                          <a:effectLst/>
                          <a:latin typeface="+mj-lt"/>
                          <a:ea typeface="+mn-ea"/>
                          <a:cs typeface="+mn-cs"/>
                        </a:rPr>
                        <a:t>10%</a:t>
                      </a:r>
                    </a:p>
                  </a:txBody>
                  <a:tcPr marL="9525" marR="9525" marT="9525" anchor="ctr">
                    <a:solidFill>
                      <a:schemeClr val="bg1"/>
                    </a:solidFill>
                  </a:tcPr>
                </a:tc>
                <a:tc rowSpan="2">
                  <a:txBody>
                    <a:bodyPr/>
                    <a:lstStyle/>
                    <a:p>
                      <a:pPr marL="0" algn="ctr" defTabSz="914400" rtl="0" eaLnBrk="1" fontAlgn="b" latinLnBrk="0" hangingPunct="1"/>
                      <a:r>
                        <a:rPr lang="es-ES" sz="1200" b="0" i="0" u="none" strike="noStrike" kern="1200" dirty="0">
                          <a:solidFill>
                            <a:schemeClr val="tx1"/>
                          </a:solidFill>
                          <a:effectLst/>
                          <a:latin typeface="+mj-lt"/>
                          <a:ea typeface="+mn-ea"/>
                          <a:cs typeface="+mn-cs"/>
                        </a:rPr>
                        <a:t>0.0000944309</a:t>
                      </a:r>
                    </a:p>
                  </a:txBody>
                  <a:tcPr marL="9525" marR="9525" marT="9525" marB="0" anchor="ctr">
                    <a:solidFill>
                      <a:schemeClr val="bg1"/>
                    </a:solidFill>
                  </a:tcPr>
                </a:tc>
                <a:tc rowSpan="2">
                  <a:txBody>
                    <a:bodyPr/>
                    <a:lstStyle/>
                    <a:p>
                      <a:pPr marL="0" algn="ctr" defTabSz="914400" rtl="0" eaLnBrk="1" fontAlgn="b" latinLnBrk="0" hangingPunct="1"/>
                      <a:r>
                        <a:rPr lang="es-PE" sz="1200" b="1" i="0" u="none" strike="noStrike" kern="1200" dirty="0">
                          <a:solidFill>
                            <a:schemeClr val="tx1"/>
                          </a:solidFill>
                          <a:effectLst/>
                          <a:latin typeface="+mj-lt"/>
                          <a:ea typeface="+mn-ea"/>
                          <a:cs typeface="+mn-cs"/>
                        </a:rPr>
                        <a:t>0.03%</a:t>
                      </a:r>
                    </a:p>
                  </a:txBody>
                  <a:tcPr marL="9525" marR="9525" marT="9525" marB="0" anchor="ctr">
                    <a:lnR w="28575"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10010"/>
                  </a:ext>
                </a:extLst>
              </a:tr>
              <a:tr h="216000">
                <a:tc vMerge="1">
                  <a:txBody>
                    <a:bodyPr/>
                    <a:lstStyle/>
                    <a:p>
                      <a:endParaRPr lang="es-ES"/>
                    </a:p>
                  </a:txBody>
                  <a:tcPr/>
                </a:tc>
                <a:tc>
                  <a:txBody>
                    <a:bodyPr/>
                    <a:lstStyle/>
                    <a:p>
                      <a:pPr algn="l" fontAlgn="b"/>
                      <a:r>
                        <a:rPr lang="es-PE" sz="800" b="1" i="0" u="none" strike="noStrike" dirty="0">
                          <a:solidFill>
                            <a:schemeClr val="tx1"/>
                          </a:solidFill>
                          <a:effectLst/>
                          <a:latin typeface="+mj-lt"/>
                        </a:rPr>
                        <a:t>Total</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algn="ctr" fontAlgn="b"/>
                      <a:r>
                        <a:rPr lang="es-MX" sz="1200" b="0" i="0" u="none" strike="noStrike" kern="1200" dirty="0">
                          <a:solidFill>
                            <a:schemeClr val="tx1"/>
                          </a:solidFill>
                          <a:effectLst/>
                          <a:latin typeface="+mj-lt"/>
                          <a:ea typeface="+mn-ea"/>
                          <a:cs typeface="+mn-cs"/>
                        </a:rPr>
                        <a:t>100%</a:t>
                      </a:r>
                    </a:p>
                  </a:txBody>
                  <a:tcPr marL="9525" marR="9525" marT="9525" marB="0" anchor="ctr">
                    <a:lnL w="12700" cap="flat" cmpd="sng" algn="ctr">
                      <a:solidFill>
                        <a:schemeClr val="tx1"/>
                      </a:solidFill>
                      <a:prstDash val="solid"/>
                      <a:round/>
                      <a:headEnd type="none" w="med" len="med"/>
                      <a:tailEnd type="none" w="med" len="med"/>
                    </a:lnL>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vMerge="1">
                  <a:txBody>
                    <a:bodyPr/>
                    <a:lstStyle/>
                    <a:p>
                      <a:pPr algn="r" fontAlgn="b"/>
                      <a:endParaRPr lang="es-PE" sz="800" b="0" i="0" u="none" strike="noStrike" dirty="0">
                        <a:solidFill>
                          <a:srgbClr val="000000"/>
                        </a:solidFill>
                        <a:effectLst/>
                        <a:latin typeface="Arial" panose="020B0604020202020204" pitchFamily="34" charset="0"/>
                      </a:endParaRPr>
                    </a:p>
                  </a:txBody>
                  <a:tcPr marL="9525" marR="9525" marT="9525" marB="0" anchor="b"/>
                </a:tc>
                <a:tc vMerge="1">
                  <a:txBody>
                    <a:bodyPr/>
                    <a:lstStyle/>
                    <a:p>
                      <a:pPr algn="ctr" fontAlgn="b"/>
                      <a:endParaRPr lang="es-MX" sz="1100" b="1" i="0" u="none" strike="noStrike" dirty="0">
                        <a:effectLst/>
                        <a:latin typeface="Arial" panose="020B0604020202020204" pitchFamily="34" charset="0"/>
                      </a:endParaRPr>
                    </a:p>
                  </a:txBody>
                  <a:tcPr marL="9525" marR="9525" marT="9525" anchor="ctr"/>
                </a:tc>
                <a:tc vMerge="1">
                  <a:txBody>
                    <a:bodyPr/>
                    <a:lstStyle/>
                    <a:p>
                      <a:pPr algn="r" fontAlgn="b"/>
                      <a:endParaRPr lang="es-ES" sz="800" b="0" i="0" u="none" strike="noStrike" dirty="0">
                        <a:solidFill>
                          <a:srgbClr val="000000"/>
                        </a:solidFill>
                        <a:effectLst/>
                        <a:latin typeface="Arial" panose="020B0604020202020204" pitchFamily="34" charset="0"/>
                      </a:endParaRPr>
                    </a:p>
                  </a:txBody>
                  <a:tcPr marL="9525" marR="9525" marT="9525" marB="0" anchor="b"/>
                </a:tc>
                <a:tc vMerge="1">
                  <a:txBody>
                    <a:bodyPr/>
                    <a:lstStyle/>
                    <a:p>
                      <a:pPr algn="r" fontAlgn="b"/>
                      <a:endParaRPr lang="es-PE" sz="1000" b="1" i="0" u="none" strike="noStrike" dirty="0">
                        <a:solidFill>
                          <a:srgbClr val="FF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10011"/>
                  </a:ext>
                </a:extLst>
              </a:tr>
              <a:tr h="216000">
                <a:tc gridSpan="2">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mj-lt"/>
                          <a:cs typeface="Arial" panose="020B0604020202020204" pitchFamily="34" charset="0"/>
                        </a:rPr>
                        <a:t>Total</a:t>
                      </a:r>
                    </a:p>
                  </a:txBody>
                  <a:tcPr marL="90000" marR="90000" marT="18002" marB="18002"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28575" cap="flat" cmpd="sng" algn="ctr">
                      <a:solidFill>
                        <a:schemeClr val="tx1"/>
                      </a:solidFill>
                      <a:prstDash val="solid"/>
                      <a:round/>
                      <a:headEnd type="none" w="med" len="med"/>
                      <a:tailEnd type="none" w="med" len="med"/>
                    </a:lnB>
                    <a:lnTlToBr>
                      <a:noFill/>
                    </a:lnTlToBr>
                    <a:lnBlToTr>
                      <a:noFill/>
                    </a:lnBlToTr>
                    <a:solidFill>
                      <a:schemeClr val="bg1"/>
                    </a:solidFill>
                  </a:tcPr>
                </a:tc>
                <a:tc hMerge="1">
                  <a:txBody>
                    <a:bodyPr/>
                    <a:lstStyle/>
                    <a:p>
                      <a:endParaRPr lang="es-ES"/>
                    </a:p>
                  </a:txBody>
                  <a:tcPr/>
                </a:tc>
                <a:tc>
                  <a:txBody>
                    <a:bodyPr/>
                    <a:lstStyle/>
                    <a:p>
                      <a:pPr marL="0" algn="ctr" defTabSz="914400" rtl="0" eaLnBrk="1" fontAlgn="ctr" latinLnBrk="0" hangingPunct="1"/>
                      <a:endParaRPr lang="es-MX" sz="1200" b="1" i="0" u="none" strike="noStrike" kern="1200" dirty="0">
                        <a:solidFill>
                          <a:schemeClr val="tx1"/>
                        </a:solidFill>
                        <a:effectLst/>
                        <a:latin typeface="+mj-lt"/>
                        <a:ea typeface="+mn-ea"/>
                        <a:cs typeface="+mn-cs"/>
                      </a:endParaRPr>
                    </a:p>
                  </a:txBody>
                  <a:tcPr marL="9525"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lang="es-MX" sz="1200" b="1" i="0" u="none" strike="noStrike" kern="1200" dirty="0">
                          <a:solidFill>
                            <a:schemeClr val="tx1"/>
                          </a:solidFill>
                          <a:effectLst/>
                          <a:latin typeface="+mj-lt"/>
                          <a:ea typeface="+mn-ea"/>
                          <a:cs typeface="+mn-cs"/>
                        </a:rPr>
                        <a:t>1</a:t>
                      </a:r>
                    </a:p>
                  </a:txBody>
                  <a:tcPr marL="9525"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lang="es-MX" sz="1200" b="1" i="0" u="none" strike="noStrike" kern="1200" dirty="0">
                          <a:solidFill>
                            <a:schemeClr val="tx1"/>
                          </a:solidFill>
                          <a:effectLst/>
                          <a:latin typeface="+mj-lt"/>
                          <a:ea typeface="+mn-ea"/>
                          <a:cs typeface="+mn-cs"/>
                        </a:rPr>
                        <a:t>100%</a:t>
                      </a:r>
                    </a:p>
                  </a:txBody>
                  <a:tcPr marL="9525"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lang="es-PE" sz="1200" b="1" i="0" u="none" strike="noStrike" kern="1200" dirty="0">
                          <a:solidFill>
                            <a:schemeClr val="tx1"/>
                          </a:solidFill>
                          <a:effectLst/>
                          <a:latin typeface="+mj-lt"/>
                          <a:ea typeface="+mn-ea"/>
                          <a:cs typeface="+mn-cs"/>
                        </a:rPr>
                        <a:t>0.348517697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lang="es-MX" sz="1200" b="1" i="0" u="none" strike="noStrike" kern="1200" dirty="0">
                          <a:solidFill>
                            <a:schemeClr val="tx1"/>
                          </a:solidFill>
                          <a:effectLst/>
                          <a:latin typeface="+mj-lt"/>
                          <a:ea typeface="+mn-ea"/>
                          <a:cs typeface="+mn-cs"/>
                        </a:rPr>
                        <a:t>100%</a:t>
                      </a:r>
                    </a:p>
                  </a:txBody>
                  <a:tcPr marL="9525" marR="9525" marT="9525"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12"/>
                  </a:ext>
                </a:extLst>
              </a:tr>
            </a:tbl>
          </a:graphicData>
        </a:graphic>
      </p:graphicFrame>
      <p:sp>
        <p:nvSpPr>
          <p:cNvPr id="7" name="Rectángulo 6">
            <a:extLst>
              <a:ext uri="{FF2B5EF4-FFF2-40B4-BE49-F238E27FC236}">
                <a16:creationId xmlns:a16="http://schemas.microsoft.com/office/drawing/2014/main" id="{1085F54A-6187-42DD-B6A5-88BC803774E3}"/>
              </a:ext>
            </a:extLst>
          </p:cNvPr>
          <p:cNvSpPr/>
          <p:nvPr/>
        </p:nvSpPr>
        <p:spPr>
          <a:xfrm>
            <a:off x="437802" y="6647522"/>
            <a:ext cx="6367462" cy="253916"/>
          </a:xfrm>
          <a:prstGeom prst="rect">
            <a:avLst/>
          </a:prstGeom>
        </p:spPr>
        <p:txBody>
          <a:bodyPr wrap="square">
            <a:spAutoFit/>
          </a:bodyPr>
          <a:lstStyle/>
          <a:p>
            <a:pPr lvl="0">
              <a:spcBef>
                <a:spcPct val="50000"/>
              </a:spcBef>
            </a:pPr>
            <a:r>
              <a:rPr lang="es-ES" altLang="es-ES" sz="1050" dirty="0">
                <a:solidFill>
                  <a:prstClr val="black"/>
                </a:solidFill>
                <a:latin typeface="Calibri" panose="020F0502020204030204" pitchFamily="34" charset="0"/>
                <a:cs typeface="Calibri" panose="020F0502020204030204" pitchFamily="34" charset="0"/>
              </a:rPr>
              <a:t>(*)</a:t>
            </a:r>
            <a:r>
              <a:rPr lang="es-ES" sz="1050" dirty="0">
                <a:solidFill>
                  <a:prstClr val="black"/>
                </a:solidFill>
              </a:rPr>
              <a:t> </a:t>
            </a:r>
            <a:r>
              <a:rPr lang="es-ES" sz="1050" dirty="0">
                <a:solidFill>
                  <a:prstClr val="black"/>
                </a:solidFill>
                <a:latin typeface="Calibri" panose="020F0502020204030204" pitchFamily="34" charset="0"/>
                <a:cs typeface="Calibri" panose="020F0502020204030204" pitchFamily="34" charset="0"/>
              </a:rPr>
              <a:t>A solicitud de Aduanas, se sustituye la medición del Servicio Importa Fácil por Envíos de Entrega Rápida (EER)</a:t>
            </a:r>
            <a:endParaRPr lang="es-ES" altLang="es-ES" sz="1050" dirty="0">
              <a:solidFill>
                <a:prstClr val="black"/>
              </a:solidFill>
              <a:latin typeface="Calibri" panose="020F0502020204030204" pitchFamily="34" charset="0"/>
              <a:cs typeface="Calibri" panose="020F0502020204030204" pitchFamily="34" charset="0"/>
            </a:endParaRPr>
          </a:p>
        </p:txBody>
      </p:sp>
      <p:sp>
        <p:nvSpPr>
          <p:cNvPr id="8" name="Rectángulo 7">
            <a:extLst>
              <a:ext uri="{FF2B5EF4-FFF2-40B4-BE49-F238E27FC236}">
                <a16:creationId xmlns:a16="http://schemas.microsoft.com/office/drawing/2014/main" id="{54DC27AC-62CC-4D5E-B68E-35B9218C5ECA}"/>
              </a:ext>
            </a:extLst>
          </p:cNvPr>
          <p:cNvSpPr/>
          <p:nvPr/>
        </p:nvSpPr>
        <p:spPr>
          <a:xfrm>
            <a:off x="3882452" y="70951"/>
            <a:ext cx="5847176" cy="1477328"/>
          </a:xfrm>
          <a:prstGeom prst="rect">
            <a:avLst/>
          </a:prstGeom>
        </p:spPr>
        <p:txBody>
          <a:bodyPr wrap="square">
            <a:spAutoFit/>
          </a:bodyPr>
          <a:lstStyle/>
          <a:p>
            <a:pPr marL="171450" indent="-171450" algn="just">
              <a:spcBef>
                <a:spcPct val="50000"/>
              </a:spcBef>
              <a:buFont typeface="Wingdings" panose="05000000000000000000" pitchFamily="2" charset="2"/>
              <a:buChar char="§"/>
            </a:pPr>
            <a:r>
              <a:rPr lang="es-PE" sz="900" dirty="0">
                <a:latin typeface="Arial" panose="020B0604020202020204" pitchFamily="34" charset="0"/>
                <a:cs typeface="Arial" panose="020B0604020202020204" pitchFamily="34" charset="0"/>
              </a:rPr>
              <a:t>En la presente medición, el área usuaria de la unidad de negocio Aduanas realiza un ajuste a los ponderadores. A nivel de Procesos, los cambios en los pesos no son significativos. </a:t>
            </a:r>
          </a:p>
          <a:p>
            <a:pPr marL="180975" algn="just">
              <a:spcBef>
                <a:spcPct val="50000"/>
              </a:spcBef>
            </a:pPr>
            <a:r>
              <a:rPr lang="es-PE" sz="900" dirty="0">
                <a:latin typeface="Arial" panose="020B0604020202020204" pitchFamily="34" charset="0"/>
                <a:cs typeface="Arial" panose="020B0604020202020204" pitchFamily="34" charset="0"/>
              </a:rPr>
              <a:t>La diferencia se da, principalmente, en los servicios de Manifiesto de Ingreso y Manifiesto de Salida; al igual que en la ola 2, se toma en cuenta la cantidad de documentos de transporte en lugar de la cantidad de manifiestos. En los demás servicios el ajuste de los pesos se da por la variación en la cantidad de atenciones. </a:t>
            </a:r>
          </a:p>
          <a:p>
            <a:pPr marL="171450" indent="-171450" algn="just">
              <a:spcBef>
                <a:spcPct val="50000"/>
              </a:spcBef>
              <a:buFont typeface="Wingdings" panose="05000000000000000000" pitchFamily="2" charset="2"/>
              <a:buChar char="§"/>
            </a:pPr>
            <a:r>
              <a:rPr lang="es-PE" sz="900" dirty="0">
                <a:latin typeface="Arial" panose="020B0604020202020204" pitchFamily="34" charset="0"/>
                <a:cs typeface="Arial" panose="020B0604020202020204" pitchFamily="34" charset="0"/>
              </a:rPr>
              <a:t>En relación al servicio de Envíos de Entrega Rápida, la población (universo) está conformada por empresas Courier, usuarios que han realizado sus despachos a través de empresas Courier y usuarios que han realizado sus despachos directamente. </a:t>
            </a:r>
          </a:p>
        </p:txBody>
      </p:sp>
      <p:sp>
        <p:nvSpPr>
          <p:cNvPr id="9" name="TextBox 51">
            <a:extLst>
              <a:ext uri="{FF2B5EF4-FFF2-40B4-BE49-F238E27FC236}">
                <a16:creationId xmlns:a16="http://schemas.microsoft.com/office/drawing/2014/main" id="{705310BE-651A-4646-B7EA-86CABF7EA0E5}"/>
              </a:ext>
            </a:extLst>
          </p:cNvPr>
          <p:cNvSpPr txBox="1"/>
          <p:nvPr/>
        </p:nvSpPr>
        <p:spPr>
          <a:xfrm>
            <a:off x="8809824" y="1310405"/>
            <a:ext cx="875561" cy="323165"/>
          </a:xfrm>
          <a:prstGeom prst="rect">
            <a:avLst/>
          </a:prstGeom>
          <a:noFill/>
        </p:spPr>
        <p:txBody>
          <a:bodyPr wrap="none"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1" i="0" u="none" strike="noStrike" kern="0" cap="none" spc="0" normalizeH="0" baseline="0" noProof="0" dirty="0" err="1">
                <a:ln>
                  <a:noFill/>
                </a:ln>
                <a:solidFill>
                  <a:srgbClr val="1264A1"/>
                </a:solidFill>
                <a:effectLst/>
                <a:uLnTx/>
                <a:uFillTx/>
                <a:latin typeface="Calibri"/>
                <a:ea typeface="+mn-ea"/>
                <a:cs typeface="+mn-cs"/>
              </a:rPr>
              <a:t>Aduanas</a:t>
            </a:r>
            <a:endParaRPr kumimoji="0" lang="en-US" sz="1500" b="1" i="0" u="none" strike="noStrike" kern="0" cap="none" spc="0" normalizeH="0" baseline="0" noProof="0" dirty="0">
              <a:ln>
                <a:noFill/>
              </a:ln>
              <a:solidFill>
                <a:srgbClr val="1264A1"/>
              </a:solidFill>
              <a:effectLst/>
              <a:uLnTx/>
              <a:uFillTx/>
              <a:latin typeface="Calibri"/>
              <a:ea typeface="+mn-ea"/>
              <a:cs typeface="+mn-cs"/>
            </a:endParaRPr>
          </a:p>
        </p:txBody>
      </p:sp>
    </p:spTree>
    <p:extLst>
      <p:ext uri="{BB962C8B-B14F-4D97-AF65-F5344CB8AC3E}">
        <p14:creationId xmlns:p14="http://schemas.microsoft.com/office/powerpoint/2010/main" val="38892576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8D945A54-3BD5-4B9D-9436-CE7E48350CD6}"/>
              </a:ext>
            </a:extLst>
          </p:cNvPr>
          <p:cNvSpPr>
            <a:spLocks noGrp="1"/>
          </p:cNvSpPr>
          <p:nvPr>
            <p:ph type="title"/>
          </p:nvPr>
        </p:nvSpPr>
        <p:spPr>
          <a:xfrm>
            <a:off x="304802" y="365127"/>
            <a:ext cx="9442546" cy="970187"/>
          </a:xfrm>
        </p:spPr>
        <p:txBody>
          <a:bodyPr/>
          <a:lstStyle/>
          <a:p>
            <a:r>
              <a:rPr lang="es-PE" dirty="0"/>
              <a:t>1. Ficha Técnica</a:t>
            </a:r>
            <a:br>
              <a:rPr lang="es-PE" dirty="0"/>
            </a:br>
            <a:r>
              <a:rPr lang="es-PE" sz="1600" dirty="0"/>
              <a:t>        </a:t>
            </a:r>
            <a:r>
              <a:rPr lang="es-PE" sz="1600" dirty="0">
                <a:solidFill>
                  <a:srgbClr val="1264A1"/>
                </a:solidFill>
              </a:rPr>
              <a:t>1.5 Ponderadores por procesos</a:t>
            </a:r>
          </a:p>
        </p:txBody>
      </p:sp>
      <p:sp>
        <p:nvSpPr>
          <p:cNvPr id="4" name="Text Box 2"/>
          <p:cNvSpPr txBox="1">
            <a:spLocks noChangeArrowheads="1"/>
          </p:cNvSpPr>
          <p:nvPr/>
        </p:nvSpPr>
        <p:spPr bwMode="auto">
          <a:xfrm>
            <a:off x="858837" y="2004806"/>
            <a:ext cx="8208963"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spcBef>
                <a:spcPct val="50000"/>
              </a:spcBef>
              <a:buFontTx/>
              <a:buNone/>
            </a:pPr>
            <a:r>
              <a:rPr lang="es-ES" altLang="es-ES" sz="1400" dirty="0">
                <a:latin typeface="Calibri" panose="020F0502020204030204" pitchFamily="34" charset="0"/>
                <a:cs typeface="Calibri" panose="020F0502020204030204" pitchFamily="34" charset="0"/>
              </a:rPr>
              <a:t>Se han aplicado los </a:t>
            </a:r>
            <a:r>
              <a:rPr lang="es-ES" altLang="es-ES" sz="1400" b="1" dirty="0">
                <a:latin typeface="Calibri" panose="020F0502020204030204" pitchFamily="34" charset="0"/>
                <a:cs typeface="Calibri" panose="020F0502020204030204" pitchFamily="34" charset="0"/>
              </a:rPr>
              <a:t>siguientes ponderadores:</a:t>
            </a:r>
          </a:p>
        </p:txBody>
      </p:sp>
      <p:graphicFrame>
        <p:nvGraphicFramePr>
          <p:cNvPr id="5" name="Group 81">
            <a:extLst>
              <a:ext uri="{FF2B5EF4-FFF2-40B4-BE49-F238E27FC236}">
                <a16:creationId xmlns:a16="http://schemas.microsoft.com/office/drawing/2014/main" id="{33EF80CA-306C-4FEA-9906-E160E5B88AB3}"/>
              </a:ext>
            </a:extLst>
          </p:cNvPr>
          <p:cNvGraphicFramePr>
            <a:graphicFrameLocks noGrp="1"/>
          </p:cNvGraphicFramePr>
          <p:nvPr>
            <p:extLst>
              <p:ext uri="{D42A27DB-BD31-4B8C-83A1-F6EECF244321}">
                <p14:modId xmlns:p14="http://schemas.microsoft.com/office/powerpoint/2010/main" val="3825133901"/>
              </p:ext>
            </p:extLst>
          </p:nvPr>
        </p:nvGraphicFramePr>
        <p:xfrm>
          <a:off x="858837" y="2624137"/>
          <a:ext cx="8208963" cy="2159318"/>
        </p:xfrm>
        <a:graphic>
          <a:graphicData uri="http://schemas.openxmlformats.org/drawingml/2006/table">
            <a:tbl>
              <a:tblPr/>
              <a:tblGrid>
                <a:gridCol w="1690915">
                  <a:extLst>
                    <a:ext uri="{9D8B030D-6E8A-4147-A177-3AD203B41FA5}">
                      <a16:colId xmlns:a16="http://schemas.microsoft.com/office/drawing/2014/main" val="20000"/>
                    </a:ext>
                  </a:extLst>
                </a:gridCol>
                <a:gridCol w="1568111">
                  <a:extLst>
                    <a:ext uri="{9D8B030D-6E8A-4147-A177-3AD203B41FA5}">
                      <a16:colId xmlns:a16="http://schemas.microsoft.com/office/drawing/2014/main" val="20002"/>
                    </a:ext>
                  </a:extLst>
                </a:gridCol>
                <a:gridCol w="1743814">
                  <a:extLst>
                    <a:ext uri="{9D8B030D-6E8A-4147-A177-3AD203B41FA5}">
                      <a16:colId xmlns:a16="http://schemas.microsoft.com/office/drawing/2014/main" val="20003"/>
                    </a:ext>
                  </a:extLst>
                </a:gridCol>
                <a:gridCol w="1621010">
                  <a:extLst>
                    <a:ext uri="{9D8B030D-6E8A-4147-A177-3AD203B41FA5}">
                      <a16:colId xmlns:a16="http://schemas.microsoft.com/office/drawing/2014/main" val="20004"/>
                    </a:ext>
                  </a:extLst>
                </a:gridCol>
                <a:gridCol w="1585113">
                  <a:extLst>
                    <a:ext uri="{9D8B030D-6E8A-4147-A177-3AD203B41FA5}">
                      <a16:colId xmlns:a16="http://schemas.microsoft.com/office/drawing/2014/main" val="20005"/>
                    </a:ext>
                  </a:extLst>
                </a:gridCol>
              </a:tblGrid>
              <a:tr h="1057274">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altLang="es-ES" sz="1400" b="1" i="0" u="none" strike="noStrike" cap="none" normalizeH="0" baseline="0" dirty="0">
                          <a:ln>
                            <a:noFill/>
                          </a:ln>
                          <a:solidFill>
                            <a:schemeClr val="bg1"/>
                          </a:solidFill>
                          <a:effectLst/>
                          <a:latin typeface="+mn-lt"/>
                          <a:cs typeface="Arial" panose="020B0604020202020204" pitchFamily="34" charset="0"/>
                        </a:rPr>
                        <a:t>Negocios</a:t>
                      </a:r>
                    </a:p>
                  </a:txBody>
                  <a:tcPr marL="9525" marR="9525" marT="9525" marB="0" anchor="ctr" horzOverflow="overflow">
                    <a:lnL w="28575"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0062AE"/>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400" b="1" i="0" u="none" strike="noStrike" cap="none" normalizeH="0" baseline="0" dirty="0">
                          <a:ln>
                            <a:noFill/>
                          </a:ln>
                          <a:solidFill>
                            <a:schemeClr val="bg1"/>
                          </a:solidFill>
                          <a:effectLst/>
                          <a:latin typeface="+mn-lt"/>
                          <a:cs typeface="Arial" panose="020B0604020202020204" pitchFamily="34" charset="0"/>
                        </a:rPr>
                        <a:t>Ponderador Negocio por atenciones</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0062AE"/>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400" b="1" i="0" u="none" strike="noStrike" cap="none" normalizeH="0" baseline="0" dirty="0">
                          <a:ln>
                            <a:noFill/>
                          </a:ln>
                          <a:solidFill>
                            <a:schemeClr val="bg1"/>
                          </a:solidFill>
                          <a:effectLst/>
                          <a:latin typeface="+mn-lt"/>
                          <a:cs typeface="Arial" panose="020B0604020202020204" pitchFamily="34" charset="0"/>
                        </a:rPr>
                        <a:t>Importancia otorgada por la SUNAT al negocio</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0062AE"/>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400" b="1" i="0" u="none" strike="noStrike" cap="none" normalizeH="0" baseline="0" dirty="0">
                          <a:ln>
                            <a:noFill/>
                          </a:ln>
                          <a:solidFill>
                            <a:schemeClr val="bg1"/>
                          </a:solidFill>
                          <a:effectLst/>
                          <a:latin typeface="+mn-lt"/>
                          <a:cs typeface="Arial" panose="020B0604020202020204" pitchFamily="34" charset="0"/>
                        </a:rPr>
                        <a:t>Producto ponderador por atenciones * Importancia SUNAT</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0062AE"/>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400" b="1" i="0" u="none" strike="noStrike" cap="none" normalizeH="0" baseline="0" dirty="0">
                          <a:ln>
                            <a:noFill/>
                          </a:ln>
                          <a:solidFill>
                            <a:schemeClr val="bg1"/>
                          </a:solidFill>
                          <a:effectLst/>
                          <a:latin typeface="+mn-lt"/>
                          <a:cs typeface="Arial" panose="020B0604020202020204" pitchFamily="34" charset="0"/>
                        </a:rPr>
                        <a:t>PONDERADOR FINAL</a:t>
                      </a:r>
                    </a:p>
                  </a:txBody>
                  <a:tcPr marL="9525" marR="9525" marT="9525" marB="0" anchor="ctr" horzOverflow="overflow">
                    <a:lnL w="6350" cap="flat" cmpd="sng" algn="ctr">
                      <a:solidFill>
                        <a:srgbClr val="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0062AE"/>
                    </a:solidFill>
                  </a:tcPr>
                </a:tc>
                <a:extLst>
                  <a:ext uri="{0D108BD9-81ED-4DB2-BD59-A6C34878D82A}">
                    <a16:rowId xmlns:a16="http://schemas.microsoft.com/office/drawing/2014/main" val="10000"/>
                  </a:ext>
                </a:extLst>
              </a:tr>
              <a:tr h="277813">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altLang="es-ES" sz="1400" b="1" i="0" u="none" strike="noStrike" cap="none" normalizeH="0" baseline="0" dirty="0">
                          <a:ln>
                            <a:noFill/>
                          </a:ln>
                          <a:solidFill>
                            <a:schemeClr val="tx1"/>
                          </a:solidFill>
                          <a:effectLst/>
                          <a:latin typeface="+mn-lt"/>
                          <a:cs typeface="Arial" panose="020B0604020202020204" pitchFamily="34" charset="0"/>
                        </a:rPr>
                        <a:t>Tributos Internos</a:t>
                      </a:r>
                    </a:p>
                  </a:txBody>
                  <a:tcPr marL="9525" marR="9525" marT="9525" marB="0" anchor="ctr" horzOverflow="overflow">
                    <a:lnL w="28575"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s-PE" sz="1400" b="0" i="0" u="none" strike="noStrike" kern="1200" dirty="0">
                          <a:solidFill>
                            <a:schemeClr val="tx1"/>
                          </a:solidFill>
                          <a:effectLst/>
                          <a:latin typeface="+mn-lt"/>
                          <a:ea typeface="+mn-ea"/>
                          <a:cs typeface="+mn-cs"/>
                        </a:rPr>
                        <a:t>0.8988077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s-MX" sz="1400" b="1" i="0" u="none" strike="noStrike" dirty="0">
                          <a:solidFill>
                            <a:schemeClr val="tx1"/>
                          </a:solidFill>
                          <a:effectLst/>
                          <a:latin typeface="+mn-lt"/>
                        </a:rPr>
                        <a:t>70%</a:t>
                      </a:r>
                    </a:p>
                  </a:txBody>
                  <a:tcPr marL="9525" marR="9525" marT="95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s-PE" sz="1400" b="0" i="0" u="none" strike="noStrike" kern="1200" dirty="0">
                          <a:solidFill>
                            <a:schemeClr val="tx1"/>
                          </a:solidFill>
                          <a:effectLst/>
                          <a:latin typeface="+mn-lt"/>
                          <a:ea typeface="+mn-ea"/>
                          <a:cs typeface="+mn-cs"/>
                        </a:rPr>
                        <a:t>0.6291654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s-MX" sz="1400" b="1" i="0" u="none" strike="noStrike" dirty="0">
                          <a:solidFill>
                            <a:schemeClr val="tx1"/>
                          </a:solidFill>
                          <a:effectLst/>
                          <a:latin typeface="+mn-lt"/>
                        </a:rPr>
                        <a:t>95.4%</a:t>
                      </a:r>
                    </a:p>
                  </a:txBody>
                  <a:tcPr marL="9525" marR="9525" marT="9525" anchor="ctr">
                    <a:lnL w="6350" cap="flat" cmpd="sng" algn="ctr">
                      <a:solidFill>
                        <a:srgbClr val="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58763">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altLang="es-ES" sz="1400" b="1" i="0" u="none" strike="noStrike" cap="none" normalizeH="0" baseline="0" dirty="0">
                          <a:ln>
                            <a:noFill/>
                          </a:ln>
                          <a:solidFill>
                            <a:schemeClr val="tx1"/>
                          </a:solidFill>
                          <a:effectLst/>
                          <a:latin typeface="+mn-lt"/>
                          <a:cs typeface="Arial" panose="020B0604020202020204" pitchFamily="34" charset="0"/>
                        </a:rPr>
                        <a:t>Aduanas</a:t>
                      </a:r>
                    </a:p>
                  </a:txBody>
                  <a:tcPr marL="9525" marR="9525" marT="9525" marB="0" anchor="ctr" horzOverflow="overflow">
                    <a:lnL w="28575"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s-PE" sz="1400" b="0" i="0" u="none" strike="noStrike" kern="1200" dirty="0">
                          <a:solidFill>
                            <a:schemeClr val="tx1"/>
                          </a:solidFill>
                          <a:effectLst/>
                          <a:latin typeface="+mn-lt"/>
                          <a:ea typeface="+mn-ea"/>
                          <a:cs typeface="+mn-cs"/>
                        </a:rPr>
                        <a:t>0.1011923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s-MX" sz="1400" b="1" i="0" u="none" strike="noStrike" dirty="0">
                          <a:solidFill>
                            <a:schemeClr val="tx1"/>
                          </a:solidFill>
                          <a:effectLst/>
                          <a:latin typeface="+mn-lt"/>
                        </a:rPr>
                        <a:t>30%</a:t>
                      </a:r>
                    </a:p>
                  </a:txBody>
                  <a:tcPr marL="9525" marR="9525" marT="95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s-PE" sz="1400" b="0" i="0" u="none" strike="noStrike" kern="1200" dirty="0">
                          <a:solidFill>
                            <a:schemeClr val="tx1"/>
                          </a:solidFill>
                          <a:effectLst/>
                          <a:latin typeface="+mn-lt"/>
                          <a:ea typeface="+mn-ea"/>
                          <a:cs typeface="+mn-cs"/>
                        </a:rPr>
                        <a:t>0.0303577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s-MX" sz="1400" b="1" i="0" u="none" strike="noStrike" dirty="0">
                          <a:solidFill>
                            <a:schemeClr val="tx1"/>
                          </a:solidFill>
                          <a:effectLst/>
                          <a:latin typeface="+mn-lt"/>
                        </a:rPr>
                        <a:t>4.6%</a:t>
                      </a:r>
                    </a:p>
                  </a:txBody>
                  <a:tcPr marL="9525" marR="9525" marT="9525" anchor="ctr">
                    <a:lnL w="6350" cap="flat" cmpd="sng" algn="ctr">
                      <a:solidFill>
                        <a:srgbClr val="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277813">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altLang="es-ES" sz="1400" b="1" i="0" u="none" strike="noStrike" cap="none" normalizeH="0" baseline="0" dirty="0">
                          <a:ln>
                            <a:noFill/>
                          </a:ln>
                          <a:solidFill>
                            <a:schemeClr val="tx1"/>
                          </a:solidFill>
                          <a:effectLst/>
                          <a:latin typeface="+mn-lt"/>
                          <a:cs typeface="Arial" panose="020B0604020202020204" pitchFamily="34" charset="0"/>
                        </a:rPr>
                        <a:t> </a:t>
                      </a:r>
                    </a:p>
                  </a:txBody>
                  <a:tcPr marL="9525" marR="9525" marT="9525" marB="0" anchor="ctr" horzOverflow="overflow">
                    <a:lnL w="28575"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s-MX" sz="1400" b="0" i="0" u="none" strike="noStrike" dirty="0">
                          <a:solidFill>
                            <a:schemeClr val="tx1"/>
                          </a:solidFill>
                          <a:effectLst/>
                          <a:latin typeface="+mn-lt"/>
                        </a:rPr>
                        <a:t>1.0000000</a:t>
                      </a:r>
                    </a:p>
                  </a:txBody>
                  <a:tcPr marL="9525" marR="9525" marT="95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endParaRPr lang="es-MX" sz="1400" b="1" i="0" u="none" strike="noStrike" dirty="0">
                        <a:solidFill>
                          <a:schemeClr val="tx1"/>
                        </a:solidFill>
                        <a:effectLst/>
                        <a:latin typeface="+mn-lt"/>
                      </a:endParaRPr>
                    </a:p>
                  </a:txBody>
                  <a:tcPr marL="9525" marR="9525" marT="95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s-MX" sz="1400" b="0" i="0" u="none" strike="noStrike" kern="1200" dirty="0">
                          <a:solidFill>
                            <a:schemeClr val="tx1"/>
                          </a:solidFill>
                          <a:effectLst/>
                          <a:latin typeface="+mn-lt"/>
                          <a:ea typeface="+mn-ea"/>
                          <a:cs typeface="+mn-cs"/>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endParaRPr lang="es-MX" sz="1400" b="0" i="0" u="none" strike="noStrike" dirty="0">
                        <a:solidFill>
                          <a:schemeClr val="tx1"/>
                        </a:solidFill>
                        <a:effectLst/>
                        <a:latin typeface="+mn-lt"/>
                      </a:endParaRPr>
                    </a:p>
                  </a:txBody>
                  <a:tcPr marL="9525" marR="9525" marT="9525" anchor="ctr">
                    <a:lnL w="6350" cap="flat" cmpd="sng" algn="ctr">
                      <a:solidFill>
                        <a:srgbClr val="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277813">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s-ES" altLang="es-ES" sz="1400" b="1" i="0" u="none" strike="noStrike" cap="none" normalizeH="0" baseline="0" dirty="0">
                        <a:ln>
                          <a:noFill/>
                        </a:ln>
                        <a:solidFill>
                          <a:schemeClr val="tx1"/>
                        </a:solidFill>
                        <a:effectLst/>
                        <a:latin typeface="+mn-lt"/>
                        <a:cs typeface="Arial" panose="020B0604020202020204" pitchFamily="34" charset="0"/>
                      </a:endParaRPr>
                    </a:p>
                  </a:txBody>
                  <a:tcPr marL="9525" marR="9525" marT="9525" marB="0" anchor="ctr" horzOverflow="overflow">
                    <a:lnL w="28575"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algn="ctr" fontAlgn="b"/>
                      <a:endParaRPr lang="es-MX" sz="1400" b="0" i="0" u="none" strike="noStrike" dirty="0">
                        <a:solidFill>
                          <a:schemeClr val="tx1"/>
                        </a:solidFill>
                        <a:effectLst/>
                        <a:latin typeface="+mn-lt"/>
                      </a:endParaRPr>
                    </a:p>
                  </a:txBody>
                  <a:tcPr marL="9525" marR="9525" marT="9525"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algn="ctr" fontAlgn="b"/>
                      <a:r>
                        <a:rPr lang="es-MX" sz="1400" b="1" i="0" u="none" strike="noStrike" dirty="0">
                          <a:solidFill>
                            <a:schemeClr val="tx1"/>
                          </a:solidFill>
                          <a:effectLst/>
                          <a:latin typeface="+mn-lt"/>
                        </a:rPr>
                        <a:t>100%</a:t>
                      </a:r>
                    </a:p>
                  </a:txBody>
                  <a:tcPr marL="9525" marR="9525" marT="95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algn="ctr" fontAlgn="b"/>
                      <a:r>
                        <a:rPr lang="es-MX" sz="1400" b="0" i="0" u="none" strike="noStrike" kern="1200" dirty="0">
                          <a:solidFill>
                            <a:schemeClr val="tx1"/>
                          </a:solidFill>
                          <a:effectLst/>
                          <a:latin typeface="+mn-lt"/>
                          <a:ea typeface="+mn-ea"/>
                          <a:cs typeface="+mn-cs"/>
                        </a:rPr>
                        <a:t>0.6603041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algn="ctr" fontAlgn="b"/>
                      <a:r>
                        <a:rPr lang="es-MX" sz="1400" b="0" i="0" u="none" strike="noStrike" dirty="0">
                          <a:solidFill>
                            <a:schemeClr val="tx1"/>
                          </a:solidFill>
                          <a:effectLst/>
                          <a:latin typeface="+mn-lt"/>
                        </a:rPr>
                        <a:t>100%</a:t>
                      </a:r>
                    </a:p>
                  </a:txBody>
                  <a:tcPr marL="9525" marR="9525" marT="9525" anchor="ctr">
                    <a:lnL w="6350" cap="flat" cmpd="sng" algn="ctr">
                      <a:solidFill>
                        <a:srgbClr val="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31297804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40BD8789-3588-42DC-AB82-D22CA9FA2E5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8057" t="-189" b="189"/>
          <a:stretch/>
        </p:blipFill>
        <p:spPr bwMode="auto">
          <a:xfrm>
            <a:off x="643489" y="543274"/>
            <a:ext cx="8700407" cy="5771452"/>
          </a:xfrm>
          <a:prstGeom prst="rect">
            <a:avLst/>
          </a:prstGeom>
          <a:noFill/>
          <a:ln>
            <a:solidFill>
              <a:srgbClr val="1264A1"/>
            </a:solidFill>
          </a:ln>
          <a:extLst>
            <a:ext uri="{909E8E84-426E-40DD-AFC4-6F175D3DCCD1}">
              <a14:hiddenFill xmlns:a14="http://schemas.microsoft.com/office/drawing/2010/main">
                <a:solidFill>
                  <a:srgbClr val="FFFFFF"/>
                </a:solidFill>
              </a14:hiddenFill>
            </a:ext>
          </a:extLst>
        </p:spPr>
      </p:pic>
      <p:sp>
        <p:nvSpPr>
          <p:cNvPr id="2" name="Rectángulo 1">
            <a:extLst>
              <a:ext uri="{FF2B5EF4-FFF2-40B4-BE49-F238E27FC236}">
                <a16:creationId xmlns:a16="http://schemas.microsoft.com/office/drawing/2014/main" id="{D6CA6B5E-0270-4F5C-BA63-673FF6E6608F}"/>
              </a:ext>
            </a:extLst>
          </p:cNvPr>
          <p:cNvSpPr/>
          <p:nvPr/>
        </p:nvSpPr>
        <p:spPr>
          <a:xfrm>
            <a:off x="4635668" y="204235"/>
            <a:ext cx="1066800" cy="1052945"/>
          </a:xfrm>
          <a:prstGeom prst="rect">
            <a:avLst/>
          </a:prstGeom>
          <a:solidFill>
            <a:srgbClr val="1264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dirty="0"/>
          </a:p>
        </p:txBody>
      </p:sp>
      <p:sp>
        <p:nvSpPr>
          <p:cNvPr id="4" name="CuadroTexto 3">
            <a:extLst>
              <a:ext uri="{FF2B5EF4-FFF2-40B4-BE49-F238E27FC236}">
                <a16:creationId xmlns:a16="http://schemas.microsoft.com/office/drawing/2014/main" id="{3693F4EA-BEFB-4F1B-8E44-59F53E6016AB}"/>
              </a:ext>
            </a:extLst>
          </p:cNvPr>
          <p:cNvSpPr txBox="1"/>
          <p:nvPr/>
        </p:nvSpPr>
        <p:spPr>
          <a:xfrm>
            <a:off x="4102105" y="1363983"/>
            <a:ext cx="5166344" cy="923330"/>
          </a:xfrm>
          <a:prstGeom prst="rect">
            <a:avLst/>
          </a:prstGeom>
          <a:noFill/>
        </p:spPr>
        <p:txBody>
          <a:bodyPr wrap="square"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s-PE" sz="5400" b="0" i="0" u="none" strike="noStrike" kern="1200" cap="none" spc="0" normalizeH="0" baseline="0" noProof="0" dirty="0">
                <a:ln>
                  <a:noFill/>
                </a:ln>
                <a:solidFill>
                  <a:srgbClr val="C00000"/>
                </a:solidFill>
                <a:effectLst/>
                <a:uLnTx/>
                <a:uFillTx/>
                <a:latin typeface="Eras Bold ITC" panose="020B0907030504020204" pitchFamily="34" charset="0"/>
                <a:ea typeface="+mn-ea"/>
                <a:cs typeface="+mn-cs"/>
              </a:rPr>
              <a:t>02</a:t>
            </a:r>
            <a:r>
              <a:rPr kumimoji="0" lang="es-PE" sz="5400" b="0" i="0" u="none" strike="noStrike" kern="1200" cap="none" spc="0" normalizeH="0" baseline="0" noProof="0" dirty="0">
                <a:ln>
                  <a:noFill/>
                </a:ln>
                <a:solidFill>
                  <a:srgbClr val="C00000"/>
                </a:solidFill>
                <a:effectLst/>
                <a:uLnTx/>
                <a:uFillTx/>
                <a:latin typeface="+mn-lt"/>
                <a:ea typeface="+mn-ea"/>
                <a:cs typeface="+mn-cs"/>
              </a:rPr>
              <a:t>.  </a:t>
            </a:r>
            <a:r>
              <a:rPr kumimoji="0" lang="es-PE" sz="3600" b="1" i="0" u="none" strike="noStrike" kern="1200" cap="none" spc="0" normalizeH="0" baseline="0" noProof="0" dirty="0">
                <a:ln>
                  <a:noFill/>
                </a:ln>
                <a:solidFill>
                  <a:srgbClr val="C00000"/>
                </a:solidFill>
                <a:effectLst/>
                <a:uLnTx/>
                <a:uFillTx/>
                <a:latin typeface="+mn-lt"/>
                <a:ea typeface="+mn-ea"/>
                <a:cs typeface="+mn-cs"/>
              </a:rPr>
              <a:t>Resumen Ejecutivo</a:t>
            </a:r>
          </a:p>
        </p:txBody>
      </p:sp>
      <p:sp>
        <p:nvSpPr>
          <p:cNvPr id="6" name="Rectángulo 5">
            <a:extLst>
              <a:ext uri="{FF2B5EF4-FFF2-40B4-BE49-F238E27FC236}">
                <a16:creationId xmlns:a16="http://schemas.microsoft.com/office/drawing/2014/main" id="{825BFB97-E75E-482C-97D6-6FAFA71471DA}"/>
              </a:ext>
            </a:extLst>
          </p:cNvPr>
          <p:cNvSpPr/>
          <p:nvPr/>
        </p:nvSpPr>
        <p:spPr>
          <a:xfrm>
            <a:off x="617764" y="2626352"/>
            <a:ext cx="8700407" cy="1944336"/>
          </a:xfrm>
          <a:prstGeom prst="rect">
            <a:avLst/>
          </a:prstGeom>
          <a:solidFill>
            <a:schemeClr val="bg1">
              <a:alpha val="5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dirty="0"/>
          </a:p>
        </p:txBody>
      </p:sp>
      <p:sp>
        <p:nvSpPr>
          <p:cNvPr id="5" name="CuadroTexto 4">
            <a:extLst>
              <a:ext uri="{FF2B5EF4-FFF2-40B4-BE49-F238E27FC236}">
                <a16:creationId xmlns:a16="http://schemas.microsoft.com/office/drawing/2014/main" id="{41A838DE-5A28-4F39-AC36-28B5B78F4657}"/>
              </a:ext>
            </a:extLst>
          </p:cNvPr>
          <p:cNvSpPr txBox="1"/>
          <p:nvPr/>
        </p:nvSpPr>
        <p:spPr>
          <a:xfrm>
            <a:off x="2828199" y="3108022"/>
            <a:ext cx="6010361" cy="1077218"/>
          </a:xfrm>
          <a:prstGeom prst="rect">
            <a:avLst/>
          </a:prstGeom>
          <a:noFill/>
        </p:spPr>
        <p:txBody>
          <a:bodyPr wrap="square" rtlCol="0">
            <a:spAutoFit/>
          </a:bodyPr>
          <a:lstStyle/>
          <a:p>
            <a:pPr algn="r"/>
            <a:r>
              <a:rPr lang="es-PE" b="1" dirty="0">
                <a:solidFill>
                  <a:srgbClr val="C00000"/>
                </a:solidFill>
              </a:rPr>
              <a:t>2.1</a:t>
            </a:r>
            <a:r>
              <a:rPr lang="es-PE" dirty="0"/>
              <a:t> Indicadores de Satisfacción Post Contacto</a:t>
            </a:r>
          </a:p>
          <a:p>
            <a:pPr marL="285750" indent="-285750" algn="r">
              <a:buFont typeface="Wingdings" panose="05000000000000000000" pitchFamily="2" charset="2"/>
              <a:buChar char="ü"/>
            </a:pPr>
            <a:r>
              <a:rPr lang="es-PE" sz="1400" dirty="0"/>
              <a:t>Tributos Internos</a:t>
            </a:r>
          </a:p>
          <a:p>
            <a:pPr marL="285750" indent="-285750" algn="r">
              <a:buFont typeface="Wingdings" panose="05000000000000000000" pitchFamily="2" charset="2"/>
              <a:buChar char="ü"/>
            </a:pPr>
            <a:r>
              <a:rPr lang="es-PE" sz="1400" dirty="0"/>
              <a:t>Aduanas</a:t>
            </a:r>
          </a:p>
          <a:p>
            <a:pPr algn="r"/>
            <a:r>
              <a:rPr lang="es-PE" b="1" dirty="0">
                <a:solidFill>
                  <a:srgbClr val="C00000"/>
                </a:solidFill>
              </a:rPr>
              <a:t>2.2. </a:t>
            </a:r>
            <a:r>
              <a:rPr lang="es-PE" dirty="0"/>
              <a:t>Resultados  Encuesta de Servicios Electrónicos  - Aduanas</a:t>
            </a:r>
          </a:p>
        </p:txBody>
      </p:sp>
    </p:spTree>
    <p:extLst>
      <p:ext uri="{BB962C8B-B14F-4D97-AF65-F5344CB8AC3E}">
        <p14:creationId xmlns:p14="http://schemas.microsoft.com/office/powerpoint/2010/main" val="5763082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8D945A54-3BD5-4B9D-9436-CE7E48350CD6}"/>
              </a:ext>
            </a:extLst>
          </p:cNvPr>
          <p:cNvSpPr>
            <a:spLocks noGrp="1"/>
          </p:cNvSpPr>
          <p:nvPr>
            <p:ph type="title"/>
          </p:nvPr>
        </p:nvSpPr>
        <p:spPr>
          <a:xfrm>
            <a:off x="304802" y="365127"/>
            <a:ext cx="9442546" cy="970187"/>
          </a:xfrm>
        </p:spPr>
        <p:txBody>
          <a:bodyPr/>
          <a:lstStyle/>
          <a:p>
            <a:r>
              <a:rPr lang="es-PE" dirty="0"/>
              <a:t>2. Resumen Ejecutivo</a:t>
            </a:r>
            <a:br>
              <a:rPr lang="es-PE" dirty="0"/>
            </a:br>
            <a:r>
              <a:rPr lang="es-PE" sz="2000" dirty="0"/>
              <a:t>   </a:t>
            </a:r>
            <a:r>
              <a:rPr lang="es-PE" sz="2000" dirty="0">
                <a:solidFill>
                  <a:srgbClr val="1264A1"/>
                </a:solidFill>
              </a:rPr>
              <a:t> 2.1 Indicadores de Satisfacción Post Contacto</a:t>
            </a:r>
          </a:p>
        </p:txBody>
      </p:sp>
      <p:graphicFrame>
        <p:nvGraphicFramePr>
          <p:cNvPr id="47" name="Diagrama 46">
            <a:extLst>
              <a:ext uri="{FF2B5EF4-FFF2-40B4-BE49-F238E27FC236}">
                <a16:creationId xmlns:a16="http://schemas.microsoft.com/office/drawing/2014/main" id="{6572CC23-A8E3-42E7-A45C-877794F35F3D}"/>
              </a:ext>
            </a:extLst>
          </p:cNvPr>
          <p:cNvGraphicFramePr/>
          <p:nvPr>
            <p:extLst>
              <p:ext uri="{D42A27DB-BD31-4B8C-83A1-F6EECF244321}">
                <p14:modId xmlns:p14="http://schemas.microsoft.com/office/powerpoint/2010/main" val="909595617"/>
              </p:ext>
            </p:extLst>
          </p:nvPr>
        </p:nvGraphicFramePr>
        <p:xfrm>
          <a:off x="748680" y="1873213"/>
          <a:ext cx="8524800" cy="424865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CuadroTexto 1">
            <a:extLst>
              <a:ext uri="{FF2B5EF4-FFF2-40B4-BE49-F238E27FC236}">
                <a16:creationId xmlns:a16="http://schemas.microsoft.com/office/drawing/2014/main" id="{B5820EB9-72E1-49EE-A23F-26E6BC52E6EF}"/>
              </a:ext>
            </a:extLst>
          </p:cNvPr>
          <p:cNvSpPr txBox="1"/>
          <p:nvPr/>
        </p:nvSpPr>
        <p:spPr>
          <a:xfrm>
            <a:off x="4070111" y="1475306"/>
            <a:ext cx="1911927"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a:ln>
                  <a:noFill/>
                </a:ln>
                <a:solidFill>
                  <a:srgbClr val="C02C4D"/>
                </a:solidFill>
                <a:effectLst/>
                <a:uLnTx/>
                <a:uFillTx/>
                <a:latin typeface="Calibri" panose="020F0502020204030204"/>
                <a:ea typeface="+mn-ea"/>
                <a:cs typeface="+mn-cs"/>
              </a:rPr>
              <a:t>GENERAL</a:t>
            </a:r>
          </a:p>
        </p:txBody>
      </p:sp>
    </p:spTree>
    <p:extLst>
      <p:ext uri="{BB962C8B-B14F-4D97-AF65-F5344CB8AC3E}">
        <p14:creationId xmlns:p14="http://schemas.microsoft.com/office/powerpoint/2010/main" val="5374631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8D945A54-3BD5-4B9D-9436-CE7E48350CD6}"/>
              </a:ext>
            </a:extLst>
          </p:cNvPr>
          <p:cNvSpPr>
            <a:spLocks noGrp="1"/>
          </p:cNvSpPr>
          <p:nvPr>
            <p:ph type="title"/>
          </p:nvPr>
        </p:nvSpPr>
        <p:spPr>
          <a:xfrm>
            <a:off x="304802" y="365127"/>
            <a:ext cx="9442546" cy="970187"/>
          </a:xfrm>
        </p:spPr>
        <p:txBody>
          <a:bodyPr>
            <a:normAutofit fontScale="90000"/>
          </a:bodyPr>
          <a:lstStyle/>
          <a:p>
            <a:r>
              <a:rPr lang="es-PE" dirty="0"/>
              <a:t>2. Resumen Ejecutivo</a:t>
            </a:r>
            <a:br>
              <a:rPr lang="es-PE" dirty="0"/>
            </a:br>
            <a:r>
              <a:rPr lang="es-PE" sz="2000" dirty="0"/>
              <a:t>   </a:t>
            </a:r>
            <a:r>
              <a:rPr lang="es-PE" sz="2000" dirty="0">
                <a:solidFill>
                  <a:srgbClr val="1264A1"/>
                </a:solidFill>
              </a:rPr>
              <a:t> 2.1 Indicadores de Satisfacción Post Contacto</a:t>
            </a:r>
            <a:br>
              <a:rPr lang="es-PE" sz="2000" dirty="0">
                <a:solidFill>
                  <a:srgbClr val="1264A1"/>
                </a:solidFill>
              </a:rPr>
            </a:br>
            <a:r>
              <a:rPr lang="es-PE" sz="2000" dirty="0">
                <a:solidFill>
                  <a:srgbClr val="1264A1"/>
                </a:solidFill>
              </a:rPr>
              <a:t>           2.1.1 Comparativo</a:t>
            </a:r>
          </a:p>
        </p:txBody>
      </p:sp>
      <p:graphicFrame>
        <p:nvGraphicFramePr>
          <p:cNvPr id="47" name="Diagrama 46">
            <a:extLst>
              <a:ext uri="{FF2B5EF4-FFF2-40B4-BE49-F238E27FC236}">
                <a16:creationId xmlns:a16="http://schemas.microsoft.com/office/drawing/2014/main" id="{6572CC23-A8E3-42E7-A45C-877794F35F3D}"/>
              </a:ext>
            </a:extLst>
          </p:cNvPr>
          <p:cNvGraphicFramePr/>
          <p:nvPr>
            <p:extLst>
              <p:ext uri="{D42A27DB-BD31-4B8C-83A1-F6EECF244321}">
                <p14:modId xmlns:p14="http://schemas.microsoft.com/office/powerpoint/2010/main" val="4193008663"/>
              </p:ext>
            </p:extLst>
          </p:nvPr>
        </p:nvGraphicFramePr>
        <p:xfrm>
          <a:off x="-751507" y="2273263"/>
          <a:ext cx="6566520" cy="33845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CuadroTexto 1">
            <a:extLst>
              <a:ext uri="{FF2B5EF4-FFF2-40B4-BE49-F238E27FC236}">
                <a16:creationId xmlns:a16="http://schemas.microsoft.com/office/drawing/2014/main" id="{B5820EB9-72E1-49EE-A23F-26E6BC52E6EF}"/>
              </a:ext>
            </a:extLst>
          </p:cNvPr>
          <p:cNvSpPr txBox="1"/>
          <p:nvPr/>
        </p:nvSpPr>
        <p:spPr>
          <a:xfrm>
            <a:off x="1641236" y="1961081"/>
            <a:ext cx="1911927"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a:ln>
                  <a:noFill/>
                </a:ln>
                <a:solidFill>
                  <a:srgbClr val="C02C4D"/>
                </a:solidFill>
                <a:effectLst/>
                <a:uLnTx/>
                <a:uFillTx/>
                <a:latin typeface="Calibri" panose="020F0502020204030204"/>
                <a:ea typeface="+mn-ea"/>
                <a:cs typeface="+mn-cs"/>
              </a:rPr>
              <a:t>GENERAL</a:t>
            </a:r>
          </a:p>
        </p:txBody>
      </p:sp>
      <p:graphicFrame>
        <p:nvGraphicFramePr>
          <p:cNvPr id="5" name="Diagrama 4">
            <a:extLst>
              <a:ext uri="{FF2B5EF4-FFF2-40B4-BE49-F238E27FC236}">
                <a16:creationId xmlns:a16="http://schemas.microsoft.com/office/drawing/2014/main" id="{6572CC23-A8E3-42E7-A45C-877794F35F3D}"/>
              </a:ext>
            </a:extLst>
          </p:cNvPr>
          <p:cNvGraphicFramePr/>
          <p:nvPr>
            <p:extLst>
              <p:ext uri="{D42A27DB-BD31-4B8C-83A1-F6EECF244321}">
                <p14:modId xmlns:p14="http://schemas.microsoft.com/office/powerpoint/2010/main" val="2075638292"/>
              </p:ext>
            </p:extLst>
          </p:nvPr>
        </p:nvGraphicFramePr>
        <p:xfrm>
          <a:off x="4187205" y="2282788"/>
          <a:ext cx="6566520" cy="3384587"/>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6" name="CuadroTexto 5">
            <a:extLst>
              <a:ext uri="{FF2B5EF4-FFF2-40B4-BE49-F238E27FC236}">
                <a16:creationId xmlns:a16="http://schemas.microsoft.com/office/drawing/2014/main" id="{B5820EB9-72E1-49EE-A23F-26E6BC52E6EF}"/>
              </a:ext>
            </a:extLst>
          </p:cNvPr>
          <p:cNvSpPr txBox="1"/>
          <p:nvPr/>
        </p:nvSpPr>
        <p:spPr>
          <a:xfrm>
            <a:off x="6579949" y="1963703"/>
            <a:ext cx="1911927"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a:ln>
                  <a:noFill/>
                </a:ln>
                <a:solidFill>
                  <a:srgbClr val="C02C4D"/>
                </a:solidFill>
                <a:effectLst/>
                <a:uLnTx/>
                <a:uFillTx/>
                <a:latin typeface="Calibri" panose="020F0502020204030204"/>
                <a:ea typeface="+mn-ea"/>
                <a:cs typeface="+mn-cs"/>
              </a:rPr>
              <a:t>GENERAL</a:t>
            </a:r>
          </a:p>
        </p:txBody>
      </p:sp>
      <p:sp>
        <p:nvSpPr>
          <p:cNvPr id="4" name="CuadroTexto 3"/>
          <p:cNvSpPr txBox="1"/>
          <p:nvPr/>
        </p:nvSpPr>
        <p:spPr>
          <a:xfrm>
            <a:off x="1876617" y="1463531"/>
            <a:ext cx="1487908" cy="369332"/>
          </a:xfrm>
          <a:prstGeom prst="rect">
            <a:avLst/>
          </a:prstGeom>
          <a:noFill/>
        </p:spPr>
        <p:txBody>
          <a:bodyPr wrap="none" rtlCol="0">
            <a:spAutoFit/>
          </a:bodyPr>
          <a:lstStyle/>
          <a:p>
            <a:r>
              <a:rPr lang="es-PE" b="1" dirty="0"/>
              <a:t>2da Medición</a:t>
            </a:r>
          </a:p>
        </p:txBody>
      </p:sp>
      <p:sp>
        <p:nvSpPr>
          <p:cNvPr id="8" name="CuadroTexto 7"/>
          <p:cNvSpPr txBox="1"/>
          <p:nvPr/>
        </p:nvSpPr>
        <p:spPr>
          <a:xfrm>
            <a:off x="6815330" y="1497240"/>
            <a:ext cx="1441164" cy="369332"/>
          </a:xfrm>
          <a:prstGeom prst="rect">
            <a:avLst/>
          </a:prstGeom>
          <a:noFill/>
        </p:spPr>
        <p:txBody>
          <a:bodyPr wrap="none" rtlCol="0">
            <a:spAutoFit/>
          </a:bodyPr>
          <a:lstStyle/>
          <a:p>
            <a:r>
              <a:rPr lang="es-PE" b="1" dirty="0"/>
              <a:t>3ra Medición</a:t>
            </a:r>
          </a:p>
        </p:txBody>
      </p:sp>
    </p:spTree>
    <p:extLst>
      <p:ext uri="{BB962C8B-B14F-4D97-AF65-F5344CB8AC3E}">
        <p14:creationId xmlns:p14="http://schemas.microsoft.com/office/powerpoint/2010/main" val="3081323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569D0662-D56B-4BC2-829D-8BEAA70BC1BA}"/>
              </a:ext>
            </a:extLst>
          </p:cNvPr>
          <p:cNvSpPr/>
          <p:nvPr/>
        </p:nvSpPr>
        <p:spPr>
          <a:xfrm>
            <a:off x="0" y="2147455"/>
            <a:ext cx="9906000" cy="2355272"/>
          </a:xfrm>
          <a:prstGeom prst="rect">
            <a:avLst/>
          </a:prstGeom>
          <a:solidFill>
            <a:srgbClr val="C02C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 name="Rectángulo 2">
            <a:extLst>
              <a:ext uri="{FF2B5EF4-FFF2-40B4-BE49-F238E27FC236}">
                <a16:creationId xmlns:a16="http://schemas.microsoft.com/office/drawing/2014/main" id="{5C0870B3-BEA6-4374-9130-0EA4B9FCF7EF}"/>
              </a:ext>
            </a:extLst>
          </p:cNvPr>
          <p:cNvSpPr/>
          <p:nvPr/>
        </p:nvSpPr>
        <p:spPr>
          <a:xfrm>
            <a:off x="4478486" y="1574832"/>
            <a:ext cx="1160316" cy="1145246"/>
          </a:xfrm>
          <a:prstGeom prst="rect">
            <a:avLst/>
          </a:prstGeom>
          <a:solidFill>
            <a:srgbClr val="1264A1"/>
          </a:solidFill>
          <a:ln>
            <a:solidFill>
              <a:srgbClr val="1264A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s-PE"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5" name="CuadroTexto 4">
            <a:extLst>
              <a:ext uri="{FF2B5EF4-FFF2-40B4-BE49-F238E27FC236}">
                <a16:creationId xmlns:a16="http://schemas.microsoft.com/office/drawing/2014/main" id="{C8BBC43E-D7D6-41DF-A273-CD183814C4E1}"/>
              </a:ext>
            </a:extLst>
          </p:cNvPr>
          <p:cNvSpPr txBox="1"/>
          <p:nvPr/>
        </p:nvSpPr>
        <p:spPr>
          <a:xfrm>
            <a:off x="770663" y="3041226"/>
            <a:ext cx="8575962" cy="1015663"/>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PE" sz="3000" b="0" i="0" u="none" strike="noStrike" kern="1200" cap="none" spc="0" normalizeH="0" baseline="0" noProof="0" dirty="0">
                <a:ln>
                  <a:noFill/>
                </a:ln>
                <a:solidFill>
                  <a:prstClr val="white"/>
                </a:solidFill>
                <a:effectLst/>
                <a:uLnTx/>
                <a:uFillTx/>
                <a:latin typeface="Eras Bold ITC" panose="020B0907030504020204" pitchFamily="34" charset="0"/>
                <a:ea typeface="+mn-ea"/>
                <a:cs typeface="+mn-cs"/>
              </a:rPr>
              <a:t>2.1</a:t>
            </a:r>
            <a:r>
              <a:rPr kumimoji="0" lang="es-PE" sz="3000" b="0" i="0" u="none" strike="noStrike" kern="1200" cap="none" spc="0" normalizeH="0" baseline="0" noProof="0" dirty="0">
                <a:ln>
                  <a:noFill/>
                </a:ln>
                <a:solidFill>
                  <a:prstClr val="white"/>
                </a:solidFill>
                <a:effectLst/>
                <a:uLnTx/>
                <a:uFillTx/>
                <a:latin typeface="Calibri" panose="020F0502020204030204"/>
                <a:ea typeface="+mn-ea"/>
                <a:cs typeface="+mn-cs"/>
              </a:rPr>
              <a:t> </a:t>
            </a:r>
            <a:r>
              <a:rPr kumimoji="0" lang="es-PE" sz="3000" b="1" i="0" u="none" strike="noStrike" kern="1200" cap="none" spc="0" normalizeH="0" baseline="0" noProof="0" dirty="0">
                <a:ln>
                  <a:noFill/>
                </a:ln>
                <a:solidFill>
                  <a:prstClr val="white"/>
                </a:solidFill>
                <a:effectLst/>
                <a:uLnTx/>
                <a:uFillTx/>
                <a:latin typeface="Calibri" panose="020F0502020204030204"/>
                <a:ea typeface="+mn-ea"/>
                <a:cs typeface="+mn-cs"/>
              </a:rPr>
              <a:t>Indicadores de Satisfacción Post Contacto </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PE" sz="3000" b="1" i="0" u="none" strike="noStrike" kern="1200" cap="none" spc="0" normalizeH="0" baseline="0" noProof="0" dirty="0">
                <a:ln>
                  <a:noFill/>
                </a:ln>
                <a:solidFill>
                  <a:srgbClr val="1264A1"/>
                </a:solidFill>
                <a:effectLst/>
                <a:uLnTx/>
                <a:uFillTx/>
                <a:latin typeface="Calibri" panose="020F0502020204030204"/>
                <a:ea typeface="+mn-ea"/>
                <a:cs typeface="+mn-cs"/>
              </a:rPr>
              <a:t>– Tributos Internos –</a:t>
            </a:r>
          </a:p>
        </p:txBody>
      </p:sp>
    </p:spTree>
    <p:extLst>
      <p:ext uri="{BB962C8B-B14F-4D97-AF65-F5344CB8AC3E}">
        <p14:creationId xmlns:p14="http://schemas.microsoft.com/office/powerpoint/2010/main" val="1673366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8D945A54-3BD5-4B9D-9436-CE7E48350CD6}"/>
              </a:ext>
            </a:extLst>
          </p:cNvPr>
          <p:cNvSpPr>
            <a:spLocks noGrp="1"/>
          </p:cNvSpPr>
          <p:nvPr>
            <p:ph type="title"/>
          </p:nvPr>
        </p:nvSpPr>
        <p:spPr>
          <a:xfrm>
            <a:off x="304802" y="365127"/>
            <a:ext cx="9442546" cy="970187"/>
          </a:xfrm>
        </p:spPr>
        <p:txBody>
          <a:bodyPr>
            <a:normAutofit/>
          </a:bodyPr>
          <a:lstStyle/>
          <a:p>
            <a:r>
              <a:rPr lang="es-PE" sz="2400" dirty="0"/>
              <a:t>2. Resumen Ejecutivo</a:t>
            </a:r>
            <a:br>
              <a:rPr lang="es-PE" sz="2400" dirty="0"/>
            </a:br>
            <a:r>
              <a:rPr lang="es-PE" sz="2200" dirty="0"/>
              <a:t>   </a:t>
            </a:r>
            <a:r>
              <a:rPr lang="es-PE" sz="2200" dirty="0">
                <a:solidFill>
                  <a:srgbClr val="1264A1"/>
                </a:solidFill>
              </a:rPr>
              <a:t>  </a:t>
            </a:r>
            <a:r>
              <a:rPr lang="es-PE" sz="1600" dirty="0">
                <a:solidFill>
                  <a:srgbClr val="1264A1"/>
                </a:solidFill>
              </a:rPr>
              <a:t>2.1 Indicadores de Satisfacción Post Contacto – Tributos Internos</a:t>
            </a:r>
            <a:br>
              <a:rPr lang="es-PE" sz="1600" dirty="0">
                <a:solidFill>
                  <a:srgbClr val="1264A1"/>
                </a:solidFill>
              </a:rPr>
            </a:br>
            <a:r>
              <a:rPr lang="es-PE" sz="1600" dirty="0">
                <a:solidFill>
                  <a:srgbClr val="1264A1"/>
                </a:solidFill>
              </a:rPr>
              <a:t>              2.1.1 Cálculo del Indicador de cada Servicio</a:t>
            </a:r>
          </a:p>
        </p:txBody>
      </p:sp>
      <p:graphicFrame>
        <p:nvGraphicFramePr>
          <p:cNvPr id="5" name="Tabla 4">
            <a:extLst>
              <a:ext uri="{FF2B5EF4-FFF2-40B4-BE49-F238E27FC236}">
                <a16:creationId xmlns:a16="http://schemas.microsoft.com/office/drawing/2014/main" id="{9AC6BF70-0130-4ED6-981E-0B3A0AB24832}"/>
              </a:ext>
            </a:extLst>
          </p:cNvPr>
          <p:cNvGraphicFramePr>
            <a:graphicFrameLocks noGrp="1"/>
          </p:cNvGraphicFramePr>
          <p:nvPr>
            <p:extLst>
              <p:ext uri="{D42A27DB-BD31-4B8C-83A1-F6EECF244321}">
                <p14:modId xmlns:p14="http://schemas.microsoft.com/office/powerpoint/2010/main" val="79654236"/>
              </p:ext>
            </p:extLst>
          </p:nvPr>
        </p:nvGraphicFramePr>
        <p:xfrm>
          <a:off x="665261" y="1700808"/>
          <a:ext cx="8929687" cy="4120611"/>
        </p:xfrm>
        <a:graphic>
          <a:graphicData uri="http://schemas.openxmlformats.org/drawingml/2006/table">
            <a:tbl>
              <a:tblPr>
                <a:tableStyleId>{5C22544A-7EE6-4342-B048-85BDC9FD1C3A}</a:tableStyleId>
              </a:tblPr>
              <a:tblGrid>
                <a:gridCol w="1579421">
                  <a:extLst>
                    <a:ext uri="{9D8B030D-6E8A-4147-A177-3AD203B41FA5}">
                      <a16:colId xmlns:a16="http://schemas.microsoft.com/office/drawing/2014/main" val="1551486972"/>
                    </a:ext>
                  </a:extLst>
                </a:gridCol>
                <a:gridCol w="1835525">
                  <a:extLst>
                    <a:ext uri="{9D8B030D-6E8A-4147-A177-3AD203B41FA5}">
                      <a16:colId xmlns:a16="http://schemas.microsoft.com/office/drawing/2014/main" val="1096272561"/>
                    </a:ext>
                  </a:extLst>
                </a:gridCol>
                <a:gridCol w="947499">
                  <a:extLst>
                    <a:ext uri="{9D8B030D-6E8A-4147-A177-3AD203B41FA5}">
                      <a16:colId xmlns:a16="http://schemas.microsoft.com/office/drawing/2014/main" val="1256515987"/>
                    </a:ext>
                  </a:extLst>
                </a:gridCol>
                <a:gridCol w="1006718">
                  <a:extLst>
                    <a:ext uri="{9D8B030D-6E8A-4147-A177-3AD203B41FA5}">
                      <a16:colId xmlns:a16="http://schemas.microsoft.com/office/drawing/2014/main" val="1230205955"/>
                    </a:ext>
                  </a:extLst>
                </a:gridCol>
                <a:gridCol w="1095669">
                  <a:extLst>
                    <a:ext uri="{9D8B030D-6E8A-4147-A177-3AD203B41FA5}">
                      <a16:colId xmlns:a16="http://schemas.microsoft.com/office/drawing/2014/main" val="3308268401"/>
                    </a:ext>
                  </a:extLst>
                </a:gridCol>
                <a:gridCol w="1258274">
                  <a:extLst>
                    <a:ext uri="{9D8B030D-6E8A-4147-A177-3AD203B41FA5}">
                      <a16:colId xmlns:a16="http://schemas.microsoft.com/office/drawing/2014/main" val="3921677345"/>
                    </a:ext>
                  </a:extLst>
                </a:gridCol>
                <a:gridCol w="1206581">
                  <a:extLst>
                    <a:ext uri="{9D8B030D-6E8A-4147-A177-3AD203B41FA5}">
                      <a16:colId xmlns:a16="http://schemas.microsoft.com/office/drawing/2014/main" val="3138978388"/>
                    </a:ext>
                  </a:extLst>
                </a:gridCol>
              </a:tblGrid>
              <a:tr h="1177022">
                <a:tc>
                  <a:txBody>
                    <a:bodyPr/>
                    <a:lstStyle/>
                    <a:p>
                      <a:pPr algn="ctr" fontAlgn="ctr"/>
                      <a:r>
                        <a:rPr lang="es-MX" sz="1200" u="none" strike="noStrike" dirty="0">
                          <a:solidFill>
                            <a:schemeClr val="bg1"/>
                          </a:solidFill>
                          <a:effectLst/>
                          <a:latin typeface="+mn-lt"/>
                        </a:rPr>
                        <a:t> PROCESO</a:t>
                      </a:r>
                      <a:endParaRPr lang="es-MX" sz="1200" b="0" i="0" u="none" strike="noStrike" dirty="0">
                        <a:solidFill>
                          <a:schemeClr val="bg1"/>
                        </a:solidFill>
                        <a:effectLst/>
                        <a:latin typeface="+mn-lt"/>
                      </a:endParaRPr>
                    </a:p>
                  </a:txBody>
                  <a:tcPr marL="7177" marR="7177" marT="717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AB1440"/>
                    </a:solidFill>
                  </a:tcPr>
                </a:tc>
                <a:tc>
                  <a:txBody>
                    <a:bodyPr/>
                    <a:lstStyle/>
                    <a:p>
                      <a:pPr algn="ctr" fontAlgn="ctr"/>
                      <a:r>
                        <a:rPr lang="es-MX" sz="1200" u="none" strike="noStrike" dirty="0">
                          <a:solidFill>
                            <a:schemeClr val="bg1"/>
                          </a:solidFill>
                          <a:effectLst/>
                          <a:latin typeface="+mn-lt"/>
                        </a:rPr>
                        <a:t> SERVICIOS</a:t>
                      </a:r>
                      <a:endParaRPr lang="es-MX" sz="1200" b="0" i="0" u="none" strike="noStrike" dirty="0">
                        <a:solidFill>
                          <a:schemeClr val="bg1"/>
                        </a:solidFill>
                        <a:effectLst/>
                        <a:latin typeface="+mn-lt"/>
                      </a:endParaRPr>
                    </a:p>
                  </a:txBody>
                  <a:tcPr marL="7177" marR="7177" marT="717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AB1440"/>
                    </a:solidFill>
                  </a:tcPr>
                </a:tc>
                <a:tc>
                  <a:txBody>
                    <a:bodyPr/>
                    <a:lstStyle/>
                    <a:p>
                      <a:pPr algn="ctr" fontAlgn="ctr"/>
                      <a:r>
                        <a:rPr lang="es-MX" sz="1200" u="none" strike="noStrike" dirty="0">
                          <a:solidFill>
                            <a:schemeClr val="bg1"/>
                          </a:solidFill>
                          <a:effectLst/>
                          <a:latin typeface="+mn-lt"/>
                        </a:rPr>
                        <a:t>INDICADOR SERVICIO</a:t>
                      </a:r>
                      <a:endParaRPr lang="es-MX" sz="1200" b="0" i="0" u="none" strike="noStrike" dirty="0">
                        <a:solidFill>
                          <a:schemeClr val="bg1"/>
                        </a:solidFill>
                        <a:effectLst/>
                        <a:latin typeface="+mn-lt"/>
                      </a:endParaRPr>
                    </a:p>
                  </a:txBody>
                  <a:tcPr marL="7177" marR="7177" marT="717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AB1440"/>
                    </a:solidFill>
                  </a:tcPr>
                </a:tc>
                <a:tc>
                  <a:txBody>
                    <a:bodyPr/>
                    <a:lstStyle/>
                    <a:p>
                      <a:pPr algn="ctr" fontAlgn="ctr"/>
                      <a:r>
                        <a:rPr lang="es-PE" sz="1200" u="none" strike="noStrike" dirty="0">
                          <a:solidFill>
                            <a:schemeClr val="bg1"/>
                          </a:solidFill>
                          <a:effectLst/>
                          <a:latin typeface="+mn-lt"/>
                        </a:rPr>
                        <a:t>Ponderador servicio basado en el histórico</a:t>
                      </a:r>
                      <a:endParaRPr lang="es-PE" sz="1200" b="1" i="0" u="none" strike="noStrike" dirty="0">
                        <a:solidFill>
                          <a:schemeClr val="bg1"/>
                        </a:solidFill>
                        <a:effectLst/>
                        <a:latin typeface="+mn-lt"/>
                      </a:endParaRPr>
                    </a:p>
                  </a:txBody>
                  <a:tcPr marL="7177" marR="7177" marT="717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AB1440"/>
                    </a:solidFill>
                  </a:tcPr>
                </a:tc>
                <a:tc>
                  <a:txBody>
                    <a:bodyPr/>
                    <a:lstStyle/>
                    <a:p>
                      <a:pPr algn="ctr" fontAlgn="ctr"/>
                      <a:r>
                        <a:rPr lang="es-MX" sz="1200" u="none" strike="noStrike" dirty="0">
                          <a:solidFill>
                            <a:schemeClr val="bg1"/>
                          </a:solidFill>
                          <a:effectLst/>
                          <a:latin typeface="+mn-lt"/>
                        </a:rPr>
                        <a:t>INDICADOR PROCESO</a:t>
                      </a:r>
                      <a:endParaRPr lang="es-MX" sz="1200" b="0" i="0" u="none" strike="noStrike" dirty="0">
                        <a:solidFill>
                          <a:schemeClr val="bg1"/>
                        </a:solidFill>
                        <a:effectLst/>
                        <a:latin typeface="+mn-lt"/>
                      </a:endParaRPr>
                    </a:p>
                  </a:txBody>
                  <a:tcPr marL="7177" marR="7177" marT="717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AB1440"/>
                    </a:solidFill>
                  </a:tcPr>
                </a:tc>
                <a:tc>
                  <a:txBody>
                    <a:bodyPr/>
                    <a:lstStyle/>
                    <a:p>
                      <a:pPr algn="ctr" fontAlgn="ctr"/>
                      <a:r>
                        <a:rPr lang="es-PE" sz="1200" u="none" strike="noStrike" dirty="0">
                          <a:solidFill>
                            <a:schemeClr val="bg1"/>
                          </a:solidFill>
                          <a:effectLst/>
                          <a:latin typeface="+mn-lt"/>
                        </a:rPr>
                        <a:t>PONDERADOR PROCESO basado en la importancia que le otorga la SUNAT e histórico</a:t>
                      </a:r>
                      <a:endParaRPr lang="es-PE" sz="1200" b="1" i="0" u="none" strike="noStrike" dirty="0">
                        <a:solidFill>
                          <a:schemeClr val="bg1"/>
                        </a:solidFill>
                        <a:effectLst/>
                        <a:latin typeface="+mn-lt"/>
                      </a:endParaRPr>
                    </a:p>
                  </a:txBody>
                  <a:tcPr marL="7177" marR="7177" marT="717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AB1440"/>
                    </a:solidFill>
                  </a:tcPr>
                </a:tc>
                <a:tc>
                  <a:txBody>
                    <a:bodyPr/>
                    <a:lstStyle/>
                    <a:p>
                      <a:pPr algn="ctr" fontAlgn="ctr"/>
                      <a:r>
                        <a:rPr lang="es-MX" sz="1200" u="none" strike="noStrike" dirty="0">
                          <a:solidFill>
                            <a:schemeClr val="bg1"/>
                          </a:solidFill>
                          <a:effectLst/>
                          <a:latin typeface="+mn-lt"/>
                        </a:rPr>
                        <a:t>INDICADOR TRIBUTOS INTERNOS</a:t>
                      </a:r>
                      <a:endParaRPr lang="es-MX" sz="1200" b="1" i="0" u="none" strike="noStrike" dirty="0">
                        <a:solidFill>
                          <a:schemeClr val="bg1"/>
                        </a:solidFill>
                        <a:effectLst/>
                        <a:latin typeface="+mn-lt"/>
                      </a:endParaRPr>
                    </a:p>
                  </a:txBody>
                  <a:tcPr marL="7177" marR="7177" marT="717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AB1440"/>
                    </a:solidFill>
                  </a:tcPr>
                </a:tc>
                <a:extLst>
                  <a:ext uri="{0D108BD9-81ED-4DB2-BD59-A6C34878D82A}">
                    <a16:rowId xmlns:a16="http://schemas.microsoft.com/office/drawing/2014/main" val="396295429"/>
                  </a:ext>
                </a:extLst>
              </a:tr>
              <a:tr h="202692">
                <a:tc rowSpan="5">
                  <a:txBody>
                    <a:bodyPr/>
                    <a:lstStyle/>
                    <a:p>
                      <a:pPr algn="ctr" fontAlgn="ctr"/>
                      <a:r>
                        <a:rPr lang="es-PE" sz="1200" b="1" i="0" u="none" strike="noStrike" kern="1200" dirty="0">
                          <a:solidFill>
                            <a:schemeClr val="tx1"/>
                          </a:solidFill>
                          <a:effectLst/>
                          <a:latin typeface="+mn-lt"/>
                          <a:ea typeface="+mn-ea"/>
                          <a:cs typeface="+mn-cs"/>
                        </a:rPr>
                        <a:t>Asistencia al contribuyente y ciudadano</a:t>
                      </a:r>
                    </a:p>
                  </a:txBody>
                  <a:tcPr marL="7177" marR="7177" marT="717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just" defTabSz="914400" rtl="0" eaLnBrk="1" fontAlgn="t" latinLnBrk="0" hangingPunct="1">
                        <a:lnSpc>
                          <a:spcPct val="100000"/>
                        </a:lnSpc>
                        <a:spcBef>
                          <a:spcPct val="0"/>
                        </a:spcBef>
                        <a:spcAft>
                          <a:spcPct val="0"/>
                        </a:spcAft>
                        <a:buClrTx/>
                        <a:buSzTx/>
                        <a:buFontTx/>
                        <a:buNone/>
                        <a:tabLst/>
                      </a:pPr>
                      <a:r>
                        <a:rPr kumimoji="0" lang="es-PE" altLang="es-ES" sz="1200" b="0" i="0" u="none" strike="noStrike" cap="none" normalizeH="0" baseline="0" dirty="0">
                          <a:ln>
                            <a:noFill/>
                          </a:ln>
                          <a:solidFill>
                            <a:srgbClr val="000000"/>
                          </a:solidFill>
                          <a:effectLst/>
                          <a:latin typeface="+mn-lt"/>
                          <a:cs typeface="Arial" panose="020B0604020202020204" pitchFamily="34" charset="0"/>
                        </a:rPr>
                        <a:t>Orientación  presencial</a:t>
                      </a:r>
                      <a:endParaRPr kumimoji="0" lang="es-PE" altLang="es-ES" sz="1200" b="0" i="0" u="none" strike="noStrike" cap="none" normalizeH="0" baseline="0" dirty="0">
                        <a:ln>
                          <a:noFill/>
                        </a:ln>
                        <a:solidFill>
                          <a:schemeClr val="tx1"/>
                        </a:solidFill>
                        <a:effectLst/>
                        <a:latin typeface="+mn-lt"/>
                        <a:cs typeface="Arial" panose="020B0604020202020204" pitchFamily="34" charset="0"/>
                      </a:endParaRPr>
                    </a:p>
                  </a:txBody>
                  <a:tcPr marT="45729" marB="4572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s-ES" sz="1200" b="1" i="0" u="none" strike="noStrike" kern="1200" dirty="0">
                          <a:solidFill>
                            <a:schemeClr val="tx1"/>
                          </a:solidFill>
                          <a:effectLst/>
                          <a:latin typeface="+mn-lt"/>
                          <a:ea typeface="+mn-ea"/>
                          <a:cs typeface="+mn-cs"/>
                        </a:rPr>
                        <a:t>3.89</a:t>
                      </a:r>
                      <a:endParaRPr lang="es-PE" sz="1200" b="1" i="0" u="none" strike="noStrike" kern="1200" dirty="0">
                        <a:solidFill>
                          <a:schemeClr val="tx1"/>
                        </a:solidFill>
                        <a:effectLst/>
                        <a:latin typeface="+mn-lt"/>
                        <a:ea typeface="+mn-ea"/>
                        <a:cs typeface="+mn-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es-PE" sz="1200" b="1" i="0" u="none" strike="noStrike" dirty="0">
                          <a:solidFill>
                            <a:schemeClr val="tx1"/>
                          </a:solidFill>
                          <a:effectLst/>
                          <a:latin typeface="Calibri" panose="020F0502020204030204" pitchFamily="34" charset="0"/>
                        </a:rPr>
                        <a:t>34.50%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5">
                  <a:txBody>
                    <a:bodyPr/>
                    <a:lstStyle/>
                    <a:p>
                      <a:pPr algn="ctr" rtl="0" fontAlgn="ctr"/>
                      <a:r>
                        <a:rPr lang="es-PE" sz="1200" b="1" i="0" u="none" strike="noStrike" dirty="0">
                          <a:solidFill>
                            <a:schemeClr val="tx1"/>
                          </a:solidFill>
                          <a:effectLst/>
                          <a:latin typeface="Calibri" panose="020F0502020204030204" pitchFamily="34" charset="0"/>
                        </a:rPr>
                        <a:t>3.87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5">
                  <a:txBody>
                    <a:bodyPr/>
                    <a:lstStyle/>
                    <a:p>
                      <a:pPr algn="ctr" rtl="0" fontAlgn="ctr"/>
                      <a:r>
                        <a:rPr lang="es-PE" sz="1200" b="1" i="0" u="none" strike="noStrike" dirty="0">
                          <a:solidFill>
                            <a:schemeClr val="tx1"/>
                          </a:solidFill>
                          <a:effectLst/>
                          <a:latin typeface="Calibri" panose="020F0502020204030204" pitchFamily="34" charset="0"/>
                        </a:rPr>
                        <a:t>95.20%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9">
                  <a:txBody>
                    <a:bodyPr/>
                    <a:lstStyle/>
                    <a:p>
                      <a:pPr algn="ctr" rtl="0" fontAlgn="ctr"/>
                      <a:r>
                        <a:rPr lang="es-PE" sz="1200" b="1" i="0" u="none" strike="noStrike" dirty="0">
                          <a:solidFill>
                            <a:schemeClr val="tx1"/>
                          </a:solidFill>
                          <a:effectLst/>
                          <a:latin typeface="Calibri" panose="020F0502020204030204" pitchFamily="34" charset="0"/>
                        </a:rPr>
                        <a:t>3.84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32843091"/>
                  </a:ext>
                </a:extLst>
              </a:tr>
              <a:tr h="202692">
                <a:tc vMerge="1">
                  <a:txBody>
                    <a:bodyPr/>
                    <a:lstStyle/>
                    <a:p>
                      <a:endParaRPr lang="es-MX"/>
                    </a:p>
                  </a:txBody>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just" defTabSz="914400" rtl="0" eaLnBrk="1" fontAlgn="t" latinLnBrk="0" hangingPunct="1">
                        <a:lnSpc>
                          <a:spcPct val="100000"/>
                        </a:lnSpc>
                        <a:spcBef>
                          <a:spcPct val="0"/>
                        </a:spcBef>
                        <a:spcAft>
                          <a:spcPct val="0"/>
                        </a:spcAft>
                        <a:buClrTx/>
                        <a:buSzTx/>
                        <a:buFontTx/>
                        <a:buNone/>
                        <a:tabLst/>
                      </a:pPr>
                      <a:r>
                        <a:rPr kumimoji="0" lang="es-PE" altLang="es-ES" sz="1200" b="0" i="0" u="none" strike="noStrike" cap="none" normalizeH="0" baseline="0" dirty="0">
                          <a:ln>
                            <a:noFill/>
                          </a:ln>
                          <a:solidFill>
                            <a:srgbClr val="000000"/>
                          </a:solidFill>
                          <a:effectLst/>
                          <a:latin typeface="+mn-lt"/>
                          <a:cs typeface="Arial" panose="020B0604020202020204" pitchFamily="34" charset="0"/>
                        </a:rPr>
                        <a:t>Orientación Telefónica</a:t>
                      </a:r>
                      <a:endParaRPr kumimoji="0" lang="es-PE" altLang="es-ES" sz="1200" b="0" i="0" u="none" strike="noStrike" cap="none" normalizeH="0" baseline="0" dirty="0">
                        <a:ln>
                          <a:noFill/>
                        </a:ln>
                        <a:solidFill>
                          <a:schemeClr val="tx1"/>
                        </a:solidFill>
                        <a:effectLst/>
                        <a:latin typeface="+mn-lt"/>
                        <a:cs typeface="Arial" panose="020B0604020202020204" pitchFamily="34" charset="0"/>
                      </a:endParaRPr>
                    </a:p>
                  </a:txBody>
                  <a:tcPr marT="45729" marB="4572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s-ES" sz="1200" b="1" i="0" u="none" strike="noStrike" kern="1200" dirty="0">
                          <a:solidFill>
                            <a:schemeClr val="tx1"/>
                          </a:solidFill>
                          <a:effectLst/>
                          <a:latin typeface="+mn-lt"/>
                          <a:ea typeface="+mn-ea"/>
                          <a:cs typeface="+mn-cs"/>
                        </a:rPr>
                        <a:t>3.67</a:t>
                      </a:r>
                      <a:endParaRPr lang="es-PE" sz="1200" b="1" i="0" u="none" strike="noStrike" kern="1200" dirty="0">
                        <a:solidFill>
                          <a:schemeClr val="tx1"/>
                        </a:solidFill>
                        <a:effectLst/>
                        <a:latin typeface="+mn-lt"/>
                        <a:ea typeface="+mn-ea"/>
                        <a:cs typeface="+mn-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es-PE" sz="1200" b="1" i="0" u="none" strike="noStrike" dirty="0">
                          <a:solidFill>
                            <a:schemeClr val="tx1"/>
                          </a:solidFill>
                          <a:effectLst/>
                          <a:latin typeface="Calibri" panose="020F0502020204030204" pitchFamily="34" charset="0"/>
                        </a:rPr>
                        <a:t>21.60%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s-PE"/>
                    </a:p>
                  </a:txBody>
                  <a:tcPr/>
                </a:tc>
                <a:tc vMerge="1">
                  <a:txBody>
                    <a:bodyPr/>
                    <a:lstStyle/>
                    <a:p>
                      <a:endParaRPr lang="es-PE"/>
                    </a:p>
                  </a:txBody>
                  <a:tcPr/>
                </a:tc>
                <a:tc vMerge="1">
                  <a:txBody>
                    <a:bodyPr/>
                    <a:lstStyle/>
                    <a:p>
                      <a:endParaRPr lang="es-PE"/>
                    </a:p>
                  </a:txBody>
                  <a:tcPr/>
                </a:tc>
                <a:extLst>
                  <a:ext uri="{0D108BD9-81ED-4DB2-BD59-A6C34878D82A}">
                    <a16:rowId xmlns:a16="http://schemas.microsoft.com/office/drawing/2014/main" val="264743679"/>
                  </a:ext>
                </a:extLst>
              </a:tr>
              <a:tr h="202692">
                <a:tc vMerge="1">
                  <a:txBody>
                    <a:bodyPr/>
                    <a:lstStyle/>
                    <a:p>
                      <a:endParaRPr lang="es-MX"/>
                    </a:p>
                  </a:txBody>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just" defTabSz="914400" rtl="0" eaLnBrk="1" fontAlgn="t" latinLnBrk="0" hangingPunct="1">
                        <a:lnSpc>
                          <a:spcPct val="100000"/>
                        </a:lnSpc>
                        <a:spcBef>
                          <a:spcPct val="0"/>
                        </a:spcBef>
                        <a:spcAft>
                          <a:spcPct val="0"/>
                        </a:spcAft>
                        <a:buClrTx/>
                        <a:buSzTx/>
                        <a:buFontTx/>
                        <a:buNone/>
                        <a:tabLst/>
                      </a:pPr>
                      <a:r>
                        <a:rPr kumimoji="0" lang="es-PE" altLang="es-ES" sz="1200" b="0" i="0" u="none" strike="noStrike" cap="none" normalizeH="0" baseline="0" dirty="0">
                          <a:ln>
                            <a:noFill/>
                          </a:ln>
                          <a:solidFill>
                            <a:srgbClr val="000000"/>
                          </a:solidFill>
                          <a:effectLst/>
                          <a:latin typeface="+mn-lt"/>
                          <a:cs typeface="Arial" panose="020B0604020202020204" pitchFamily="34" charset="0"/>
                        </a:rPr>
                        <a:t>Trámites</a:t>
                      </a:r>
                      <a:endParaRPr kumimoji="0" lang="es-PE" altLang="es-ES" sz="1200" b="0" i="0" u="none" strike="noStrike" cap="none" normalizeH="0" baseline="0" dirty="0">
                        <a:ln>
                          <a:noFill/>
                        </a:ln>
                        <a:solidFill>
                          <a:schemeClr val="tx1"/>
                        </a:solidFill>
                        <a:effectLst/>
                        <a:latin typeface="+mn-lt"/>
                        <a:cs typeface="Arial" panose="020B0604020202020204" pitchFamily="34" charset="0"/>
                      </a:endParaRPr>
                    </a:p>
                  </a:txBody>
                  <a:tcPr marT="45729" marB="4572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s-ES" sz="1200" b="1" i="0" u="none" strike="noStrike" kern="1200" dirty="0">
                          <a:solidFill>
                            <a:schemeClr val="tx1"/>
                          </a:solidFill>
                          <a:effectLst/>
                          <a:latin typeface="+mn-lt"/>
                          <a:ea typeface="+mn-ea"/>
                          <a:cs typeface="+mn-cs"/>
                        </a:rPr>
                        <a:t>3.97</a:t>
                      </a:r>
                      <a:endParaRPr lang="es-PE" sz="1200" b="1" i="0" u="none" strike="noStrike" kern="1200" dirty="0">
                        <a:solidFill>
                          <a:schemeClr val="tx1"/>
                        </a:solidFill>
                        <a:effectLst/>
                        <a:latin typeface="+mn-lt"/>
                        <a:ea typeface="+mn-ea"/>
                        <a:cs typeface="+mn-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es-PE" sz="1200" b="1" i="0" u="none" strike="noStrike" dirty="0">
                          <a:solidFill>
                            <a:schemeClr val="tx1"/>
                          </a:solidFill>
                          <a:effectLst/>
                          <a:latin typeface="Calibri" panose="020F0502020204030204" pitchFamily="34" charset="0"/>
                        </a:rPr>
                        <a:t>26.80%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s-PE"/>
                    </a:p>
                  </a:txBody>
                  <a:tcPr/>
                </a:tc>
                <a:tc vMerge="1">
                  <a:txBody>
                    <a:bodyPr/>
                    <a:lstStyle/>
                    <a:p>
                      <a:endParaRPr lang="es-PE"/>
                    </a:p>
                  </a:txBody>
                  <a:tcPr/>
                </a:tc>
                <a:tc vMerge="1">
                  <a:txBody>
                    <a:bodyPr/>
                    <a:lstStyle/>
                    <a:p>
                      <a:endParaRPr lang="es-PE"/>
                    </a:p>
                  </a:txBody>
                  <a:tcPr/>
                </a:tc>
                <a:extLst>
                  <a:ext uri="{0D108BD9-81ED-4DB2-BD59-A6C34878D82A}">
                    <a16:rowId xmlns:a16="http://schemas.microsoft.com/office/drawing/2014/main" val="1748120119"/>
                  </a:ext>
                </a:extLst>
              </a:tr>
              <a:tr h="202692">
                <a:tc vMerge="1">
                  <a:txBody>
                    <a:bodyPr/>
                    <a:lstStyle/>
                    <a:p>
                      <a:endParaRPr lang="es-PE"/>
                    </a:p>
                  </a:txBody>
                  <a:tcPr/>
                </a:tc>
                <a:tc>
                  <a:txBody>
                    <a:bodyPr/>
                    <a:lstStyle/>
                    <a:p>
                      <a:pPr marL="0" marR="0" lvl="0" indent="0" algn="just" defTabSz="914400" rtl="0" eaLnBrk="1" fontAlgn="t" latinLnBrk="0" hangingPunct="1">
                        <a:lnSpc>
                          <a:spcPct val="100000"/>
                        </a:lnSpc>
                        <a:spcBef>
                          <a:spcPct val="0"/>
                        </a:spcBef>
                        <a:spcAft>
                          <a:spcPct val="0"/>
                        </a:spcAft>
                        <a:buClrTx/>
                        <a:buSzTx/>
                        <a:buFontTx/>
                        <a:buNone/>
                        <a:tabLst/>
                        <a:defRPr/>
                      </a:pPr>
                      <a:r>
                        <a:rPr kumimoji="0" lang="es-PE" altLang="es-ES" sz="1200" b="0" i="0" u="none" strike="noStrike" cap="none" normalizeH="0" baseline="0" dirty="0">
                          <a:ln>
                            <a:noFill/>
                          </a:ln>
                          <a:solidFill>
                            <a:srgbClr val="000000"/>
                          </a:solidFill>
                          <a:effectLst/>
                          <a:latin typeface="+mn-lt"/>
                          <a:cs typeface="Arial" panose="020B0604020202020204" pitchFamily="34" charset="0"/>
                        </a:rPr>
                        <a:t>Cabinas</a:t>
                      </a:r>
                      <a:endParaRPr kumimoji="0" lang="es-PE" altLang="es-ES" sz="1200" b="0" i="0" u="none" strike="noStrike" cap="none" normalizeH="0" baseline="0" dirty="0">
                        <a:ln>
                          <a:noFill/>
                        </a:ln>
                        <a:solidFill>
                          <a:schemeClr val="tx1"/>
                        </a:solidFill>
                        <a:effectLst/>
                        <a:latin typeface="+mn-lt"/>
                        <a:cs typeface="Arial" panose="020B0604020202020204" pitchFamily="34" charset="0"/>
                      </a:endParaRPr>
                    </a:p>
                  </a:txBody>
                  <a:tcPr marT="45729" marB="4572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s-ES" sz="1200" b="1" i="0" u="none" strike="noStrike" kern="1200" dirty="0">
                          <a:solidFill>
                            <a:schemeClr val="tx1"/>
                          </a:solidFill>
                          <a:effectLst/>
                          <a:latin typeface="+mn-lt"/>
                          <a:ea typeface="+mn-ea"/>
                          <a:cs typeface="+mn-cs"/>
                        </a:rPr>
                        <a:t>3.96</a:t>
                      </a:r>
                      <a:endParaRPr lang="es-PE" sz="1200" b="1" i="0" u="none" strike="noStrike" kern="1200" dirty="0">
                        <a:solidFill>
                          <a:schemeClr val="tx1"/>
                        </a:solidFill>
                        <a:effectLst/>
                        <a:latin typeface="+mn-lt"/>
                        <a:ea typeface="+mn-ea"/>
                        <a:cs typeface="+mn-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es-PE" sz="1200" b="1" i="0" u="none" strike="noStrike" dirty="0">
                          <a:solidFill>
                            <a:schemeClr val="tx1"/>
                          </a:solidFill>
                          <a:effectLst/>
                          <a:latin typeface="Calibri" panose="020F0502020204030204" pitchFamily="34" charset="0"/>
                        </a:rPr>
                        <a:t>16.30%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s-PE"/>
                    </a:p>
                  </a:txBody>
                  <a:tcPr/>
                </a:tc>
                <a:tc vMerge="1">
                  <a:txBody>
                    <a:bodyPr/>
                    <a:lstStyle/>
                    <a:p>
                      <a:endParaRPr lang="es-PE"/>
                    </a:p>
                  </a:txBody>
                  <a:tcPr/>
                </a:tc>
                <a:tc vMerge="1">
                  <a:txBody>
                    <a:bodyPr/>
                    <a:lstStyle/>
                    <a:p>
                      <a:endParaRPr lang="es-PE"/>
                    </a:p>
                  </a:txBody>
                  <a:tcPr/>
                </a:tc>
                <a:extLst>
                  <a:ext uri="{0D108BD9-81ED-4DB2-BD59-A6C34878D82A}">
                    <a16:rowId xmlns:a16="http://schemas.microsoft.com/office/drawing/2014/main" val="4079083233"/>
                  </a:ext>
                </a:extLst>
              </a:tr>
              <a:tr h="202692">
                <a:tc vMerge="1">
                  <a:txBody>
                    <a:bodyPr/>
                    <a:lstStyle/>
                    <a:p>
                      <a:endParaRPr lang="es-MX"/>
                    </a:p>
                  </a:txBody>
                  <a:tcPr/>
                </a:tc>
                <a:tc>
                  <a:txBody>
                    <a:bodyPr/>
                    <a:lstStyle/>
                    <a:p>
                      <a:pPr marL="0" marR="0" lvl="0" indent="0" algn="just" defTabSz="914400" rtl="0" eaLnBrk="1" fontAlgn="t" latinLnBrk="0" hangingPunct="1">
                        <a:lnSpc>
                          <a:spcPct val="100000"/>
                        </a:lnSpc>
                        <a:spcBef>
                          <a:spcPct val="0"/>
                        </a:spcBef>
                        <a:spcAft>
                          <a:spcPct val="0"/>
                        </a:spcAft>
                        <a:buClrTx/>
                        <a:buSzTx/>
                        <a:buFontTx/>
                        <a:buNone/>
                        <a:tabLst/>
                        <a:defRPr/>
                      </a:pPr>
                      <a:r>
                        <a:rPr kumimoji="0" lang="es-MX" altLang="es-ES" sz="1200" b="0" i="0" u="none" strike="noStrike" kern="1200" cap="none" normalizeH="0" baseline="0" dirty="0">
                          <a:ln>
                            <a:noFill/>
                          </a:ln>
                          <a:solidFill>
                            <a:srgbClr val="000000"/>
                          </a:solidFill>
                          <a:effectLst/>
                          <a:latin typeface="+mn-lt"/>
                          <a:ea typeface="+mn-ea"/>
                          <a:cs typeface="Arial" panose="020B0604020202020204" pitchFamily="34" charset="0"/>
                        </a:rPr>
                        <a:t>Chat virtual</a:t>
                      </a:r>
                      <a:endParaRPr kumimoji="0" lang="es-PE" altLang="es-ES" sz="1200" b="0" i="0" u="none" strike="noStrike" kern="1200" cap="none" normalizeH="0" baseline="0" dirty="0">
                        <a:ln>
                          <a:noFill/>
                        </a:ln>
                        <a:solidFill>
                          <a:srgbClr val="000000"/>
                        </a:solidFill>
                        <a:effectLst/>
                        <a:latin typeface="+mn-lt"/>
                        <a:ea typeface="+mn-ea"/>
                        <a:cs typeface="Arial" panose="020B0604020202020204" pitchFamily="34" charset="0"/>
                      </a:endParaRPr>
                    </a:p>
                  </a:txBody>
                  <a:tcPr marT="45729" marB="4572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s-ES" sz="1200" b="1" i="0" u="none" strike="noStrike" kern="1200" dirty="0">
                          <a:solidFill>
                            <a:schemeClr val="tx1"/>
                          </a:solidFill>
                          <a:effectLst/>
                          <a:latin typeface="+mn-lt"/>
                          <a:ea typeface="+mn-ea"/>
                          <a:cs typeface="+mn-cs"/>
                        </a:rPr>
                        <a:t>3.17</a:t>
                      </a:r>
                      <a:endParaRPr lang="es-PE" sz="1200" b="1" i="0" u="none" strike="noStrike" kern="1200" dirty="0">
                        <a:solidFill>
                          <a:schemeClr val="tx1"/>
                        </a:solidFill>
                        <a:effectLst/>
                        <a:latin typeface="+mn-lt"/>
                        <a:ea typeface="+mn-ea"/>
                        <a:cs typeface="+mn-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es-PE" sz="1200" b="1" i="0" u="none" strike="noStrike" dirty="0">
                          <a:solidFill>
                            <a:schemeClr val="tx1"/>
                          </a:solidFill>
                          <a:effectLst/>
                          <a:latin typeface="Calibri" panose="020F0502020204030204" pitchFamily="34" charset="0"/>
                        </a:rPr>
                        <a:t>0.80%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s-PE"/>
                    </a:p>
                  </a:txBody>
                  <a:tcPr/>
                </a:tc>
                <a:tc vMerge="1">
                  <a:txBody>
                    <a:bodyPr/>
                    <a:lstStyle/>
                    <a:p>
                      <a:endParaRPr lang="es-PE"/>
                    </a:p>
                  </a:txBody>
                  <a:tcPr/>
                </a:tc>
                <a:tc vMerge="1">
                  <a:txBody>
                    <a:bodyPr/>
                    <a:lstStyle/>
                    <a:p>
                      <a:endParaRPr lang="es-PE"/>
                    </a:p>
                  </a:txBody>
                  <a:tcPr/>
                </a:tc>
                <a:extLst>
                  <a:ext uri="{0D108BD9-81ED-4DB2-BD59-A6C34878D82A}">
                    <a16:rowId xmlns:a16="http://schemas.microsoft.com/office/drawing/2014/main" val="404853575"/>
                  </a:ext>
                </a:extLst>
              </a:tr>
              <a:tr h="202692">
                <a:tc rowSpan="3">
                  <a:txBody>
                    <a:bodyPr/>
                    <a:lstStyle/>
                    <a:p>
                      <a:pPr algn="ctr" fontAlgn="ctr"/>
                      <a:r>
                        <a:rPr lang="es-MX" sz="1200" b="1" i="0" u="none" strike="noStrike" kern="1200" dirty="0">
                          <a:solidFill>
                            <a:schemeClr val="tx1"/>
                          </a:solidFill>
                          <a:effectLst/>
                          <a:latin typeface="+mn-lt"/>
                          <a:ea typeface="+mn-ea"/>
                          <a:cs typeface="+mn-cs"/>
                        </a:rPr>
                        <a:t>Fiscalización</a:t>
                      </a:r>
                    </a:p>
                  </a:txBody>
                  <a:tcPr marL="7177" marR="7177" marT="717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just" defTabSz="914400" rtl="0" eaLnBrk="1" fontAlgn="t" latinLnBrk="0" hangingPunct="1">
                        <a:lnSpc>
                          <a:spcPct val="100000"/>
                        </a:lnSpc>
                        <a:spcBef>
                          <a:spcPct val="0"/>
                        </a:spcBef>
                        <a:spcAft>
                          <a:spcPct val="0"/>
                        </a:spcAft>
                        <a:buClrTx/>
                        <a:buSzTx/>
                        <a:buFontTx/>
                        <a:buNone/>
                        <a:tabLst/>
                      </a:pPr>
                      <a:r>
                        <a:rPr kumimoji="0" lang="es-PE" altLang="es-ES" sz="1200" b="0" i="0" u="none" strike="noStrike" kern="1200" cap="none" normalizeH="0" baseline="0" dirty="0">
                          <a:ln>
                            <a:noFill/>
                          </a:ln>
                          <a:solidFill>
                            <a:srgbClr val="000000"/>
                          </a:solidFill>
                          <a:effectLst/>
                          <a:latin typeface="+mn-lt"/>
                          <a:ea typeface="+mn-ea"/>
                          <a:cs typeface="Arial" panose="020B0604020202020204" pitchFamily="34" charset="0"/>
                        </a:rPr>
                        <a:t>Auditorias y/o verificaciones</a:t>
                      </a:r>
                    </a:p>
                  </a:txBody>
                  <a:tcPr marT="45729" marB="4572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s-ES" sz="1200" b="1" i="0" u="none" strike="noStrike" kern="1200" dirty="0">
                          <a:solidFill>
                            <a:schemeClr val="tx1"/>
                          </a:solidFill>
                          <a:effectLst/>
                          <a:latin typeface="+mn-lt"/>
                          <a:ea typeface="+mn-ea"/>
                          <a:cs typeface="+mn-cs"/>
                        </a:rPr>
                        <a:t>3.25</a:t>
                      </a:r>
                      <a:endParaRPr lang="es-PE" sz="1200" b="1" i="0" u="none" strike="noStrike" kern="1200" dirty="0">
                        <a:solidFill>
                          <a:schemeClr val="tx1"/>
                        </a:solidFill>
                        <a:effectLst/>
                        <a:latin typeface="+mn-lt"/>
                        <a:ea typeface="+mn-ea"/>
                        <a:cs typeface="+mn-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es-PE" sz="1200" b="1" i="0" u="none" strike="noStrike" dirty="0">
                          <a:solidFill>
                            <a:schemeClr val="tx1"/>
                          </a:solidFill>
                          <a:effectLst/>
                          <a:latin typeface="Calibri" panose="020F0502020204030204" pitchFamily="34" charset="0"/>
                        </a:rPr>
                        <a:t>12.20%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3">
                  <a:txBody>
                    <a:bodyPr/>
                    <a:lstStyle/>
                    <a:p>
                      <a:pPr algn="ctr" rtl="0" fontAlgn="ctr"/>
                      <a:r>
                        <a:rPr lang="es-PE" sz="1200" b="1" i="0" u="none" strike="noStrike" dirty="0">
                          <a:solidFill>
                            <a:schemeClr val="tx1"/>
                          </a:solidFill>
                          <a:effectLst/>
                          <a:latin typeface="Calibri" panose="020F0502020204030204" pitchFamily="34" charset="0"/>
                        </a:rPr>
                        <a:t>3.77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3">
                  <a:txBody>
                    <a:bodyPr/>
                    <a:lstStyle/>
                    <a:p>
                      <a:pPr algn="ctr" rtl="0" fontAlgn="ctr"/>
                      <a:r>
                        <a:rPr lang="es-PE" sz="1200" b="1" i="0" u="none" strike="noStrike" dirty="0">
                          <a:solidFill>
                            <a:schemeClr val="tx1"/>
                          </a:solidFill>
                          <a:effectLst/>
                          <a:latin typeface="Calibri" panose="020F0502020204030204" pitchFamily="34" charset="0"/>
                        </a:rPr>
                        <a:t>1.00%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s-PE"/>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371537211"/>
                  </a:ext>
                </a:extLst>
              </a:tr>
              <a:tr h="202692">
                <a:tc vMerge="1">
                  <a:txBody>
                    <a:bodyPr/>
                    <a:lstStyle/>
                    <a:p>
                      <a:endParaRPr lang="es-MX"/>
                    </a:p>
                  </a:txBody>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just" defTabSz="914400" rtl="0" eaLnBrk="1" fontAlgn="t" latinLnBrk="0" hangingPunct="1">
                        <a:lnSpc>
                          <a:spcPct val="100000"/>
                        </a:lnSpc>
                        <a:spcBef>
                          <a:spcPct val="0"/>
                        </a:spcBef>
                        <a:spcAft>
                          <a:spcPct val="0"/>
                        </a:spcAft>
                        <a:buClrTx/>
                        <a:buSzTx/>
                        <a:buFontTx/>
                        <a:buNone/>
                        <a:tabLst/>
                      </a:pPr>
                      <a:r>
                        <a:rPr kumimoji="0" lang="es-PE" altLang="es-ES" sz="1200" b="0" i="0" u="none" strike="noStrike" kern="1200" cap="none" normalizeH="0" baseline="0" dirty="0">
                          <a:ln>
                            <a:noFill/>
                          </a:ln>
                          <a:solidFill>
                            <a:srgbClr val="000000"/>
                          </a:solidFill>
                          <a:effectLst/>
                          <a:latin typeface="+mn-lt"/>
                          <a:ea typeface="+mn-ea"/>
                          <a:cs typeface="Arial" panose="020B0604020202020204" pitchFamily="34" charset="0"/>
                        </a:rPr>
                        <a:t>Compulsas</a:t>
                      </a:r>
                    </a:p>
                  </a:txBody>
                  <a:tcPr marT="45729" marB="4572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s-ES" sz="1200" b="1" i="0" u="none" strike="noStrike" kern="1200" dirty="0">
                          <a:solidFill>
                            <a:schemeClr val="tx1"/>
                          </a:solidFill>
                          <a:effectLst/>
                          <a:latin typeface="+mn-lt"/>
                          <a:ea typeface="+mn-ea"/>
                          <a:cs typeface="+mn-cs"/>
                        </a:rPr>
                        <a:t>3.99</a:t>
                      </a:r>
                      <a:endParaRPr lang="es-PE" sz="1200" b="1" i="0" u="none" strike="noStrike" kern="1200" dirty="0">
                        <a:solidFill>
                          <a:schemeClr val="tx1"/>
                        </a:solidFill>
                        <a:effectLst/>
                        <a:latin typeface="+mn-lt"/>
                        <a:ea typeface="+mn-ea"/>
                        <a:cs typeface="+mn-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es-PE" sz="1200" b="1" i="0" u="none" strike="noStrike" dirty="0">
                          <a:solidFill>
                            <a:schemeClr val="tx1"/>
                          </a:solidFill>
                          <a:effectLst/>
                          <a:latin typeface="Calibri" panose="020F0502020204030204" pitchFamily="34" charset="0"/>
                        </a:rPr>
                        <a:t>5.00%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s-PE"/>
                    </a:p>
                  </a:txBody>
                  <a:tcPr/>
                </a:tc>
                <a:tc vMerge="1">
                  <a:txBody>
                    <a:bodyPr/>
                    <a:lstStyle/>
                    <a:p>
                      <a:endParaRPr lang="es-PE"/>
                    </a:p>
                  </a:txBody>
                  <a:tcPr/>
                </a:tc>
                <a:tc vMerge="1">
                  <a:txBody>
                    <a:bodyPr/>
                    <a:lstStyle/>
                    <a:p>
                      <a:endParaRPr lang="es-PE"/>
                    </a:p>
                  </a:txBody>
                  <a:tcPr/>
                </a:tc>
                <a:extLst>
                  <a:ext uri="{0D108BD9-81ED-4DB2-BD59-A6C34878D82A}">
                    <a16:rowId xmlns:a16="http://schemas.microsoft.com/office/drawing/2014/main" val="2599633950"/>
                  </a:ext>
                </a:extLst>
              </a:tr>
              <a:tr h="202692">
                <a:tc vMerge="1">
                  <a:txBody>
                    <a:bodyPr/>
                    <a:lstStyle/>
                    <a:p>
                      <a:endParaRPr lang="es-MX"/>
                    </a:p>
                  </a:txBody>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just" defTabSz="914400" rtl="0" eaLnBrk="1" fontAlgn="t" latinLnBrk="0" hangingPunct="1">
                        <a:lnSpc>
                          <a:spcPct val="100000"/>
                        </a:lnSpc>
                        <a:spcBef>
                          <a:spcPct val="0"/>
                        </a:spcBef>
                        <a:spcAft>
                          <a:spcPct val="0"/>
                        </a:spcAft>
                        <a:buClrTx/>
                        <a:buSzTx/>
                        <a:buFontTx/>
                        <a:buNone/>
                        <a:tabLst/>
                      </a:pPr>
                      <a:r>
                        <a:rPr kumimoji="0" lang="es-PE" altLang="es-ES" sz="1200" b="0" i="0" u="none" strike="noStrike" cap="none" normalizeH="0" baseline="0" dirty="0">
                          <a:ln>
                            <a:noFill/>
                          </a:ln>
                          <a:solidFill>
                            <a:srgbClr val="000000"/>
                          </a:solidFill>
                          <a:effectLst/>
                          <a:latin typeface="+mn-lt"/>
                          <a:cs typeface="Arial" panose="020B0604020202020204" pitchFamily="34" charset="0"/>
                        </a:rPr>
                        <a:t>Operativos Masivos - VICOT</a:t>
                      </a:r>
                      <a:endParaRPr kumimoji="0" lang="es-PE" altLang="es-ES" sz="1200" b="0" i="0" u="none" strike="noStrike" cap="none" normalizeH="0" baseline="0" dirty="0">
                        <a:ln>
                          <a:noFill/>
                        </a:ln>
                        <a:solidFill>
                          <a:schemeClr val="tx1"/>
                        </a:solidFill>
                        <a:effectLst/>
                        <a:latin typeface="+mn-lt"/>
                        <a:cs typeface="Arial" panose="020B0604020202020204" pitchFamily="34" charset="0"/>
                      </a:endParaRPr>
                    </a:p>
                  </a:txBody>
                  <a:tcPr marT="45729" marB="4572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s-ES" sz="1200" b="1" i="0" u="none" strike="noStrike" kern="1200" dirty="0">
                          <a:solidFill>
                            <a:schemeClr val="tx1"/>
                          </a:solidFill>
                          <a:effectLst/>
                          <a:latin typeface="+mn-lt"/>
                          <a:ea typeface="+mn-ea"/>
                          <a:cs typeface="+mn-cs"/>
                        </a:rPr>
                        <a:t>3.84</a:t>
                      </a:r>
                      <a:endParaRPr lang="es-PE" sz="1200" b="1" i="0" u="none" strike="noStrike" kern="1200" dirty="0">
                        <a:solidFill>
                          <a:schemeClr val="tx1"/>
                        </a:solidFill>
                        <a:effectLst/>
                        <a:latin typeface="+mn-lt"/>
                        <a:ea typeface="+mn-ea"/>
                        <a:cs typeface="+mn-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es-PE" sz="1200" b="1" i="0" u="none" strike="noStrike" dirty="0">
                          <a:solidFill>
                            <a:schemeClr val="tx1"/>
                          </a:solidFill>
                          <a:effectLst/>
                          <a:latin typeface="Calibri" panose="020F0502020204030204" pitchFamily="34" charset="0"/>
                        </a:rPr>
                        <a:t>82.80%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s-PE"/>
                    </a:p>
                  </a:txBody>
                  <a:tcPr/>
                </a:tc>
                <a:tc vMerge="1">
                  <a:txBody>
                    <a:bodyPr/>
                    <a:lstStyle/>
                    <a:p>
                      <a:endParaRPr lang="es-PE"/>
                    </a:p>
                  </a:txBody>
                  <a:tcPr/>
                </a:tc>
                <a:tc vMerge="1">
                  <a:txBody>
                    <a:bodyPr/>
                    <a:lstStyle/>
                    <a:p>
                      <a:endParaRPr lang="es-PE"/>
                    </a:p>
                  </a:txBody>
                  <a:tcPr/>
                </a:tc>
                <a:extLst>
                  <a:ext uri="{0D108BD9-81ED-4DB2-BD59-A6C34878D82A}">
                    <a16:rowId xmlns:a16="http://schemas.microsoft.com/office/drawing/2014/main" val="2203987276"/>
                  </a:ext>
                </a:extLst>
              </a:tr>
              <a:tr h="383125">
                <a:tc>
                  <a:txBody>
                    <a:bodyPr/>
                    <a:lstStyle/>
                    <a:p>
                      <a:pPr algn="ctr" fontAlgn="ctr"/>
                      <a:r>
                        <a:rPr lang="es-PE" sz="1200" b="1" i="0" u="none" strike="noStrike" kern="1200" dirty="0">
                          <a:solidFill>
                            <a:schemeClr val="tx1"/>
                          </a:solidFill>
                          <a:effectLst/>
                          <a:latin typeface="+mn-lt"/>
                          <a:ea typeface="+mn-ea"/>
                          <a:cs typeface="+mn-cs"/>
                        </a:rPr>
                        <a:t>Gestión y recuperación de la deuda</a:t>
                      </a:r>
                    </a:p>
                  </a:txBody>
                  <a:tcPr marL="7177" marR="7177" marT="717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just" defTabSz="914400" rtl="0" eaLnBrk="1" fontAlgn="t" latinLnBrk="0" hangingPunct="1">
                        <a:lnSpc>
                          <a:spcPct val="100000"/>
                        </a:lnSpc>
                        <a:spcBef>
                          <a:spcPct val="0"/>
                        </a:spcBef>
                        <a:spcAft>
                          <a:spcPct val="0"/>
                        </a:spcAft>
                        <a:buClrTx/>
                        <a:buSzTx/>
                        <a:buFontTx/>
                        <a:buNone/>
                        <a:tabLst/>
                      </a:pPr>
                      <a:r>
                        <a:rPr kumimoji="0" lang="es-PE" altLang="es-ES" sz="1200" b="0" i="0" u="none" strike="noStrike" cap="none" normalizeH="0" baseline="0" dirty="0">
                          <a:ln>
                            <a:noFill/>
                          </a:ln>
                          <a:solidFill>
                            <a:srgbClr val="000000"/>
                          </a:solidFill>
                          <a:effectLst/>
                          <a:latin typeface="+mn-lt"/>
                          <a:cs typeface="Arial" panose="020B0604020202020204" pitchFamily="34" charset="0"/>
                        </a:rPr>
                        <a:t>Cobranza Coactiva</a:t>
                      </a:r>
                      <a:endParaRPr kumimoji="0" lang="es-PE" altLang="es-ES" sz="1200" b="0" i="0" u="none" strike="noStrike" cap="none" normalizeH="0" baseline="0" dirty="0">
                        <a:ln>
                          <a:noFill/>
                        </a:ln>
                        <a:solidFill>
                          <a:schemeClr val="tx1"/>
                        </a:solidFill>
                        <a:effectLst/>
                        <a:latin typeface="+mn-lt"/>
                        <a:cs typeface="Arial" panose="020B0604020202020204" pitchFamily="34" charset="0"/>
                      </a:endParaRPr>
                    </a:p>
                  </a:txBody>
                  <a:tcPr marT="45729" marB="4572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s-ES" sz="1200" b="1" i="0" u="none" strike="noStrike" kern="1200" dirty="0">
                          <a:solidFill>
                            <a:schemeClr val="tx1"/>
                          </a:solidFill>
                          <a:effectLst/>
                          <a:latin typeface="+mn-lt"/>
                          <a:ea typeface="+mn-ea"/>
                          <a:cs typeface="+mn-cs"/>
                        </a:rPr>
                        <a:t>3.13</a:t>
                      </a:r>
                      <a:endParaRPr lang="es-PE" sz="1200" b="1" i="0" u="none" strike="noStrike" kern="1200" dirty="0">
                        <a:solidFill>
                          <a:schemeClr val="tx1"/>
                        </a:solidFill>
                        <a:effectLst/>
                        <a:latin typeface="+mn-lt"/>
                        <a:ea typeface="+mn-ea"/>
                        <a:cs typeface="+mn-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es-PE" sz="1200" b="1" i="0" u="none" strike="noStrike" dirty="0">
                          <a:solidFill>
                            <a:schemeClr val="tx1"/>
                          </a:solidFill>
                          <a:effectLst/>
                          <a:latin typeface="Calibri" panose="020F0502020204030204" pitchFamily="34" charset="0"/>
                        </a:rPr>
                        <a:t>100.00%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es-PE" sz="1200" b="1" i="0" u="none" strike="noStrike" dirty="0">
                          <a:solidFill>
                            <a:schemeClr val="tx1"/>
                          </a:solidFill>
                          <a:effectLst/>
                          <a:latin typeface="Calibri" panose="020F0502020204030204" pitchFamily="34" charset="0"/>
                        </a:rPr>
                        <a:t>3.13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es-PE" sz="1200" b="1" i="0" u="none" strike="noStrike" dirty="0">
                          <a:solidFill>
                            <a:schemeClr val="tx1"/>
                          </a:solidFill>
                          <a:effectLst/>
                          <a:latin typeface="Calibri" panose="020F0502020204030204" pitchFamily="34" charset="0"/>
                        </a:rPr>
                        <a:t>3.80%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s-PE"/>
                    </a:p>
                  </a:txBody>
                  <a:tcPr/>
                </a:tc>
                <a:extLst>
                  <a:ext uri="{0D108BD9-81ED-4DB2-BD59-A6C34878D82A}">
                    <a16:rowId xmlns:a16="http://schemas.microsoft.com/office/drawing/2014/main" val="3255677371"/>
                  </a:ext>
                </a:extLst>
              </a:tr>
            </a:tbl>
          </a:graphicData>
        </a:graphic>
      </p:graphicFrame>
    </p:spTree>
    <p:extLst>
      <p:ext uri="{BB962C8B-B14F-4D97-AF65-F5344CB8AC3E}">
        <p14:creationId xmlns:p14="http://schemas.microsoft.com/office/powerpoint/2010/main" val="131400741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16 Gráfico">
            <a:extLst>
              <a:ext uri="{FF2B5EF4-FFF2-40B4-BE49-F238E27FC236}">
                <a16:creationId xmlns:a16="http://schemas.microsoft.com/office/drawing/2014/main" id="{FD342468-A0EA-4619-BEA2-0ED7D615B8B4}"/>
              </a:ext>
            </a:extLst>
          </p:cNvPr>
          <p:cNvGraphicFramePr>
            <a:graphicFrameLocks/>
          </p:cNvGraphicFramePr>
          <p:nvPr>
            <p:extLst>
              <p:ext uri="{D42A27DB-BD31-4B8C-83A1-F6EECF244321}">
                <p14:modId xmlns:p14="http://schemas.microsoft.com/office/powerpoint/2010/main" val="1207270458"/>
              </p:ext>
            </p:extLst>
          </p:nvPr>
        </p:nvGraphicFramePr>
        <p:xfrm>
          <a:off x="539836" y="1848745"/>
          <a:ext cx="9215437" cy="4849669"/>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 Box 10">
            <a:extLst>
              <a:ext uri="{FF2B5EF4-FFF2-40B4-BE49-F238E27FC236}">
                <a16:creationId xmlns:a16="http://schemas.microsoft.com/office/drawing/2014/main" id="{F93ECBF3-3293-49A0-B32F-FCA06F9BFBDA}"/>
              </a:ext>
            </a:extLst>
          </p:cNvPr>
          <p:cNvSpPr txBox="1">
            <a:spLocks noChangeArrowheads="1"/>
          </p:cNvSpPr>
          <p:nvPr/>
        </p:nvSpPr>
        <p:spPr bwMode="auto">
          <a:xfrm>
            <a:off x="539836" y="1459188"/>
            <a:ext cx="1295400" cy="707886"/>
          </a:xfrm>
          <a:prstGeom prst="rect">
            <a:avLst/>
          </a:prstGeom>
          <a:noFill/>
          <a:ln>
            <a:noFill/>
          </a:ln>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50000"/>
              </a:spcBef>
              <a:spcAft>
                <a:spcPts val="0"/>
              </a:spcAft>
              <a:buClrTx/>
              <a:buSzTx/>
              <a:buFontTx/>
              <a:buNone/>
              <a:tabLst/>
              <a:defRPr/>
            </a:pPr>
            <a:r>
              <a:rPr kumimoji="0" lang="es-ES" altLang="es-ES" sz="4000" b="1" i="0" u="none" strike="noStrike" kern="1200" cap="none" spc="0" normalizeH="0" baseline="0" noProof="0" dirty="0">
                <a:ln>
                  <a:noFill/>
                </a:ln>
                <a:solidFill>
                  <a:srgbClr val="C00000"/>
                </a:solidFill>
                <a:effectLst/>
                <a:uLnTx/>
                <a:uFillTx/>
                <a:latin typeface="Calibri" panose="020F0502020204030204"/>
                <a:ea typeface="+mn-ea"/>
                <a:cs typeface="Arial" panose="020B0604020202020204" pitchFamily="34" charset="0"/>
              </a:rPr>
              <a:t>3.84</a:t>
            </a:r>
          </a:p>
        </p:txBody>
      </p:sp>
      <p:sp>
        <p:nvSpPr>
          <p:cNvPr id="6" name="Text Box 8">
            <a:extLst>
              <a:ext uri="{FF2B5EF4-FFF2-40B4-BE49-F238E27FC236}">
                <a16:creationId xmlns:a16="http://schemas.microsoft.com/office/drawing/2014/main" id="{5EE0510C-D3ED-4452-AC2B-0FE749DF8020}"/>
              </a:ext>
            </a:extLst>
          </p:cNvPr>
          <p:cNvSpPr txBox="1">
            <a:spLocks noChangeArrowheads="1"/>
          </p:cNvSpPr>
          <p:nvPr/>
        </p:nvSpPr>
        <p:spPr bwMode="auto">
          <a:xfrm>
            <a:off x="1706881" y="1335314"/>
            <a:ext cx="7731125" cy="1061829"/>
          </a:xfrm>
          <a:prstGeom prst="rect">
            <a:avLst/>
          </a:prstGeom>
          <a:noFill/>
          <a:ln>
            <a:noFill/>
          </a:ln>
        </p:spPr>
        <p:txBody>
          <a:bodyPr wrap="squar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just" defTabSz="457200" rtl="0" eaLnBrk="1" fontAlgn="auto" latinLnBrk="0" hangingPunct="1">
              <a:lnSpc>
                <a:spcPct val="100000"/>
              </a:lnSpc>
              <a:spcBef>
                <a:spcPct val="50000"/>
              </a:spcBef>
              <a:spcAft>
                <a:spcPts val="0"/>
              </a:spcAft>
              <a:buClrTx/>
              <a:buSzTx/>
              <a:buFontTx/>
              <a:buNone/>
              <a:tabLst/>
              <a:defRPr/>
            </a:pPr>
            <a:r>
              <a:rPr kumimoji="0" lang="es-ES" altLang="es-ES" sz="1400" b="0" i="0" u="none" strike="noStrike" kern="1200" cap="none" spc="0" normalizeH="0" baseline="0" noProof="0" dirty="0">
                <a:ln>
                  <a:noFill/>
                </a:ln>
                <a:effectLst/>
                <a:uLnTx/>
                <a:uFillTx/>
                <a:latin typeface="Calibri" panose="020F0502020204030204"/>
                <a:ea typeface="+mn-ea"/>
                <a:cs typeface="Arial" panose="020B0604020202020204" pitchFamily="34" charset="0"/>
              </a:rPr>
              <a:t>es el Indicador General de Satisfacción de Tributos Internos, siendo el proceso de Asistencia al Contribuyente y Ciudadano el que tiene un mayor nivel de satisfacción.</a:t>
            </a:r>
          </a:p>
          <a:p>
            <a:pPr marL="0" marR="0" lvl="0" indent="0" algn="just" defTabSz="457200" rtl="0" eaLnBrk="1" fontAlgn="auto" latinLnBrk="0" hangingPunct="1">
              <a:lnSpc>
                <a:spcPct val="100000"/>
              </a:lnSpc>
              <a:spcBef>
                <a:spcPct val="50000"/>
              </a:spcBef>
              <a:spcAft>
                <a:spcPts val="0"/>
              </a:spcAft>
              <a:buClrTx/>
              <a:buSzTx/>
              <a:buFontTx/>
              <a:buNone/>
              <a:tabLst/>
              <a:defRPr/>
            </a:pPr>
            <a:r>
              <a:rPr kumimoji="0" lang="es-ES" altLang="es-ES" sz="1400" b="0" i="0" u="none" strike="noStrike" kern="1200" cap="none" spc="0" normalizeH="0" baseline="0" noProof="0" dirty="0">
                <a:ln>
                  <a:noFill/>
                </a:ln>
                <a:effectLst/>
                <a:uLnTx/>
                <a:uFillTx/>
                <a:latin typeface="Calibri" panose="020F0502020204030204"/>
                <a:ea typeface="+mn-ea"/>
                <a:cs typeface="Arial" panose="020B0604020202020204" pitchFamily="34" charset="0"/>
              </a:rPr>
              <a:t>Los servicios con mayor nivel de satisfacción son: Compulsas, Trámite presencial y </a:t>
            </a:r>
            <a:r>
              <a:rPr lang="es-ES" altLang="es-ES" sz="1400" dirty="0">
                <a:latin typeface="Calibri" panose="020F0502020204030204"/>
              </a:rPr>
              <a:t>Cabinas;</a:t>
            </a:r>
            <a:r>
              <a:rPr kumimoji="0" lang="es-ES" altLang="es-ES" sz="1400" b="0" i="0" u="none" strike="noStrike" kern="1200" cap="none" spc="0" normalizeH="0" baseline="0" noProof="0" dirty="0">
                <a:ln>
                  <a:noFill/>
                </a:ln>
                <a:effectLst/>
                <a:uLnTx/>
                <a:uFillTx/>
                <a:latin typeface="Calibri" panose="020F0502020204030204"/>
                <a:ea typeface="+mn-ea"/>
                <a:cs typeface="Arial" panose="020B0604020202020204" pitchFamily="34" charset="0"/>
              </a:rPr>
              <a:t> mientras que el que obtiene el menor nivel es Cobranza Coactiva. </a:t>
            </a:r>
          </a:p>
        </p:txBody>
      </p:sp>
      <p:sp>
        <p:nvSpPr>
          <p:cNvPr id="9" name="Título 2">
            <a:extLst>
              <a:ext uri="{FF2B5EF4-FFF2-40B4-BE49-F238E27FC236}">
                <a16:creationId xmlns:a16="http://schemas.microsoft.com/office/drawing/2014/main" id="{8D945A54-3BD5-4B9D-9436-CE7E48350CD6}"/>
              </a:ext>
            </a:extLst>
          </p:cNvPr>
          <p:cNvSpPr>
            <a:spLocks noGrp="1"/>
          </p:cNvSpPr>
          <p:nvPr>
            <p:ph type="title"/>
          </p:nvPr>
        </p:nvSpPr>
        <p:spPr>
          <a:xfrm>
            <a:off x="304802" y="365127"/>
            <a:ext cx="9442546" cy="970187"/>
          </a:xfrm>
        </p:spPr>
        <p:txBody>
          <a:bodyPr>
            <a:normAutofit/>
          </a:bodyPr>
          <a:lstStyle/>
          <a:p>
            <a:r>
              <a:rPr lang="es-PE" sz="2400" dirty="0"/>
              <a:t>2. Resumen Ejecutivo</a:t>
            </a:r>
            <a:br>
              <a:rPr lang="es-PE" sz="2400" dirty="0"/>
            </a:br>
            <a:r>
              <a:rPr lang="es-PE" sz="1600" dirty="0"/>
              <a:t>   </a:t>
            </a:r>
            <a:r>
              <a:rPr lang="es-PE" sz="1600" dirty="0">
                <a:solidFill>
                  <a:srgbClr val="1264A1"/>
                </a:solidFill>
              </a:rPr>
              <a:t>    2.1 Indicadores de Satisfacción Post Contacto – Tributos Internos</a:t>
            </a:r>
            <a:br>
              <a:rPr lang="es-PE" sz="1600" dirty="0">
                <a:solidFill>
                  <a:srgbClr val="1264A1"/>
                </a:solidFill>
              </a:rPr>
            </a:br>
            <a:r>
              <a:rPr lang="es-PE" sz="1600" dirty="0">
                <a:solidFill>
                  <a:srgbClr val="1264A1"/>
                </a:solidFill>
              </a:rPr>
              <a:t>              2.1.1 Cálculo del Indicador de cada Servicio</a:t>
            </a:r>
          </a:p>
        </p:txBody>
      </p:sp>
    </p:spTree>
    <p:extLst>
      <p:ext uri="{BB962C8B-B14F-4D97-AF65-F5344CB8AC3E}">
        <p14:creationId xmlns:p14="http://schemas.microsoft.com/office/powerpoint/2010/main" val="24988435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B2249EEE-8D4C-432B-BACF-9525D97ACCD4}"/>
              </a:ext>
            </a:extLst>
          </p:cNvPr>
          <p:cNvSpPr txBox="1"/>
          <p:nvPr/>
        </p:nvSpPr>
        <p:spPr>
          <a:xfrm>
            <a:off x="4953000" y="2326037"/>
            <a:ext cx="4398818" cy="1569660"/>
          </a:xfrm>
          <a:prstGeom prst="rect">
            <a:avLst/>
          </a:prstGeom>
          <a:noFill/>
        </p:spPr>
        <p:txBody>
          <a:bodyPr wrap="square" rtlCol="0">
            <a:spAutoFit/>
          </a:bodyPr>
          <a:lstStyle/>
          <a:p>
            <a:pPr lvl="0"/>
            <a:r>
              <a:rPr lang="es-PE" sz="3200" dirty="0">
                <a:solidFill>
                  <a:srgbClr val="1264A1"/>
                </a:solidFill>
                <a:latin typeface="Eras Bold ITC" panose="020B0907030504020204" pitchFamily="34" charset="0"/>
              </a:rPr>
              <a:t>01</a:t>
            </a:r>
            <a:r>
              <a:rPr lang="es-PE" sz="3200" dirty="0"/>
              <a:t>. </a:t>
            </a:r>
            <a:r>
              <a:rPr lang="es-PE" dirty="0"/>
              <a:t>Ficha Técnica</a:t>
            </a:r>
          </a:p>
          <a:p>
            <a:pPr marL="0" marR="0" lvl="0" indent="0" algn="l" defTabSz="457200" rtl="0" eaLnBrk="1" fontAlgn="auto" latinLnBrk="0" hangingPunct="1">
              <a:lnSpc>
                <a:spcPct val="100000"/>
              </a:lnSpc>
              <a:spcBef>
                <a:spcPts val="0"/>
              </a:spcBef>
              <a:spcAft>
                <a:spcPts val="0"/>
              </a:spcAft>
              <a:buClrTx/>
              <a:buSzTx/>
              <a:buFontTx/>
              <a:buNone/>
              <a:tabLst/>
              <a:defRPr/>
            </a:pPr>
            <a:r>
              <a:rPr lang="es-PE" sz="3200" dirty="0">
                <a:solidFill>
                  <a:srgbClr val="1264A1"/>
                </a:solidFill>
                <a:latin typeface="Eras Bold ITC" panose="020B0907030504020204" pitchFamily="34" charset="0"/>
              </a:rPr>
              <a:t>02</a:t>
            </a:r>
            <a:r>
              <a:rPr lang="es-PE" sz="3200" dirty="0"/>
              <a:t>. </a:t>
            </a:r>
            <a:r>
              <a:rPr lang="es-PE" dirty="0"/>
              <a:t>Resumen Ejecutivo</a:t>
            </a:r>
          </a:p>
          <a:p>
            <a:pPr lvl="0">
              <a:defRPr/>
            </a:pPr>
            <a:r>
              <a:rPr lang="es-PE" sz="3200" dirty="0">
                <a:solidFill>
                  <a:srgbClr val="1264A1"/>
                </a:solidFill>
                <a:latin typeface="Eras Bold ITC" panose="020B0907030504020204" pitchFamily="34" charset="0"/>
              </a:rPr>
              <a:t>03</a:t>
            </a:r>
            <a:r>
              <a:rPr lang="es-PE" sz="3200" dirty="0"/>
              <a:t>. </a:t>
            </a:r>
            <a:r>
              <a:rPr lang="es-PE" dirty="0"/>
              <a:t>Conclusiones y Recomendaciones</a:t>
            </a:r>
          </a:p>
        </p:txBody>
      </p:sp>
    </p:spTree>
    <p:extLst>
      <p:ext uri="{BB962C8B-B14F-4D97-AF65-F5344CB8AC3E}">
        <p14:creationId xmlns:p14="http://schemas.microsoft.com/office/powerpoint/2010/main" val="37469670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8D945A54-3BD5-4B9D-9436-CE7E48350CD6}"/>
              </a:ext>
            </a:extLst>
          </p:cNvPr>
          <p:cNvSpPr>
            <a:spLocks noGrp="1"/>
          </p:cNvSpPr>
          <p:nvPr>
            <p:ph type="title"/>
          </p:nvPr>
        </p:nvSpPr>
        <p:spPr>
          <a:xfrm>
            <a:off x="304802" y="365127"/>
            <a:ext cx="9442546" cy="970187"/>
          </a:xfrm>
        </p:spPr>
        <p:txBody>
          <a:bodyPr>
            <a:normAutofit fontScale="90000"/>
          </a:bodyPr>
          <a:lstStyle/>
          <a:p>
            <a:r>
              <a:rPr lang="es-PE" sz="2400" dirty="0"/>
              <a:t>2. Resumen Ejecutivo</a:t>
            </a:r>
            <a:br>
              <a:rPr lang="es-PE" dirty="0"/>
            </a:br>
            <a:r>
              <a:rPr lang="es-PE" dirty="0"/>
              <a:t>   </a:t>
            </a:r>
            <a:r>
              <a:rPr lang="es-PE" dirty="0">
                <a:solidFill>
                  <a:srgbClr val="1264A1"/>
                </a:solidFill>
              </a:rPr>
              <a:t> </a:t>
            </a:r>
            <a:r>
              <a:rPr lang="es-PE" sz="1800" dirty="0">
                <a:solidFill>
                  <a:srgbClr val="1264A1"/>
                </a:solidFill>
              </a:rPr>
              <a:t>2.1 Indicadores de Satisfacción Post Contacto – Tributos Internos</a:t>
            </a:r>
            <a:br>
              <a:rPr lang="es-PE" sz="1800" dirty="0">
                <a:solidFill>
                  <a:srgbClr val="1264A1"/>
                </a:solidFill>
              </a:rPr>
            </a:br>
            <a:r>
              <a:rPr lang="es-PE" sz="1800" dirty="0">
                <a:solidFill>
                  <a:srgbClr val="1264A1"/>
                </a:solidFill>
              </a:rPr>
              <a:t>             2.1.2 Puntos Fuertes y Débiles </a:t>
            </a:r>
          </a:p>
        </p:txBody>
      </p:sp>
      <p:graphicFrame>
        <p:nvGraphicFramePr>
          <p:cNvPr id="7" name="Group 3">
            <a:extLst>
              <a:ext uri="{FF2B5EF4-FFF2-40B4-BE49-F238E27FC236}">
                <a16:creationId xmlns:a16="http://schemas.microsoft.com/office/drawing/2014/main" id="{7FEE6143-FC80-474D-BAEF-89AE0AF922E3}"/>
              </a:ext>
            </a:extLst>
          </p:cNvPr>
          <p:cNvGraphicFramePr>
            <a:graphicFrameLocks noGrp="1"/>
          </p:cNvGraphicFramePr>
          <p:nvPr>
            <p:extLst>
              <p:ext uri="{D42A27DB-BD31-4B8C-83A1-F6EECF244321}">
                <p14:modId xmlns:p14="http://schemas.microsoft.com/office/powerpoint/2010/main" val="493614103"/>
              </p:ext>
            </p:extLst>
          </p:nvPr>
        </p:nvGraphicFramePr>
        <p:xfrm>
          <a:off x="418769" y="1484784"/>
          <a:ext cx="9068122" cy="4265855"/>
        </p:xfrm>
        <a:graphic>
          <a:graphicData uri="http://schemas.openxmlformats.org/drawingml/2006/table">
            <a:tbl>
              <a:tblPr/>
              <a:tblGrid>
                <a:gridCol w="1345367">
                  <a:extLst>
                    <a:ext uri="{9D8B030D-6E8A-4147-A177-3AD203B41FA5}">
                      <a16:colId xmlns:a16="http://schemas.microsoft.com/office/drawing/2014/main" val="20000"/>
                    </a:ext>
                  </a:extLst>
                </a:gridCol>
                <a:gridCol w="1853980">
                  <a:extLst>
                    <a:ext uri="{9D8B030D-6E8A-4147-A177-3AD203B41FA5}">
                      <a16:colId xmlns:a16="http://schemas.microsoft.com/office/drawing/2014/main" val="20001"/>
                    </a:ext>
                  </a:extLst>
                </a:gridCol>
                <a:gridCol w="646434">
                  <a:extLst>
                    <a:ext uri="{9D8B030D-6E8A-4147-A177-3AD203B41FA5}">
                      <a16:colId xmlns:a16="http://schemas.microsoft.com/office/drawing/2014/main" val="1910178376"/>
                    </a:ext>
                  </a:extLst>
                </a:gridCol>
                <a:gridCol w="646434">
                  <a:extLst>
                    <a:ext uri="{9D8B030D-6E8A-4147-A177-3AD203B41FA5}">
                      <a16:colId xmlns:a16="http://schemas.microsoft.com/office/drawing/2014/main" val="20002"/>
                    </a:ext>
                  </a:extLst>
                </a:gridCol>
                <a:gridCol w="1010752">
                  <a:extLst>
                    <a:ext uri="{9D8B030D-6E8A-4147-A177-3AD203B41FA5}">
                      <a16:colId xmlns:a16="http://schemas.microsoft.com/office/drawing/2014/main" val="20003"/>
                    </a:ext>
                  </a:extLst>
                </a:gridCol>
                <a:gridCol w="1041838">
                  <a:extLst>
                    <a:ext uri="{9D8B030D-6E8A-4147-A177-3AD203B41FA5}">
                      <a16:colId xmlns:a16="http://schemas.microsoft.com/office/drawing/2014/main" val="20004"/>
                    </a:ext>
                  </a:extLst>
                </a:gridCol>
                <a:gridCol w="818706">
                  <a:extLst>
                    <a:ext uri="{9D8B030D-6E8A-4147-A177-3AD203B41FA5}">
                      <a16:colId xmlns:a16="http://schemas.microsoft.com/office/drawing/2014/main" val="20005"/>
                    </a:ext>
                  </a:extLst>
                </a:gridCol>
                <a:gridCol w="804499">
                  <a:extLst>
                    <a:ext uri="{9D8B030D-6E8A-4147-A177-3AD203B41FA5}">
                      <a16:colId xmlns:a16="http://schemas.microsoft.com/office/drawing/2014/main" val="20006"/>
                    </a:ext>
                  </a:extLst>
                </a:gridCol>
                <a:gridCol w="900112">
                  <a:extLst>
                    <a:ext uri="{9D8B030D-6E8A-4147-A177-3AD203B41FA5}">
                      <a16:colId xmlns:a16="http://schemas.microsoft.com/office/drawing/2014/main" val="20007"/>
                    </a:ext>
                  </a:extLst>
                </a:gridCol>
              </a:tblGrid>
              <a:tr h="295275">
                <a:tc rowSpan="2">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bg1"/>
                          </a:solidFill>
                          <a:effectLst/>
                          <a:latin typeface="+mn-lt"/>
                          <a:cs typeface="Arial" panose="020B0604020202020204" pitchFamily="34" charset="0"/>
                        </a:rPr>
                        <a:t>Proceso</a:t>
                      </a:r>
                    </a:p>
                  </a:txBody>
                  <a:tcPr marT="45701" marB="4570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0000"/>
                    </a:solidFill>
                  </a:tcPr>
                </a:tc>
                <a:tc rowSpan="2">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bg1"/>
                          </a:solidFill>
                          <a:effectLst/>
                          <a:latin typeface="+mn-lt"/>
                          <a:cs typeface="Arial" panose="020B0604020202020204" pitchFamily="34" charset="0"/>
                        </a:rPr>
                        <a:t>SERVICIOS</a:t>
                      </a:r>
                      <a:endParaRPr kumimoji="0" lang="es-ES" altLang="es-ES" sz="1200" b="0" i="0" u="none" strike="noStrike" cap="none" normalizeH="0" baseline="0" dirty="0">
                        <a:ln>
                          <a:noFill/>
                        </a:ln>
                        <a:solidFill>
                          <a:schemeClr val="bg1"/>
                        </a:solidFill>
                        <a:effectLst/>
                        <a:latin typeface="+mn-lt"/>
                        <a:cs typeface="Arial" panose="020B0604020202020204" pitchFamily="34" charset="0"/>
                      </a:endParaRPr>
                    </a:p>
                  </a:txBody>
                  <a:tcPr marT="45701" marB="4570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0000"/>
                    </a:solidFill>
                  </a:tcPr>
                </a:tc>
                <a:tc rowSpan="2">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bg1"/>
                          </a:solidFill>
                          <a:effectLst/>
                          <a:latin typeface="+mn-lt"/>
                          <a:cs typeface="Arial" panose="020B0604020202020204" pitchFamily="34" charset="0"/>
                        </a:rPr>
                        <a:t>BASES</a:t>
                      </a:r>
                    </a:p>
                  </a:txBody>
                  <a:tcPr marT="45701" marB="4570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0000"/>
                    </a:solidFill>
                  </a:tcPr>
                </a:tc>
                <a:tc rowSpan="2">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bg1"/>
                          </a:solidFill>
                          <a:effectLst/>
                          <a:latin typeface="+mn-lt"/>
                          <a:cs typeface="Arial" panose="020B0604020202020204" pitchFamily="34" charset="0"/>
                        </a:rPr>
                        <a:t>TOTAL</a:t>
                      </a:r>
                    </a:p>
                  </a:txBody>
                  <a:tcPr marT="45701" marB="4570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0000"/>
                    </a:solidFill>
                  </a:tcPr>
                </a:tc>
                <a:tc gridSpan="5">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mn-lt"/>
                          <a:cs typeface="Arial" panose="020B0604020202020204" pitchFamily="34" charset="0"/>
                        </a:rPr>
                        <a:t>DIMENSIONES O FACTORES</a:t>
                      </a:r>
                    </a:p>
                  </a:txBody>
                  <a:tcPr marT="45701" marB="45701" anchor="ctr" horzOverflow="overflow">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extLst>
                  <a:ext uri="{0D108BD9-81ED-4DB2-BD59-A6C34878D82A}">
                    <a16:rowId xmlns:a16="http://schemas.microsoft.com/office/drawing/2014/main" val="10000"/>
                  </a:ext>
                </a:extLst>
              </a:tr>
              <a:tr h="493713">
                <a:tc vMerge="1">
                  <a:txBody>
                    <a:bodyPr/>
                    <a:lstStyle/>
                    <a:p>
                      <a:endParaRPr lang="es-ES"/>
                    </a:p>
                  </a:txBody>
                  <a:tcPr/>
                </a:tc>
                <a:tc vMerge="1">
                  <a:txBody>
                    <a:bodyPr/>
                    <a:lstStyle/>
                    <a:p>
                      <a:endParaRPr lang="es-ES"/>
                    </a:p>
                  </a:txBody>
                  <a:tcPr/>
                </a:tc>
                <a:tc vMerge="1">
                  <a:txBody>
                    <a:bodyPr/>
                    <a:lstStyle/>
                    <a:p>
                      <a:endParaRPr lang="es-PE"/>
                    </a:p>
                  </a:txBody>
                  <a:tcPr/>
                </a:tc>
                <a:tc vMerge="1">
                  <a:txBody>
                    <a:bodyPr/>
                    <a:lstStyle/>
                    <a:p>
                      <a:endParaRPr lang="es-ES"/>
                    </a:p>
                  </a:txBody>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100" b="1" i="0" u="none" strike="noStrike" cap="none" normalizeH="0" baseline="0" dirty="0">
                          <a:ln>
                            <a:noFill/>
                          </a:ln>
                          <a:solidFill>
                            <a:schemeClr val="tx1"/>
                          </a:solidFill>
                          <a:effectLst/>
                          <a:latin typeface="+mn-lt"/>
                          <a:cs typeface="Arial" panose="020B0604020202020204" pitchFamily="34" charset="0"/>
                        </a:rPr>
                        <a:t>Conocimiento técnico</a:t>
                      </a:r>
                      <a:endParaRPr kumimoji="0" lang="es-ES" altLang="es-ES" sz="1100" b="0"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100" b="1" i="0" u="none" strike="noStrike" cap="none" normalizeH="0" baseline="0" dirty="0">
                          <a:ln>
                            <a:noFill/>
                          </a:ln>
                          <a:solidFill>
                            <a:schemeClr val="tx1"/>
                          </a:solidFill>
                          <a:effectLst/>
                          <a:latin typeface="+mn-lt"/>
                          <a:cs typeface="Arial" panose="020B0604020202020204" pitchFamily="34" charset="0"/>
                        </a:rPr>
                        <a:t>Comunicación</a:t>
                      </a:r>
                      <a:endParaRPr kumimoji="0" lang="es-ES" altLang="es-ES" sz="1100" b="0"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100" b="1" i="0" u="none" strike="noStrike" cap="none" normalizeH="0" baseline="0" dirty="0">
                          <a:ln>
                            <a:noFill/>
                          </a:ln>
                          <a:solidFill>
                            <a:schemeClr val="tx1"/>
                          </a:solidFill>
                          <a:effectLst/>
                          <a:latin typeface="+mn-lt"/>
                          <a:cs typeface="Arial" panose="020B0604020202020204" pitchFamily="34" charset="0"/>
                        </a:rPr>
                        <a:t>Elementos tangibles</a:t>
                      </a:r>
                      <a:endParaRPr kumimoji="0" lang="es-ES" altLang="es-ES" sz="1100" b="0"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100" b="1" i="0" u="none" strike="noStrike" cap="none" normalizeH="0" baseline="0" dirty="0">
                          <a:ln>
                            <a:noFill/>
                          </a:ln>
                          <a:solidFill>
                            <a:schemeClr val="tx1"/>
                          </a:solidFill>
                          <a:effectLst/>
                          <a:latin typeface="+mn-lt"/>
                          <a:cs typeface="Arial" panose="020B0604020202020204" pitchFamily="34" charset="0"/>
                        </a:rPr>
                        <a:t>Calidez</a:t>
                      </a:r>
                      <a:endParaRPr kumimoji="0" lang="es-ES" altLang="es-ES" sz="1100" b="0"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100" b="1" i="0" u="none" strike="noStrike" cap="none" normalizeH="0" baseline="0" dirty="0">
                          <a:ln>
                            <a:noFill/>
                          </a:ln>
                          <a:solidFill>
                            <a:schemeClr val="tx1"/>
                          </a:solidFill>
                          <a:effectLst/>
                          <a:latin typeface="+mn-lt"/>
                          <a:cs typeface="Arial" panose="020B0604020202020204" pitchFamily="34" charset="0"/>
                        </a:rPr>
                        <a:t>Efectividad</a:t>
                      </a:r>
                      <a:endParaRPr kumimoji="0" lang="es-ES" altLang="es-ES" sz="1100" b="0"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extLst>
                  <a:ext uri="{0D108BD9-81ED-4DB2-BD59-A6C34878D82A}">
                    <a16:rowId xmlns:a16="http://schemas.microsoft.com/office/drawing/2014/main" val="10001"/>
                  </a:ext>
                </a:extLst>
              </a:tr>
              <a:tr h="323850">
                <a:tc rowSpan="5">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mn-lt"/>
                          <a:cs typeface="Arial" panose="020B0604020202020204" pitchFamily="34" charset="0"/>
                        </a:rPr>
                        <a:t>ASISTENCIA AL CONTRIBUYENTE Y AL CIUDADANO</a:t>
                      </a:r>
                    </a:p>
                  </a:txBody>
                  <a:tcPr marT="45701" marB="4570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mn-lt"/>
                          <a:cs typeface="Arial" panose="020B0604020202020204" pitchFamily="34" charset="0"/>
                        </a:rPr>
                        <a:t>ORIENTACIÓN PRESENCIAL</a:t>
                      </a:r>
                    </a:p>
                  </a:txBody>
                  <a:tcPr marT="45701" marB="4570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ctr"/>
                      <a:r>
                        <a:rPr lang="es-PE" sz="1200" b="1" i="0" u="none" strike="noStrike" dirty="0">
                          <a:solidFill>
                            <a:schemeClr val="tx1"/>
                          </a:solidFill>
                          <a:effectLst/>
                          <a:latin typeface="+mn-lt"/>
                          <a:cs typeface="Calibri" panose="020F0502020204030204" pitchFamily="34" charset="0"/>
                        </a:rPr>
                        <a:t>1960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ctr"/>
                      <a:r>
                        <a:rPr lang="es-ES" sz="1200" b="1" i="0" u="none" strike="noStrike" kern="1200" dirty="0">
                          <a:solidFill>
                            <a:schemeClr val="tx1"/>
                          </a:solidFill>
                          <a:effectLst/>
                          <a:latin typeface="+mn-lt"/>
                          <a:ea typeface="+mn-ea"/>
                          <a:cs typeface="+mn-cs"/>
                        </a:rPr>
                        <a:t>3.89</a:t>
                      </a:r>
                      <a:endParaRPr lang="es-PE" sz="1200" b="1" i="0" u="none" strike="noStrike" kern="1200" dirty="0">
                        <a:solidFill>
                          <a:schemeClr val="tx1"/>
                        </a:solidFill>
                        <a:effectLst/>
                        <a:latin typeface="+mn-lt"/>
                        <a:ea typeface="+mn-ea"/>
                        <a:cs typeface="+mn-cs"/>
                      </a:endParaRP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ctr"/>
                      <a:r>
                        <a:rPr lang="es-ES" sz="1200" b="0" i="0" u="none" strike="noStrike" kern="1200" dirty="0">
                          <a:solidFill>
                            <a:schemeClr val="tx1"/>
                          </a:solidFill>
                          <a:effectLst/>
                          <a:latin typeface="+mn-lt"/>
                          <a:ea typeface="+mn-ea"/>
                          <a:cs typeface="+mn-cs"/>
                        </a:rPr>
                        <a:t>3.86</a:t>
                      </a:r>
                      <a:endParaRPr lang="es-PE" sz="1200" b="0" i="0" u="none" strike="noStrike" kern="1200" dirty="0">
                        <a:solidFill>
                          <a:schemeClr val="tx1"/>
                        </a:solidFill>
                        <a:effectLst/>
                        <a:latin typeface="+mn-lt"/>
                        <a:ea typeface="+mn-ea"/>
                        <a:cs typeface="+mn-cs"/>
                      </a:endParaRP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ctr"/>
                      <a:r>
                        <a:rPr lang="es-ES" sz="1200" b="0" i="0" u="none" strike="noStrike" kern="1200" dirty="0">
                          <a:solidFill>
                            <a:schemeClr val="tx1"/>
                          </a:solidFill>
                          <a:effectLst/>
                          <a:latin typeface="+mn-lt"/>
                          <a:ea typeface="+mn-ea"/>
                          <a:cs typeface="+mn-cs"/>
                        </a:rPr>
                        <a:t>3.87</a:t>
                      </a:r>
                      <a:endParaRPr lang="es-PE" sz="1200" b="0" i="0" u="none" strike="noStrike" kern="1200" dirty="0">
                        <a:solidFill>
                          <a:schemeClr val="tx1"/>
                        </a:solidFill>
                        <a:effectLst/>
                        <a:latin typeface="+mn-lt"/>
                        <a:ea typeface="+mn-ea"/>
                        <a:cs typeface="+mn-cs"/>
                      </a:endParaRP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ctr"/>
                      <a:r>
                        <a:rPr lang="es-ES" sz="1200" b="0" i="0" u="none" strike="noStrike" kern="1200" dirty="0">
                          <a:solidFill>
                            <a:schemeClr val="tx1"/>
                          </a:solidFill>
                          <a:effectLst/>
                          <a:latin typeface="+mn-lt"/>
                          <a:ea typeface="+mn-ea"/>
                          <a:cs typeface="+mn-cs"/>
                        </a:rPr>
                        <a:t>4.07</a:t>
                      </a:r>
                      <a:endParaRPr lang="es-PE" sz="1200" b="0" i="0" u="none" strike="noStrike" kern="1200" dirty="0">
                        <a:solidFill>
                          <a:schemeClr val="tx1"/>
                        </a:solidFill>
                        <a:effectLst/>
                        <a:latin typeface="+mn-lt"/>
                        <a:ea typeface="+mn-ea"/>
                        <a:cs typeface="+mn-cs"/>
                      </a:endParaRP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ctr"/>
                      <a:r>
                        <a:rPr lang="es-ES" sz="1200" b="0" i="0" u="none" strike="noStrike" kern="1200" dirty="0">
                          <a:solidFill>
                            <a:schemeClr val="tx1"/>
                          </a:solidFill>
                          <a:effectLst/>
                          <a:latin typeface="+mn-lt"/>
                          <a:ea typeface="+mn-ea"/>
                          <a:cs typeface="+mn-cs"/>
                        </a:rPr>
                        <a:t>3.89</a:t>
                      </a:r>
                      <a:endParaRPr lang="es-PE" sz="1200" b="0" i="0" u="none" strike="noStrike" kern="1200" dirty="0">
                        <a:solidFill>
                          <a:schemeClr val="tx1"/>
                        </a:solidFill>
                        <a:effectLst/>
                        <a:latin typeface="+mn-lt"/>
                        <a:ea typeface="+mn-ea"/>
                        <a:cs typeface="+mn-cs"/>
                      </a:endParaRP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ctr"/>
                      <a:r>
                        <a:rPr lang="es-ES" sz="1200" b="0" i="0" u="none" strike="noStrike" kern="1200" dirty="0">
                          <a:solidFill>
                            <a:schemeClr val="tx1"/>
                          </a:solidFill>
                          <a:effectLst/>
                          <a:latin typeface="+mn-lt"/>
                          <a:ea typeface="+mn-ea"/>
                          <a:cs typeface="+mn-cs"/>
                        </a:rPr>
                        <a:t>3.77</a:t>
                      </a:r>
                      <a:endParaRPr lang="es-PE" sz="1200" b="0" i="0" u="none" strike="noStrike" kern="1200" dirty="0">
                        <a:solidFill>
                          <a:schemeClr val="tx1"/>
                        </a:solidFill>
                        <a:effectLst/>
                        <a:latin typeface="+mn-lt"/>
                        <a:ea typeface="+mn-ea"/>
                        <a:cs typeface="+mn-cs"/>
                      </a:endParaRP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extLst>
                  <a:ext uri="{0D108BD9-81ED-4DB2-BD59-A6C34878D82A}">
                    <a16:rowId xmlns:a16="http://schemas.microsoft.com/office/drawing/2014/main" val="10002"/>
                  </a:ext>
                </a:extLst>
              </a:tr>
              <a:tr h="323850">
                <a:tc vMerge="1">
                  <a:txBody>
                    <a:bodyPr/>
                    <a:lstStyle/>
                    <a:p>
                      <a:endParaRPr lang="es-ES"/>
                    </a:p>
                  </a:txBody>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mn-lt"/>
                          <a:cs typeface="Arial" panose="020B0604020202020204" pitchFamily="34" charset="0"/>
                        </a:rPr>
                        <a:t>ORIENTACIÓN TELEFÓNICA</a:t>
                      </a:r>
                    </a:p>
                  </a:txBody>
                  <a:tcPr marT="45701" marB="4570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ctr"/>
                      <a:r>
                        <a:rPr lang="es-PE" sz="1200" b="1" i="0" u="none" strike="noStrike" dirty="0">
                          <a:solidFill>
                            <a:schemeClr val="tx1"/>
                          </a:solidFill>
                          <a:effectLst/>
                          <a:latin typeface="+mn-lt"/>
                          <a:cs typeface="Calibri" panose="020F0502020204030204" pitchFamily="34" charset="0"/>
                        </a:rPr>
                        <a:t>380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ctr"/>
                      <a:r>
                        <a:rPr lang="es-ES" sz="1200" b="1" i="0" u="none" strike="noStrike" kern="1200" dirty="0">
                          <a:solidFill>
                            <a:schemeClr val="tx1"/>
                          </a:solidFill>
                          <a:effectLst/>
                          <a:latin typeface="+mn-lt"/>
                          <a:ea typeface="+mn-ea"/>
                          <a:cs typeface="+mn-cs"/>
                        </a:rPr>
                        <a:t>3.67</a:t>
                      </a:r>
                      <a:endParaRPr lang="es-PE" sz="1200" b="1" i="0" u="none" strike="noStrike" kern="1200" dirty="0">
                        <a:solidFill>
                          <a:schemeClr val="tx1"/>
                        </a:solidFill>
                        <a:effectLst/>
                        <a:latin typeface="+mn-lt"/>
                        <a:ea typeface="+mn-ea"/>
                        <a:cs typeface="+mn-cs"/>
                      </a:endParaRP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marL="0" algn="ctr" defTabSz="914400" rtl="0" eaLnBrk="1" fontAlgn="ctr" latinLnBrk="0" hangingPunct="1"/>
                      <a:r>
                        <a:rPr lang="es-PE" sz="1200" b="0" i="0" u="none" strike="noStrike" kern="1200" dirty="0">
                          <a:solidFill>
                            <a:schemeClr val="tx1"/>
                          </a:solidFill>
                          <a:effectLst/>
                          <a:latin typeface="+mn-lt"/>
                          <a:ea typeface="+mn-ea"/>
                          <a:cs typeface="+mn-cs"/>
                        </a:rPr>
                        <a:t>3.69</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marL="0" algn="ctr" defTabSz="914400" rtl="0" eaLnBrk="1" fontAlgn="ctr" latinLnBrk="0" hangingPunct="1"/>
                      <a:r>
                        <a:rPr lang="es-PE" sz="1200" b="0" i="0" u="none" strike="noStrike" kern="1200" dirty="0">
                          <a:solidFill>
                            <a:schemeClr val="tx1"/>
                          </a:solidFill>
                          <a:effectLst/>
                          <a:latin typeface="+mn-lt"/>
                          <a:ea typeface="+mn-ea"/>
                          <a:cs typeface="+mn-cs"/>
                        </a:rPr>
                        <a:t>3.77</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marL="0" algn="ctr" defTabSz="914400" rtl="0" eaLnBrk="1" fontAlgn="ctr" latinLnBrk="0" hangingPunct="1"/>
                      <a:r>
                        <a:rPr lang="es-PE" sz="1200" b="0" i="0" u="none" strike="noStrike" kern="1200" dirty="0">
                          <a:solidFill>
                            <a:schemeClr val="tx1"/>
                          </a:solidFill>
                          <a:effectLst/>
                          <a:latin typeface="+mn-lt"/>
                          <a:ea typeface="+mn-ea"/>
                          <a:cs typeface="+mn-cs"/>
                        </a:rPr>
                        <a:t>3.61</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marL="0" algn="ctr" defTabSz="914400" rtl="0" eaLnBrk="1" fontAlgn="ctr" latinLnBrk="0" hangingPunct="1"/>
                      <a:r>
                        <a:rPr lang="es-PE" sz="1200" b="0" i="0" u="none" strike="noStrike" kern="1200" dirty="0">
                          <a:solidFill>
                            <a:schemeClr val="tx1"/>
                          </a:solidFill>
                          <a:effectLst/>
                          <a:latin typeface="+mn-lt"/>
                          <a:ea typeface="+mn-ea"/>
                          <a:cs typeface="+mn-cs"/>
                        </a:rPr>
                        <a:t>3.76</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marL="0" algn="ctr" defTabSz="914400" rtl="0" eaLnBrk="1" fontAlgn="ctr" latinLnBrk="0" hangingPunct="1"/>
                      <a:r>
                        <a:rPr lang="es-PE" sz="1200" b="0" i="0" u="none" strike="noStrike" kern="1200" dirty="0">
                          <a:solidFill>
                            <a:schemeClr val="tx1"/>
                          </a:solidFill>
                          <a:effectLst/>
                          <a:latin typeface="+mn-lt"/>
                          <a:ea typeface="+mn-ea"/>
                          <a:cs typeface="+mn-cs"/>
                        </a:rPr>
                        <a:t>3.53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extLst>
                  <a:ext uri="{0D108BD9-81ED-4DB2-BD59-A6C34878D82A}">
                    <a16:rowId xmlns:a16="http://schemas.microsoft.com/office/drawing/2014/main" val="10003"/>
                  </a:ext>
                </a:extLst>
              </a:tr>
              <a:tr h="323850">
                <a:tc vMerge="1">
                  <a:txBody>
                    <a:bodyPr/>
                    <a:lstStyle/>
                    <a:p>
                      <a:endParaRPr lang="es-ES"/>
                    </a:p>
                  </a:txBody>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mn-lt"/>
                          <a:cs typeface="Arial" panose="020B0604020202020204" pitchFamily="34" charset="0"/>
                        </a:rPr>
                        <a:t>TRÁMITES PRESENCIAL</a:t>
                      </a:r>
                    </a:p>
                  </a:txBody>
                  <a:tcPr marT="45701" marB="4570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ctr"/>
                      <a:r>
                        <a:rPr lang="es-PE" sz="1200" b="1" i="0" u="none" strike="noStrike" dirty="0">
                          <a:solidFill>
                            <a:schemeClr val="tx1"/>
                          </a:solidFill>
                          <a:effectLst/>
                          <a:latin typeface="+mn-lt"/>
                          <a:cs typeface="Calibri" panose="020F0502020204030204" pitchFamily="34" charset="0"/>
                        </a:rPr>
                        <a:t>1960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ctr"/>
                      <a:r>
                        <a:rPr lang="es-ES" sz="1200" b="1" i="0" u="none" strike="noStrike" kern="1200" dirty="0">
                          <a:solidFill>
                            <a:schemeClr val="tx1"/>
                          </a:solidFill>
                          <a:effectLst/>
                          <a:latin typeface="+mn-lt"/>
                          <a:ea typeface="+mn-ea"/>
                          <a:cs typeface="+mn-cs"/>
                        </a:rPr>
                        <a:t>3.97</a:t>
                      </a:r>
                      <a:endParaRPr lang="es-PE" sz="1200" b="1" i="0" u="none" strike="noStrike" kern="1200" dirty="0">
                        <a:solidFill>
                          <a:schemeClr val="tx1"/>
                        </a:solidFill>
                        <a:effectLst/>
                        <a:latin typeface="+mn-lt"/>
                        <a:ea typeface="+mn-ea"/>
                        <a:cs typeface="+mn-cs"/>
                      </a:endParaRP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ctr"/>
                      <a:r>
                        <a:rPr lang="es-ES" sz="1200" b="0" i="0" u="none" strike="noStrike" kern="1200" dirty="0">
                          <a:solidFill>
                            <a:schemeClr val="tx1"/>
                          </a:solidFill>
                          <a:effectLst/>
                          <a:latin typeface="+mn-lt"/>
                          <a:ea typeface="+mn-ea"/>
                          <a:cs typeface="+mn-cs"/>
                        </a:rPr>
                        <a:t>3.92</a:t>
                      </a:r>
                      <a:endParaRPr lang="es-PE" sz="1200" b="0" i="0" u="none" strike="noStrike" kern="1200" dirty="0">
                        <a:solidFill>
                          <a:schemeClr val="tx1"/>
                        </a:solidFill>
                        <a:effectLst/>
                        <a:latin typeface="+mn-lt"/>
                        <a:ea typeface="+mn-ea"/>
                        <a:cs typeface="+mn-cs"/>
                      </a:endParaRP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ctr"/>
                      <a:r>
                        <a:rPr lang="es-ES" sz="1200" b="0" i="0" u="none" strike="noStrike" kern="1200" dirty="0">
                          <a:solidFill>
                            <a:schemeClr val="tx1"/>
                          </a:solidFill>
                          <a:effectLst/>
                          <a:latin typeface="+mn-lt"/>
                          <a:ea typeface="+mn-ea"/>
                          <a:cs typeface="+mn-cs"/>
                        </a:rPr>
                        <a:t>3.96</a:t>
                      </a:r>
                      <a:endParaRPr lang="es-PE" sz="1200" b="0" i="0" u="none" strike="noStrike" kern="1200" dirty="0">
                        <a:solidFill>
                          <a:schemeClr val="tx1"/>
                        </a:solidFill>
                        <a:effectLst/>
                        <a:latin typeface="+mn-lt"/>
                        <a:ea typeface="+mn-ea"/>
                        <a:cs typeface="+mn-cs"/>
                      </a:endParaRP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ctr"/>
                      <a:r>
                        <a:rPr lang="es-ES" sz="1200" b="0" i="0" u="none" strike="noStrike" kern="1200" dirty="0">
                          <a:solidFill>
                            <a:schemeClr val="tx1"/>
                          </a:solidFill>
                          <a:effectLst/>
                          <a:latin typeface="+mn-lt"/>
                          <a:ea typeface="+mn-ea"/>
                          <a:cs typeface="+mn-cs"/>
                        </a:rPr>
                        <a:t>4.11</a:t>
                      </a:r>
                      <a:endParaRPr lang="es-PE" sz="1200" b="0" i="0" u="none" strike="noStrike" kern="1200" dirty="0">
                        <a:solidFill>
                          <a:schemeClr val="tx1"/>
                        </a:solidFill>
                        <a:effectLst/>
                        <a:latin typeface="+mn-lt"/>
                        <a:ea typeface="+mn-ea"/>
                        <a:cs typeface="+mn-cs"/>
                      </a:endParaRP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ctr"/>
                      <a:r>
                        <a:rPr lang="es-ES" sz="1200" b="0" i="0" u="none" strike="noStrike" kern="1200" dirty="0">
                          <a:solidFill>
                            <a:schemeClr val="tx1"/>
                          </a:solidFill>
                          <a:effectLst/>
                          <a:latin typeface="+mn-lt"/>
                          <a:ea typeface="+mn-ea"/>
                          <a:cs typeface="+mn-cs"/>
                        </a:rPr>
                        <a:t>3.96</a:t>
                      </a:r>
                      <a:endParaRPr lang="es-PE" sz="1200" b="0" i="0" u="none" strike="noStrike" kern="1200" dirty="0">
                        <a:solidFill>
                          <a:schemeClr val="tx1"/>
                        </a:solidFill>
                        <a:effectLst/>
                        <a:latin typeface="+mn-lt"/>
                        <a:ea typeface="+mn-ea"/>
                        <a:cs typeface="+mn-cs"/>
                      </a:endParaRP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ctr"/>
                      <a:r>
                        <a:rPr lang="es-ES" sz="1200" b="0" i="0" u="none" strike="noStrike" kern="1200" dirty="0">
                          <a:solidFill>
                            <a:schemeClr val="tx1"/>
                          </a:solidFill>
                          <a:effectLst/>
                          <a:latin typeface="+mn-lt"/>
                          <a:ea typeface="+mn-ea"/>
                          <a:cs typeface="+mn-cs"/>
                        </a:rPr>
                        <a:t>3.91</a:t>
                      </a:r>
                      <a:endParaRPr lang="es-PE" sz="1200" b="0" i="0" u="none" strike="noStrike" kern="1200" dirty="0">
                        <a:solidFill>
                          <a:schemeClr val="tx1"/>
                        </a:solidFill>
                        <a:effectLst/>
                        <a:latin typeface="+mn-lt"/>
                        <a:ea typeface="+mn-ea"/>
                        <a:cs typeface="+mn-cs"/>
                      </a:endParaRP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extLst>
                  <a:ext uri="{0D108BD9-81ED-4DB2-BD59-A6C34878D82A}">
                    <a16:rowId xmlns:a16="http://schemas.microsoft.com/office/drawing/2014/main" val="10004"/>
                  </a:ext>
                </a:extLst>
              </a:tr>
              <a:tr h="323850">
                <a:tc vMerge="1">
                  <a:txBody>
                    <a:bodyPr/>
                    <a:lstStyle/>
                    <a:p>
                      <a:endParaRPr lang="es-PE"/>
                    </a:p>
                  </a:txBody>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mn-lt"/>
                          <a:cs typeface="Arial" panose="020B0604020202020204" pitchFamily="34" charset="0"/>
                        </a:rPr>
                        <a:t>CABINAS</a:t>
                      </a:r>
                    </a:p>
                  </a:txBody>
                  <a:tcPr marT="45701" marB="4570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ctr"/>
                      <a:r>
                        <a:rPr lang="es-PE" sz="1200" b="1" i="0" u="none" strike="noStrike" dirty="0">
                          <a:solidFill>
                            <a:schemeClr val="tx1"/>
                          </a:solidFill>
                          <a:effectLst/>
                          <a:latin typeface="+mn-lt"/>
                          <a:cs typeface="Calibri" panose="020F0502020204030204" pitchFamily="34" charset="0"/>
                        </a:rPr>
                        <a:t>1960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ctr"/>
                      <a:r>
                        <a:rPr lang="es-ES" sz="1200" b="1" i="0" u="none" strike="noStrike" kern="1200" dirty="0">
                          <a:solidFill>
                            <a:schemeClr val="tx1"/>
                          </a:solidFill>
                          <a:effectLst/>
                          <a:latin typeface="+mn-lt"/>
                          <a:ea typeface="+mn-ea"/>
                          <a:cs typeface="+mn-cs"/>
                        </a:rPr>
                        <a:t>3.96</a:t>
                      </a:r>
                      <a:endParaRPr lang="es-PE" sz="1200" b="1" i="0" u="none" strike="noStrike" kern="1200" dirty="0">
                        <a:solidFill>
                          <a:schemeClr val="tx1"/>
                        </a:solidFill>
                        <a:effectLst/>
                        <a:latin typeface="+mn-lt"/>
                        <a:ea typeface="+mn-ea"/>
                        <a:cs typeface="+mn-cs"/>
                      </a:endParaRP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ctr"/>
                      <a:r>
                        <a:rPr lang="es-ES" sz="1200" b="0" i="0" u="none" strike="noStrike" kern="1200" dirty="0">
                          <a:solidFill>
                            <a:schemeClr val="tx1"/>
                          </a:solidFill>
                          <a:effectLst/>
                          <a:latin typeface="+mn-lt"/>
                          <a:ea typeface="+mn-ea"/>
                          <a:cs typeface="+mn-cs"/>
                        </a:rPr>
                        <a:t>3.97</a:t>
                      </a:r>
                      <a:endParaRPr lang="es-PE" sz="1200" b="0" i="0" u="none" strike="noStrike" kern="1200" dirty="0">
                        <a:solidFill>
                          <a:schemeClr val="tx1"/>
                        </a:solidFill>
                        <a:effectLst/>
                        <a:latin typeface="+mn-lt"/>
                        <a:ea typeface="+mn-ea"/>
                        <a:cs typeface="+mn-cs"/>
                      </a:endParaRP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ctr"/>
                      <a:r>
                        <a:rPr lang="es-ES" sz="1200" b="0" i="0" u="none" strike="noStrike" kern="1200" dirty="0">
                          <a:solidFill>
                            <a:schemeClr val="tx1"/>
                          </a:solidFill>
                          <a:effectLst/>
                          <a:latin typeface="+mn-lt"/>
                          <a:ea typeface="+mn-ea"/>
                          <a:cs typeface="+mn-cs"/>
                        </a:rPr>
                        <a:t>3.95</a:t>
                      </a:r>
                      <a:endParaRPr lang="es-PE" sz="1200" b="0" i="0" u="none" strike="noStrike" kern="1200" dirty="0">
                        <a:solidFill>
                          <a:schemeClr val="tx1"/>
                        </a:solidFill>
                        <a:effectLst/>
                        <a:latin typeface="+mn-lt"/>
                        <a:ea typeface="+mn-ea"/>
                        <a:cs typeface="+mn-cs"/>
                      </a:endParaRP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ctr"/>
                      <a:r>
                        <a:rPr lang="es-ES" sz="1200" b="0" i="0" u="none" strike="noStrike" kern="1200" dirty="0">
                          <a:solidFill>
                            <a:schemeClr val="tx1"/>
                          </a:solidFill>
                          <a:effectLst/>
                          <a:latin typeface="+mn-lt"/>
                          <a:ea typeface="+mn-ea"/>
                          <a:cs typeface="+mn-cs"/>
                        </a:rPr>
                        <a:t>4.04</a:t>
                      </a:r>
                      <a:endParaRPr lang="es-PE" sz="1200" b="0" i="0" u="none" strike="noStrike" kern="1200" dirty="0">
                        <a:solidFill>
                          <a:schemeClr val="tx1"/>
                        </a:solidFill>
                        <a:effectLst/>
                        <a:latin typeface="+mn-lt"/>
                        <a:ea typeface="+mn-ea"/>
                        <a:cs typeface="+mn-cs"/>
                      </a:endParaRP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ctr"/>
                      <a:r>
                        <a:rPr lang="es-ES" sz="1200" b="0" i="0" u="none" strike="noStrike" kern="1200" dirty="0">
                          <a:solidFill>
                            <a:schemeClr val="tx1"/>
                          </a:solidFill>
                          <a:effectLst/>
                          <a:latin typeface="+mn-lt"/>
                          <a:ea typeface="+mn-ea"/>
                          <a:cs typeface="+mn-cs"/>
                        </a:rPr>
                        <a:t>3.93</a:t>
                      </a:r>
                      <a:endParaRPr lang="es-PE" sz="1200" b="0" i="0" u="none" strike="noStrike" kern="1200" dirty="0">
                        <a:solidFill>
                          <a:schemeClr val="tx1"/>
                        </a:solidFill>
                        <a:effectLst/>
                        <a:latin typeface="+mn-lt"/>
                        <a:ea typeface="+mn-ea"/>
                        <a:cs typeface="+mn-cs"/>
                      </a:endParaRP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ctr"/>
                      <a:r>
                        <a:rPr lang="es-ES" sz="1200" b="0" i="0" u="none" strike="noStrike" kern="1200" dirty="0">
                          <a:solidFill>
                            <a:schemeClr val="tx1"/>
                          </a:solidFill>
                          <a:effectLst/>
                          <a:latin typeface="+mn-lt"/>
                          <a:ea typeface="+mn-ea"/>
                          <a:cs typeface="+mn-cs"/>
                        </a:rPr>
                        <a:t>3.91</a:t>
                      </a:r>
                      <a:endParaRPr lang="es-PE" sz="1200" b="0" i="0" u="none" strike="noStrike" kern="1200" dirty="0">
                        <a:solidFill>
                          <a:schemeClr val="tx1"/>
                        </a:solidFill>
                        <a:effectLst/>
                        <a:latin typeface="+mn-lt"/>
                        <a:ea typeface="+mn-ea"/>
                        <a:cs typeface="+mn-cs"/>
                      </a:endParaRP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extLst>
                  <a:ext uri="{0D108BD9-81ED-4DB2-BD59-A6C34878D82A}">
                    <a16:rowId xmlns:a16="http://schemas.microsoft.com/office/drawing/2014/main" val="686529751"/>
                  </a:ext>
                </a:extLst>
              </a:tr>
              <a:tr h="323850">
                <a:tc vMerge="1">
                  <a:txBody>
                    <a:bodyPr/>
                    <a:lstStyle/>
                    <a:p>
                      <a:endParaRPr lang="es-ES"/>
                    </a:p>
                  </a:txBody>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mn-lt"/>
                          <a:cs typeface="Arial" panose="020B0604020202020204" pitchFamily="34" charset="0"/>
                        </a:rPr>
                        <a:t>CHAT VIRTUAL</a:t>
                      </a:r>
                    </a:p>
                  </a:txBody>
                  <a:tcPr marT="45701" marB="4570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ctr"/>
                      <a:r>
                        <a:rPr lang="es-PE" sz="1200" b="1" i="0" u="none" strike="noStrike" dirty="0">
                          <a:solidFill>
                            <a:schemeClr val="tx1"/>
                          </a:solidFill>
                          <a:effectLst/>
                          <a:latin typeface="+mn-lt"/>
                          <a:cs typeface="Calibri" panose="020F0502020204030204" pitchFamily="34" charset="0"/>
                        </a:rPr>
                        <a:t>90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marL="0" algn="ctr" defTabSz="914400" rtl="0" eaLnBrk="1" fontAlgn="ctr" latinLnBrk="0" hangingPunct="1"/>
                      <a:r>
                        <a:rPr lang="es-ES" sz="1200" b="1" i="0" u="none" strike="noStrike" kern="1200" dirty="0">
                          <a:solidFill>
                            <a:schemeClr val="tx1"/>
                          </a:solidFill>
                          <a:effectLst/>
                          <a:latin typeface="+mn-lt"/>
                          <a:ea typeface="+mn-ea"/>
                          <a:cs typeface="+mn-cs"/>
                        </a:rPr>
                        <a:t>3.17</a:t>
                      </a:r>
                      <a:endParaRPr lang="es-PE" sz="1200" b="1" i="0" u="none" strike="noStrike" kern="1200" dirty="0">
                        <a:solidFill>
                          <a:schemeClr val="tx1"/>
                        </a:solidFill>
                        <a:effectLst/>
                        <a:latin typeface="+mn-lt"/>
                        <a:ea typeface="+mn-ea"/>
                        <a:cs typeface="+mn-cs"/>
                      </a:endParaRP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marL="0" algn="ctr" defTabSz="914400" rtl="0" eaLnBrk="1" fontAlgn="ctr" latinLnBrk="0" hangingPunct="1"/>
                      <a:r>
                        <a:rPr lang="es-PE" sz="1200" b="0" i="0" u="none" strike="noStrike" kern="1200" dirty="0">
                          <a:solidFill>
                            <a:schemeClr val="tx1"/>
                          </a:solidFill>
                          <a:effectLst/>
                          <a:latin typeface="+mn-lt"/>
                          <a:ea typeface="+mn-ea"/>
                          <a:cs typeface="+mn-cs"/>
                        </a:rPr>
                        <a:t>3.19</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marL="0" algn="ctr" defTabSz="914400" rtl="0" eaLnBrk="1" fontAlgn="ctr" latinLnBrk="0" hangingPunct="1"/>
                      <a:r>
                        <a:rPr lang="es-PE" sz="1200" b="0" i="0" u="none" strike="noStrike" kern="1200" dirty="0">
                          <a:solidFill>
                            <a:schemeClr val="tx1"/>
                          </a:solidFill>
                          <a:effectLst/>
                          <a:latin typeface="+mn-lt"/>
                          <a:ea typeface="+mn-ea"/>
                          <a:cs typeface="+mn-cs"/>
                        </a:rPr>
                        <a:t>3.29</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marL="0" algn="ctr" defTabSz="914400" rtl="0" eaLnBrk="1" fontAlgn="ctr" latinLnBrk="0" hangingPunct="1"/>
                      <a:r>
                        <a:rPr lang="es-ES" sz="1200" b="0" i="0" u="none" strike="noStrike" kern="1200" dirty="0">
                          <a:solidFill>
                            <a:schemeClr val="tx1"/>
                          </a:solidFill>
                          <a:effectLst/>
                          <a:latin typeface="+mn-lt"/>
                          <a:ea typeface="+mn-ea"/>
                          <a:cs typeface="+mn-cs"/>
                        </a:rPr>
                        <a:t>-</a:t>
                      </a:r>
                      <a:endParaRPr lang="es-PE" sz="1200" b="0" i="0" u="none" strike="noStrike" kern="1200" dirty="0">
                        <a:solidFill>
                          <a:schemeClr val="tx1"/>
                        </a:solidFill>
                        <a:effectLst/>
                        <a:latin typeface="+mn-lt"/>
                        <a:ea typeface="+mn-ea"/>
                        <a:cs typeface="+mn-cs"/>
                      </a:endParaRP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marL="0" algn="ctr" defTabSz="914400" rtl="0" eaLnBrk="1" fontAlgn="ctr" latinLnBrk="0" hangingPunct="1"/>
                      <a:r>
                        <a:rPr lang="es-ES" sz="1200" b="0" i="0" u="none" strike="noStrike" kern="1200" dirty="0">
                          <a:solidFill>
                            <a:schemeClr val="tx1"/>
                          </a:solidFill>
                          <a:effectLst/>
                          <a:latin typeface="+mn-lt"/>
                          <a:ea typeface="+mn-ea"/>
                          <a:cs typeface="+mn-cs"/>
                        </a:rPr>
                        <a:t>-</a:t>
                      </a:r>
                      <a:endParaRPr lang="es-PE" sz="1200" b="0" i="0" u="none" strike="noStrike" kern="1200" dirty="0">
                        <a:solidFill>
                          <a:schemeClr val="tx1"/>
                        </a:solidFill>
                        <a:effectLst/>
                        <a:latin typeface="+mn-lt"/>
                        <a:ea typeface="+mn-ea"/>
                        <a:cs typeface="+mn-cs"/>
                      </a:endParaRP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ctr"/>
                      <a:r>
                        <a:rPr lang="es-ES" sz="1200" b="0" i="0" u="none" strike="noStrike" kern="1200" dirty="0">
                          <a:solidFill>
                            <a:schemeClr val="tx1"/>
                          </a:solidFill>
                          <a:effectLst/>
                          <a:latin typeface="+mn-lt"/>
                          <a:ea typeface="+mn-ea"/>
                          <a:cs typeface="+mn-cs"/>
                        </a:rPr>
                        <a:t>3.02</a:t>
                      </a:r>
                      <a:endParaRPr lang="es-PE" sz="1200" b="0" i="0" u="none" strike="noStrike" kern="1200" dirty="0">
                        <a:solidFill>
                          <a:schemeClr val="tx1"/>
                        </a:solidFill>
                        <a:effectLst/>
                        <a:latin typeface="+mn-lt"/>
                        <a:ea typeface="+mn-ea"/>
                        <a:cs typeface="+mn-cs"/>
                      </a:endParaRP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extLst>
                  <a:ext uri="{0D108BD9-81ED-4DB2-BD59-A6C34878D82A}">
                    <a16:rowId xmlns:a16="http://schemas.microsoft.com/office/drawing/2014/main" val="10005"/>
                  </a:ext>
                </a:extLst>
              </a:tr>
              <a:tr h="355600">
                <a:tc rowSpan="3">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mn-lt"/>
                          <a:cs typeface="Arial" panose="020B0604020202020204" pitchFamily="34" charset="0"/>
                        </a:rPr>
                        <a:t>FISCALIZACIÓN</a:t>
                      </a:r>
                    </a:p>
                  </a:txBody>
                  <a:tcPr marT="45701" marB="4570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mn-lt"/>
                          <a:cs typeface="Arial" panose="020B0604020202020204" pitchFamily="34" charset="0"/>
                        </a:rPr>
                        <a:t>AUDITORÍAS</a:t>
                      </a:r>
                    </a:p>
                  </a:txBody>
                  <a:tcPr marT="45701" marB="4570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ctr"/>
                      <a:r>
                        <a:rPr lang="es-ES" sz="1200" b="1" i="0" u="none" strike="noStrike" dirty="0">
                          <a:solidFill>
                            <a:schemeClr val="tx1"/>
                          </a:solidFill>
                          <a:effectLst/>
                          <a:latin typeface="+mn-lt"/>
                          <a:cs typeface="Calibri" panose="020F0502020204030204" pitchFamily="34" charset="0"/>
                        </a:rPr>
                        <a:t>180</a:t>
                      </a:r>
                      <a:endParaRPr lang="es-PE" sz="1200" b="1" i="0" u="none" strike="noStrike" dirty="0">
                        <a:solidFill>
                          <a:schemeClr val="tx1"/>
                        </a:solidFill>
                        <a:effectLst/>
                        <a:latin typeface="+mn-lt"/>
                        <a:cs typeface="Calibri" panose="020F0502020204030204" pitchFamily="34" charset="0"/>
                      </a:endParaRP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ctr"/>
                      <a:r>
                        <a:rPr lang="es-ES" sz="1200" b="1" i="0" u="none" strike="noStrike" kern="1200" dirty="0">
                          <a:solidFill>
                            <a:schemeClr val="tx1"/>
                          </a:solidFill>
                          <a:effectLst/>
                          <a:latin typeface="+mn-lt"/>
                          <a:ea typeface="+mn-ea"/>
                          <a:cs typeface="+mn-cs"/>
                        </a:rPr>
                        <a:t>3.25</a:t>
                      </a:r>
                      <a:endParaRPr lang="es-PE" sz="1200" b="1" i="0" u="none" strike="noStrike" kern="1200" dirty="0">
                        <a:solidFill>
                          <a:schemeClr val="tx1"/>
                        </a:solidFill>
                        <a:effectLst/>
                        <a:latin typeface="+mn-lt"/>
                        <a:ea typeface="+mn-ea"/>
                        <a:cs typeface="+mn-cs"/>
                      </a:endParaRP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marL="0" algn="ctr" defTabSz="914400" rtl="0" eaLnBrk="1" fontAlgn="ctr" latinLnBrk="0" hangingPunct="1"/>
                      <a:r>
                        <a:rPr lang="es-PE" sz="1200" b="0" i="0" u="none" strike="noStrike" kern="1200" dirty="0">
                          <a:solidFill>
                            <a:schemeClr val="tx1"/>
                          </a:solidFill>
                          <a:effectLst/>
                          <a:latin typeface="+mn-lt"/>
                          <a:ea typeface="+mn-ea"/>
                          <a:cs typeface="+mn-cs"/>
                        </a:rPr>
                        <a:t>3.05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marL="0" algn="ctr" defTabSz="914400" rtl="0" eaLnBrk="1" fontAlgn="ctr" latinLnBrk="0" hangingPunct="1"/>
                      <a:r>
                        <a:rPr lang="es-PE" sz="1200" b="0" i="0" u="none" strike="noStrike" kern="1200" dirty="0">
                          <a:solidFill>
                            <a:schemeClr val="tx1"/>
                          </a:solidFill>
                          <a:effectLst/>
                          <a:latin typeface="+mn-lt"/>
                          <a:ea typeface="+mn-ea"/>
                          <a:cs typeface="+mn-cs"/>
                        </a:rPr>
                        <a:t>3.16</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marL="0" algn="ctr" defTabSz="914400" rtl="0" eaLnBrk="1" fontAlgn="ctr" latinLnBrk="0" hangingPunct="1"/>
                      <a:r>
                        <a:rPr lang="es-PE" sz="1200" b="0" i="0" u="none" strike="noStrike" kern="1200" dirty="0">
                          <a:solidFill>
                            <a:schemeClr val="tx1"/>
                          </a:solidFill>
                          <a:effectLst/>
                          <a:latin typeface="+mn-lt"/>
                          <a:ea typeface="+mn-ea"/>
                          <a:cs typeface="+mn-cs"/>
                        </a:rPr>
                        <a:t>3.63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marL="0" algn="ctr" defTabSz="914400" rtl="0" eaLnBrk="1" fontAlgn="ctr" latinLnBrk="0" hangingPunct="1"/>
                      <a:r>
                        <a:rPr lang="es-PE" sz="1200" b="0" i="0" u="none" strike="noStrike" kern="1200" dirty="0">
                          <a:solidFill>
                            <a:schemeClr val="tx1"/>
                          </a:solidFill>
                          <a:effectLst/>
                          <a:latin typeface="+mn-lt"/>
                          <a:ea typeface="+mn-ea"/>
                          <a:cs typeface="+mn-cs"/>
                        </a:rPr>
                        <a:t>3.43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marL="0" algn="ctr" defTabSz="914400" rtl="0" eaLnBrk="1" fontAlgn="ctr" latinLnBrk="0" hangingPunct="1"/>
                      <a:r>
                        <a:rPr lang="es-PE" sz="1200" b="0" i="0" u="none" strike="noStrike" kern="1200" dirty="0">
                          <a:solidFill>
                            <a:schemeClr val="tx1"/>
                          </a:solidFill>
                          <a:effectLst/>
                          <a:latin typeface="+mn-lt"/>
                          <a:ea typeface="+mn-ea"/>
                          <a:cs typeface="+mn-cs"/>
                        </a:rPr>
                        <a:t>2.98</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extLst>
                  <a:ext uri="{0D108BD9-81ED-4DB2-BD59-A6C34878D82A}">
                    <a16:rowId xmlns:a16="http://schemas.microsoft.com/office/drawing/2014/main" val="10007"/>
                  </a:ext>
                </a:extLst>
              </a:tr>
              <a:tr h="404813">
                <a:tc vMerge="1">
                  <a:txBody>
                    <a:bodyPr/>
                    <a:lstStyle/>
                    <a:p>
                      <a:endParaRPr lang="es-ES"/>
                    </a:p>
                  </a:txBody>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mn-lt"/>
                          <a:cs typeface="Arial" panose="020B0604020202020204" pitchFamily="34" charset="0"/>
                        </a:rPr>
                        <a:t>COMPULSAS</a:t>
                      </a:r>
                    </a:p>
                  </a:txBody>
                  <a:tcPr marT="45701" marB="4570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ctr"/>
                      <a:r>
                        <a:rPr lang="es-ES" sz="1200" b="1" i="0" u="none" strike="noStrike" dirty="0">
                          <a:solidFill>
                            <a:schemeClr val="tx1"/>
                          </a:solidFill>
                          <a:effectLst/>
                          <a:latin typeface="+mn-lt"/>
                          <a:cs typeface="Calibri" panose="020F0502020204030204" pitchFamily="34" charset="0"/>
                        </a:rPr>
                        <a:t>100</a:t>
                      </a:r>
                      <a:endParaRPr lang="es-PE" sz="1200" b="1" i="0" u="none" strike="noStrike" dirty="0">
                        <a:solidFill>
                          <a:schemeClr val="tx1"/>
                        </a:solidFill>
                        <a:effectLst/>
                        <a:latin typeface="+mn-lt"/>
                        <a:cs typeface="Calibri" panose="020F0502020204030204" pitchFamily="34" charset="0"/>
                      </a:endParaRP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ctr"/>
                      <a:r>
                        <a:rPr lang="es-ES" sz="1200" b="1" i="0" u="none" strike="noStrike" kern="1200" dirty="0">
                          <a:solidFill>
                            <a:schemeClr val="tx1"/>
                          </a:solidFill>
                          <a:effectLst/>
                          <a:latin typeface="+mn-lt"/>
                          <a:ea typeface="+mn-ea"/>
                          <a:cs typeface="+mn-cs"/>
                        </a:rPr>
                        <a:t>3.99</a:t>
                      </a:r>
                      <a:endParaRPr lang="es-PE" sz="1200" b="1" i="0" u="none" strike="noStrike" kern="1200" dirty="0">
                        <a:solidFill>
                          <a:schemeClr val="tx1"/>
                        </a:solidFill>
                        <a:effectLst/>
                        <a:latin typeface="+mn-lt"/>
                        <a:ea typeface="+mn-ea"/>
                        <a:cs typeface="+mn-cs"/>
                      </a:endParaRP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marL="0" algn="ctr" defTabSz="914400" rtl="0" eaLnBrk="1" fontAlgn="ctr" latinLnBrk="0" hangingPunct="1"/>
                      <a:r>
                        <a:rPr lang="es-PE" sz="1200" b="0" i="0" u="none" strike="noStrike" kern="1200" dirty="0">
                          <a:solidFill>
                            <a:schemeClr val="tx1"/>
                          </a:solidFill>
                          <a:effectLst/>
                          <a:latin typeface="+mn-lt"/>
                          <a:ea typeface="+mn-ea"/>
                          <a:cs typeface="+mn-cs"/>
                        </a:rPr>
                        <a:t>3.89</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marL="0" algn="ctr" defTabSz="914400" rtl="0" eaLnBrk="1" fontAlgn="ctr" latinLnBrk="0" hangingPunct="1"/>
                      <a:r>
                        <a:rPr lang="es-PE" sz="1200" b="0" i="0" u="none" strike="noStrike" kern="1200" dirty="0">
                          <a:solidFill>
                            <a:schemeClr val="tx1"/>
                          </a:solidFill>
                          <a:effectLst/>
                          <a:latin typeface="+mn-lt"/>
                          <a:ea typeface="+mn-ea"/>
                          <a:cs typeface="+mn-cs"/>
                        </a:rPr>
                        <a:t>3.88</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marL="0" algn="ctr" defTabSz="914400" rtl="0" eaLnBrk="1" fontAlgn="ctr" latinLnBrk="0" hangingPunct="1"/>
                      <a:r>
                        <a:rPr lang="es-PE" sz="1200" b="0" i="0" u="none" strike="noStrike" kern="1200" dirty="0">
                          <a:solidFill>
                            <a:schemeClr val="tx1"/>
                          </a:solidFill>
                          <a:effectLst/>
                          <a:latin typeface="+mn-lt"/>
                          <a:ea typeface="+mn-ea"/>
                          <a:cs typeface="+mn-cs"/>
                        </a:rPr>
                        <a:t>4.32</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marL="0" algn="ctr" defTabSz="914400" rtl="0" eaLnBrk="1" fontAlgn="ctr" latinLnBrk="0" hangingPunct="1"/>
                      <a:r>
                        <a:rPr lang="es-PE" sz="1200" b="0" i="0" u="none" strike="noStrike" kern="1200" dirty="0">
                          <a:solidFill>
                            <a:schemeClr val="tx1"/>
                          </a:solidFill>
                          <a:effectLst/>
                          <a:latin typeface="+mn-lt"/>
                          <a:ea typeface="+mn-ea"/>
                          <a:cs typeface="+mn-cs"/>
                        </a:rPr>
                        <a:t>4.12</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marL="0" algn="ctr" defTabSz="914400" rtl="0" eaLnBrk="1" fontAlgn="ctr" latinLnBrk="0" hangingPunct="1"/>
                      <a:r>
                        <a:rPr lang="es-PE" sz="1200" b="0" i="0" u="none" strike="noStrike" kern="1200" dirty="0">
                          <a:solidFill>
                            <a:schemeClr val="tx1"/>
                          </a:solidFill>
                          <a:effectLst/>
                          <a:latin typeface="+mn-lt"/>
                          <a:ea typeface="+mn-ea"/>
                          <a:cs typeface="+mn-cs"/>
                        </a:rPr>
                        <a:t>3.72</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extLst>
                  <a:ext uri="{0D108BD9-81ED-4DB2-BD59-A6C34878D82A}">
                    <a16:rowId xmlns:a16="http://schemas.microsoft.com/office/drawing/2014/main" val="10008"/>
                  </a:ext>
                </a:extLst>
              </a:tr>
              <a:tr h="365722">
                <a:tc vMerge="1">
                  <a:txBody>
                    <a:bodyPr/>
                    <a:lstStyle/>
                    <a:p>
                      <a:endParaRPr lang="es-ES"/>
                    </a:p>
                  </a:txBody>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mn-lt"/>
                          <a:cs typeface="Arial" panose="020B0604020202020204" pitchFamily="34" charset="0"/>
                        </a:rPr>
                        <a:t>OPERATIVOS MASIVOS - VICOT</a:t>
                      </a:r>
                    </a:p>
                  </a:txBody>
                  <a:tcPr marT="45701" marB="4570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ctr"/>
                      <a:r>
                        <a:rPr lang="es-ES" sz="1200" b="1" i="0" u="none" strike="noStrike" dirty="0">
                          <a:solidFill>
                            <a:schemeClr val="tx1"/>
                          </a:solidFill>
                          <a:effectLst/>
                          <a:latin typeface="+mn-lt"/>
                          <a:cs typeface="Calibri" panose="020F0502020204030204" pitchFamily="34" charset="0"/>
                        </a:rPr>
                        <a:t>600</a:t>
                      </a:r>
                      <a:endParaRPr lang="es-PE" sz="1200" b="1" i="0" u="none" strike="noStrike" dirty="0">
                        <a:solidFill>
                          <a:schemeClr val="tx1"/>
                        </a:solidFill>
                        <a:effectLst/>
                        <a:latin typeface="+mn-lt"/>
                        <a:cs typeface="Calibri" panose="020F0502020204030204" pitchFamily="34" charset="0"/>
                      </a:endParaRP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ctr"/>
                      <a:r>
                        <a:rPr lang="es-ES" sz="1200" b="1" i="0" u="none" strike="noStrike" kern="1200" dirty="0">
                          <a:solidFill>
                            <a:schemeClr val="tx1"/>
                          </a:solidFill>
                          <a:effectLst/>
                          <a:latin typeface="+mn-lt"/>
                          <a:ea typeface="+mn-ea"/>
                          <a:cs typeface="+mn-cs"/>
                        </a:rPr>
                        <a:t>3.84</a:t>
                      </a:r>
                      <a:endParaRPr lang="es-PE" sz="1200" b="1" i="0" u="none" strike="noStrike" kern="1200" dirty="0">
                        <a:solidFill>
                          <a:schemeClr val="tx1"/>
                        </a:solidFill>
                        <a:effectLst/>
                        <a:latin typeface="+mn-lt"/>
                        <a:ea typeface="+mn-ea"/>
                        <a:cs typeface="+mn-cs"/>
                      </a:endParaRP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marL="0" algn="ctr" defTabSz="914400" rtl="0" eaLnBrk="1" fontAlgn="ctr" latinLnBrk="0" hangingPunct="1"/>
                      <a:r>
                        <a:rPr lang="es-PE" sz="1200" b="0" i="0" u="none" strike="noStrike" kern="1200" dirty="0">
                          <a:solidFill>
                            <a:schemeClr val="tx1"/>
                          </a:solidFill>
                          <a:effectLst/>
                          <a:latin typeface="+mn-lt"/>
                          <a:ea typeface="+mn-ea"/>
                          <a:cs typeface="+mn-cs"/>
                        </a:rPr>
                        <a:t>3.76</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marL="0" algn="ctr" defTabSz="914400" rtl="0" eaLnBrk="1" fontAlgn="ctr" latinLnBrk="0" hangingPunct="1"/>
                      <a:r>
                        <a:rPr lang="es-PE" sz="1200" b="0" i="0" u="none" strike="noStrike" kern="1200" dirty="0">
                          <a:solidFill>
                            <a:schemeClr val="tx1"/>
                          </a:solidFill>
                          <a:effectLst/>
                          <a:latin typeface="+mn-lt"/>
                          <a:ea typeface="+mn-ea"/>
                          <a:cs typeface="+mn-cs"/>
                        </a:rPr>
                        <a:t>3.80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marL="0" algn="ctr" defTabSz="914400" rtl="0" eaLnBrk="1" fontAlgn="ctr" latinLnBrk="0" hangingPunct="1"/>
                      <a:r>
                        <a:rPr lang="es-PE" sz="1200" b="0" i="0" u="none" strike="noStrike" kern="1200" dirty="0">
                          <a:solidFill>
                            <a:schemeClr val="tx1"/>
                          </a:solidFill>
                          <a:effectLst/>
                          <a:latin typeface="+mn-lt"/>
                          <a:ea typeface="+mn-ea"/>
                          <a:cs typeface="+mn-cs"/>
                        </a:rPr>
                        <a:t>3.87</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marL="0" algn="ctr" defTabSz="914400" rtl="0" eaLnBrk="1" fontAlgn="ctr" latinLnBrk="0" hangingPunct="1"/>
                      <a:r>
                        <a:rPr lang="es-PE" sz="1200" b="0" i="0" u="none" strike="noStrike" kern="1200" dirty="0">
                          <a:solidFill>
                            <a:schemeClr val="tx1"/>
                          </a:solidFill>
                          <a:effectLst/>
                          <a:latin typeface="+mn-lt"/>
                          <a:ea typeface="+mn-ea"/>
                          <a:cs typeface="+mn-cs"/>
                        </a:rPr>
                        <a:t>3.92</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marL="0" algn="ctr" defTabSz="914400" rtl="0" eaLnBrk="1" fontAlgn="ctr" latinLnBrk="0" hangingPunct="1"/>
                      <a:r>
                        <a:rPr lang="es-ES" sz="1200" b="0" i="0" u="none" strike="noStrike" kern="1200" dirty="0">
                          <a:solidFill>
                            <a:schemeClr val="tx1"/>
                          </a:solidFill>
                          <a:effectLst/>
                          <a:latin typeface="+mn-lt"/>
                          <a:ea typeface="+mn-ea"/>
                          <a:cs typeface="+mn-cs"/>
                        </a:rPr>
                        <a:t>-</a:t>
                      </a:r>
                      <a:endParaRPr lang="es-PE" sz="1200" b="0" i="0" u="none" strike="noStrike" kern="1200" dirty="0">
                        <a:solidFill>
                          <a:schemeClr val="tx1"/>
                        </a:solidFill>
                        <a:effectLst/>
                        <a:latin typeface="+mn-lt"/>
                        <a:ea typeface="+mn-ea"/>
                        <a:cs typeface="+mn-cs"/>
                      </a:endParaRP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extLst>
                  <a:ext uri="{0D108BD9-81ED-4DB2-BD59-A6C34878D82A}">
                    <a16:rowId xmlns:a16="http://schemas.microsoft.com/office/drawing/2014/main" val="10009"/>
                  </a:ext>
                </a:extLst>
              </a:tr>
              <a:tr h="311150">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mn-lt"/>
                          <a:cs typeface="Arial" panose="020B0604020202020204" pitchFamily="34" charset="0"/>
                        </a:rPr>
                        <a:t>GESTIÓN Y RECUPERACIÓN DE LA DEUDA</a:t>
                      </a:r>
                    </a:p>
                  </a:txBody>
                  <a:tcPr marT="45701" marB="4570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mn-lt"/>
                          <a:cs typeface="Arial" panose="020B0604020202020204" pitchFamily="34" charset="0"/>
                        </a:rPr>
                        <a:t>COBRANZA COACTIVA</a:t>
                      </a:r>
                    </a:p>
                  </a:txBody>
                  <a:tcPr marT="45701" marB="4570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ctr"/>
                      <a:r>
                        <a:rPr lang="es-ES" sz="1200" b="1" i="0" u="none" strike="noStrike" dirty="0">
                          <a:solidFill>
                            <a:schemeClr val="tx1"/>
                          </a:solidFill>
                          <a:effectLst/>
                          <a:latin typeface="+mn-lt"/>
                          <a:cs typeface="Calibri" panose="020F0502020204030204" pitchFamily="34" charset="0"/>
                        </a:rPr>
                        <a:t>235</a:t>
                      </a:r>
                      <a:endParaRPr lang="es-PE" sz="1200" b="1" i="0" u="none" strike="noStrike" dirty="0">
                        <a:solidFill>
                          <a:schemeClr val="tx1"/>
                        </a:solidFill>
                        <a:effectLst/>
                        <a:latin typeface="+mn-lt"/>
                        <a:cs typeface="Calibri" panose="020F0502020204030204" pitchFamily="34" charset="0"/>
                      </a:endParaRP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ctr"/>
                      <a:r>
                        <a:rPr lang="es-ES" sz="1200" b="1" i="0" u="none" strike="noStrike" kern="1200" dirty="0">
                          <a:solidFill>
                            <a:schemeClr val="tx1"/>
                          </a:solidFill>
                          <a:effectLst/>
                          <a:latin typeface="+mn-lt"/>
                          <a:ea typeface="+mn-ea"/>
                          <a:cs typeface="+mn-cs"/>
                        </a:rPr>
                        <a:t>3.13</a:t>
                      </a:r>
                      <a:endParaRPr lang="es-PE" sz="1200" b="1" i="0" u="none" strike="noStrike" kern="1200" dirty="0">
                        <a:solidFill>
                          <a:schemeClr val="tx1"/>
                        </a:solidFill>
                        <a:effectLst/>
                        <a:latin typeface="+mn-lt"/>
                        <a:ea typeface="+mn-ea"/>
                        <a:cs typeface="+mn-cs"/>
                      </a:endParaRP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marL="0" algn="ctr" defTabSz="914400" rtl="0" eaLnBrk="1" fontAlgn="ctr" latinLnBrk="0" hangingPunct="1"/>
                      <a:r>
                        <a:rPr lang="es-PE" sz="1200" b="0" i="0" u="none" strike="noStrike" kern="1200" dirty="0">
                          <a:solidFill>
                            <a:schemeClr val="tx1"/>
                          </a:solidFill>
                          <a:effectLst/>
                          <a:latin typeface="+mn-lt"/>
                          <a:ea typeface="+mn-ea"/>
                          <a:cs typeface="+mn-cs"/>
                        </a:rPr>
                        <a:t>2.98</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marL="0" algn="ctr" defTabSz="914400" rtl="0" eaLnBrk="1" fontAlgn="ctr" latinLnBrk="0" hangingPunct="1"/>
                      <a:r>
                        <a:rPr lang="es-PE" sz="1200" b="0" i="0" u="none" strike="noStrike" kern="1200" dirty="0">
                          <a:solidFill>
                            <a:schemeClr val="tx1"/>
                          </a:solidFill>
                          <a:effectLst/>
                          <a:latin typeface="+mn-lt"/>
                          <a:ea typeface="+mn-ea"/>
                          <a:cs typeface="+mn-cs"/>
                        </a:rPr>
                        <a:t>3.02</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marL="0" algn="ctr" defTabSz="914400" rtl="0" eaLnBrk="1" fontAlgn="ctr" latinLnBrk="0" hangingPunct="1"/>
                      <a:r>
                        <a:rPr lang="es-PE" sz="1200" b="0" i="0" u="none" strike="noStrike" kern="1200" dirty="0">
                          <a:solidFill>
                            <a:schemeClr val="tx1"/>
                          </a:solidFill>
                          <a:effectLst/>
                          <a:latin typeface="+mn-lt"/>
                          <a:ea typeface="+mn-ea"/>
                          <a:cs typeface="+mn-cs"/>
                        </a:rPr>
                        <a:t>3.43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marL="0" algn="ctr" defTabSz="914400" rtl="0" eaLnBrk="1" fontAlgn="ctr" latinLnBrk="0" hangingPunct="1"/>
                      <a:r>
                        <a:rPr lang="es-PE" sz="1200" b="0" i="0" u="none" strike="noStrike" kern="1200" dirty="0">
                          <a:solidFill>
                            <a:schemeClr val="tx1"/>
                          </a:solidFill>
                          <a:effectLst/>
                          <a:latin typeface="+mn-lt"/>
                          <a:ea typeface="+mn-ea"/>
                          <a:cs typeface="+mn-cs"/>
                        </a:rPr>
                        <a:t>3.09</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marL="0" algn="ctr" defTabSz="914400" rtl="0" eaLnBrk="1" fontAlgn="ctr" latinLnBrk="0" hangingPunct="1"/>
                      <a:r>
                        <a:rPr lang="es-ES" sz="1200" b="0" i="0" u="none" strike="noStrike" kern="1200" dirty="0">
                          <a:solidFill>
                            <a:schemeClr val="tx1"/>
                          </a:solidFill>
                          <a:effectLst/>
                          <a:latin typeface="+mn-lt"/>
                          <a:ea typeface="+mn-ea"/>
                          <a:cs typeface="+mn-cs"/>
                        </a:rPr>
                        <a:t>-</a:t>
                      </a:r>
                      <a:endParaRPr lang="es-PE" sz="1200" b="0" i="0" u="none" strike="noStrike" kern="1200" dirty="0">
                        <a:solidFill>
                          <a:schemeClr val="tx1"/>
                        </a:solidFill>
                        <a:effectLst/>
                        <a:latin typeface="+mn-lt"/>
                        <a:ea typeface="+mn-ea"/>
                        <a:cs typeface="+mn-cs"/>
                      </a:endParaRP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extLst>
                  <a:ext uri="{0D108BD9-81ED-4DB2-BD59-A6C34878D82A}">
                    <a16:rowId xmlns:a16="http://schemas.microsoft.com/office/drawing/2014/main" val="10010"/>
                  </a:ext>
                </a:extLst>
              </a:tr>
            </a:tbl>
          </a:graphicData>
        </a:graphic>
      </p:graphicFrame>
      <p:sp>
        <p:nvSpPr>
          <p:cNvPr id="8" name="Oval 112">
            <a:extLst>
              <a:ext uri="{FF2B5EF4-FFF2-40B4-BE49-F238E27FC236}">
                <a16:creationId xmlns:a16="http://schemas.microsoft.com/office/drawing/2014/main" id="{0DC5F813-5ABA-49CD-999D-5CF9821A435D}"/>
              </a:ext>
            </a:extLst>
          </p:cNvPr>
          <p:cNvSpPr>
            <a:spLocks noChangeArrowheads="1"/>
          </p:cNvSpPr>
          <p:nvPr/>
        </p:nvSpPr>
        <p:spPr bwMode="auto">
          <a:xfrm>
            <a:off x="882650" y="5879430"/>
            <a:ext cx="287338" cy="69850"/>
          </a:xfrm>
          <a:prstGeom prst="ellipse">
            <a:avLst/>
          </a:prstGeom>
          <a:noFill/>
          <a:ln w="1905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ES" altLang="es-ES" sz="1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9" name="Oval 109">
            <a:extLst>
              <a:ext uri="{FF2B5EF4-FFF2-40B4-BE49-F238E27FC236}">
                <a16:creationId xmlns:a16="http://schemas.microsoft.com/office/drawing/2014/main" id="{D918A76A-23D0-45D0-8A0C-F7B1B100DABB}"/>
              </a:ext>
            </a:extLst>
          </p:cNvPr>
          <p:cNvSpPr>
            <a:spLocks noChangeArrowheads="1"/>
          </p:cNvSpPr>
          <p:nvPr/>
        </p:nvSpPr>
        <p:spPr bwMode="auto">
          <a:xfrm>
            <a:off x="882650" y="6164263"/>
            <a:ext cx="287338" cy="69850"/>
          </a:xfrm>
          <a:prstGeom prst="ellipse">
            <a:avLst/>
          </a:prstGeom>
          <a:noFill/>
          <a:ln w="19050">
            <a:solidFill>
              <a:srgbClr val="0066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ES" altLang="es-ES" sz="1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10" name="Text Box 144">
            <a:extLst>
              <a:ext uri="{FF2B5EF4-FFF2-40B4-BE49-F238E27FC236}">
                <a16:creationId xmlns:a16="http://schemas.microsoft.com/office/drawing/2014/main" id="{5E73D54F-3E1D-4935-8AC0-B18F139C0A4B}"/>
              </a:ext>
            </a:extLst>
          </p:cNvPr>
          <p:cNvSpPr txBox="1">
            <a:spLocks noChangeArrowheads="1"/>
          </p:cNvSpPr>
          <p:nvPr/>
        </p:nvSpPr>
        <p:spPr bwMode="auto">
          <a:xfrm>
            <a:off x="1169989" y="5778500"/>
            <a:ext cx="164623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457200" rtl="0" eaLnBrk="0" fontAlgn="auto" latinLnBrk="0" hangingPunct="0">
              <a:lnSpc>
                <a:spcPct val="100000"/>
              </a:lnSpc>
              <a:spcBef>
                <a:spcPct val="50000"/>
              </a:spcBef>
              <a:spcAft>
                <a:spcPts val="0"/>
              </a:spcAft>
              <a:buClrTx/>
              <a:buSzTx/>
              <a:buFontTx/>
              <a:buNone/>
              <a:tabLst/>
              <a:defRPr/>
            </a:pPr>
            <a:r>
              <a:rPr kumimoji="0" lang="es-ES" altLang="es-ES" sz="9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Servicio con valoración más baja según Proceso</a:t>
            </a:r>
          </a:p>
        </p:txBody>
      </p:sp>
      <p:sp>
        <p:nvSpPr>
          <p:cNvPr id="11" name="Text Box 145">
            <a:extLst>
              <a:ext uri="{FF2B5EF4-FFF2-40B4-BE49-F238E27FC236}">
                <a16:creationId xmlns:a16="http://schemas.microsoft.com/office/drawing/2014/main" id="{D24E7C96-2D3C-4075-BFDA-5443CA426974}"/>
              </a:ext>
            </a:extLst>
          </p:cNvPr>
          <p:cNvSpPr txBox="1">
            <a:spLocks noChangeArrowheads="1"/>
          </p:cNvSpPr>
          <p:nvPr/>
        </p:nvSpPr>
        <p:spPr bwMode="auto">
          <a:xfrm>
            <a:off x="1169989" y="6086475"/>
            <a:ext cx="164623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457200" rtl="0" eaLnBrk="0" fontAlgn="auto" latinLnBrk="0" hangingPunct="0">
              <a:lnSpc>
                <a:spcPct val="100000"/>
              </a:lnSpc>
              <a:spcBef>
                <a:spcPct val="50000"/>
              </a:spcBef>
              <a:spcAft>
                <a:spcPts val="0"/>
              </a:spcAft>
              <a:buClrTx/>
              <a:buSzTx/>
              <a:buFontTx/>
              <a:buNone/>
              <a:tabLst/>
              <a:defRPr/>
            </a:pPr>
            <a:r>
              <a:rPr kumimoji="0" lang="es-ES" altLang="es-ES" sz="9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Servicio con valoración más alta según Proceso</a:t>
            </a:r>
          </a:p>
        </p:txBody>
      </p:sp>
      <p:sp>
        <p:nvSpPr>
          <p:cNvPr id="12" name="Rectangle 130">
            <a:extLst>
              <a:ext uri="{FF2B5EF4-FFF2-40B4-BE49-F238E27FC236}">
                <a16:creationId xmlns:a16="http://schemas.microsoft.com/office/drawing/2014/main" id="{A283CFFC-69F4-4175-AE49-257F9AC04715}"/>
              </a:ext>
            </a:extLst>
          </p:cNvPr>
          <p:cNvSpPr>
            <a:spLocks noChangeArrowheads="1"/>
          </p:cNvSpPr>
          <p:nvPr/>
        </p:nvSpPr>
        <p:spPr bwMode="auto">
          <a:xfrm>
            <a:off x="2965450" y="6162675"/>
            <a:ext cx="215900" cy="69850"/>
          </a:xfrm>
          <a:prstGeom prst="rect">
            <a:avLst/>
          </a:prstGeom>
          <a:noFill/>
          <a:ln w="19050">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13" name="Rectangle 130">
            <a:extLst>
              <a:ext uri="{FF2B5EF4-FFF2-40B4-BE49-F238E27FC236}">
                <a16:creationId xmlns:a16="http://schemas.microsoft.com/office/drawing/2014/main" id="{A1F3E57C-8DC6-47F4-8EBA-66F1C3CD8BB6}"/>
              </a:ext>
            </a:extLst>
          </p:cNvPr>
          <p:cNvSpPr>
            <a:spLocks noChangeArrowheads="1"/>
          </p:cNvSpPr>
          <p:nvPr/>
        </p:nvSpPr>
        <p:spPr bwMode="auto">
          <a:xfrm>
            <a:off x="2960688" y="5879430"/>
            <a:ext cx="215900" cy="69850"/>
          </a:xfrm>
          <a:prstGeom prst="rect">
            <a:avLst/>
          </a:prstGeom>
          <a:noFill/>
          <a:ln w="19050">
            <a:solidFill>
              <a:srgbClr val="FF202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14" name="Text Box 148">
            <a:extLst>
              <a:ext uri="{FF2B5EF4-FFF2-40B4-BE49-F238E27FC236}">
                <a16:creationId xmlns:a16="http://schemas.microsoft.com/office/drawing/2014/main" id="{3A7C61B9-BA51-4D60-B01A-A801BF363D3E}"/>
              </a:ext>
            </a:extLst>
          </p:cNvPr>
          <p:cNvSpPr txBox="1">
            <a:spLocks noChangeArrowheads="1"/>
          </p:cNvSpPr>
          <p:nvPr/>
        </p:nvSpPr>
        <p:spPr bwMode="auto">
          <a:xfrm>
            <a:off x="3171825" y="5778500"/>
            <a:ext cx="1887538"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457200" rtl="0" eaLnBrk="0" fontAlgn="auto" latinLnBrk="0" hangingPunct="0">
              <a:lnSpc>
                <a:spcPct val="100000"/>
              </a:lnSpc>
              <a:spcBef>
                <a:spcPct val="50000"/>
              </a:spcBef>
              <a:spcAft>
                <a:spcPts val="0"/>
              </a:spcAft>
              <a:buClrTx/>
              <a:buSzTx/>
              <a:buFontTx/>
              <a:buNone/>
              <a:tabLst/>
              <a:defRPr/>
            </a:pPr>
            <a:r>
              <a:rPr kumimoji="0" lang="es-ES" altLang="es-ES" sz="9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Valor más bajo según dimensión</a:t>
            </a:r>
          </a:p>
        </p:txBody>
      </p:sp>
      <p:sp>
        <p:nvSpPr>
          <p:cNvPr id="15" name="Text Box 149">
            <a:extLst>
              <a:ext uri="{FF2B5EF4-FFF2-40B4-BE49-F238E27FC236}">
                <a16:creationId xmlns:a16="http://schemas.microsoft.com/office/drawing/2014/main" id="{8D1DD670-E5EB-48D9-B96F-EB213E0D2545}"/>
              </a:ext>
            </a:extLst>
          </p:cNvPr>
          <p:cNvSpPr txBox="1">
            <a:spLocks noChangeArrowheads="1"/>
          </p:cNvSpPr>
          <p:nvPr/>
        </p:nvSpPr>
        <p:spPr bwMode="auto">
          <a:xfrm>
            <a:off x="3171825" y="6086475"/>
            <a:ext cx="1887538"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457200" rtl="0" eaLnBrk="0" fontAlgn="auto" latinLnBrk="0" hangingPunct="0">
              <a:lnSpc>
                <a:spcPct val="100000"/>
              </a:lnSpc>
              <a:spcBef>
                <a:spcPct val="50000"/>
              </a:spcBef>
              <a:spcAft>
                <a:spcPts val="0"/>
              </a:spcAft>
              <a:buClrTx/>
              <a:buSzTx/>
              <a:buFontTx/>
              <a:buNone/>
              <a:tabLst/>
              <a:defRPr/>
            </a:pPr>
            <a:r>
              <a:rPr kumimoji="0" lang="es-ES" altLang="es-ES" sz="9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Valor más alto según dimensión</a:t>
            </a:r>
          </a:p>
        </p:txBody>
      </p:sp>
      <p:sp>
        <p:nvSpPr>
          <p:cNvPr id="17" name="Oval 112">
            <a:extLst>
              <a:ext uri="{FF2B5EF4-FFF2-40B4-BE49-F238E27FC236}">
                <a16:creationId xmlns:a16="http://schemas.microsoft.com/office/drawing/2014/main" id="{F2039B83-DF97-4853-BB5F-3DC3BDF89A2E}"/>
              </a:ext>
            </a:extLst>
          </p:cNvPr>
          <p:cNvSpPr>
            <a:spLocks noChangeArrowheads="1"/>
          </p:cNvSpPr>
          <p:nvPr/>
        </p:nvSpPr>
        <p:spPr bwMode="auto">
          <a:xfrm>
            <a:off x="4284544" y="5323649"/>
            <a:ext cx="576262" cy="225425"/>
          </a:xfrm>
          <a:prstGeom prst="ellipse">
            <a:avLst/>
          </a:pr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ES" altLang="es-ES" sz="1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18" name="Rectangle 130">
            <a:extLst>
              <a:ext uri="{FF2B5EF4-FFF2-40B4-BE49-F238E27FC236}">
                <a16:creationId xmlns:a16="http://schemas.microsoft.com/office/drawing/2014/main" id="{AC313387-5904-48AE-98C5-3AAAF109FFF9}"/>
              </a:ext>
            </a:extLst>
          </p:cNvPr>
          <p:cNvSpPr>
            <a:spLocks noChangeArrowheads="1"/>
          </p:cNvSpPr>
          <p:nvPr/>
        </p:nvSpPr>
        <p:spPr bwMode="auto">
          <a:xfrm>
            <a:off x="7030570" y="2351513"/>
            <a:ext cx="647700" cy="193675"/>
          </a:xfrm>
          <a:prstGeom prst="rect">
            <a:avLst/>
          </a:prstGeom>
          <a:noFill/>
          <a:ln w="28575">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19" name="Rectangle 130">
            <a:extLst>
              <a:ext uri="{FF2B5EF4-FFF2-40B4-BE49-F238E27FC236}">
                <a16:creationId xmlns:a16="http://schemas.microsoft.com/office/drawing/2014/main" id="{493B65DC-9614-4A95-BCC8-AAC9AEE9B63D}"/>
              </a:ext>
            </a:extLst>
          </p:cNvPr>
          <p:cNvSpPr>
            <a:spLocks noChangeArrowheads="1"/>
          </p:cNvSpPr>
          <p:nvPr/>
        </p:nvSpPr>
        <p:spPr bwMode="auto">
          <a:xfrm>
            <a:off x="7893862" y="4794139"/>
            <a:ext cx="647700" cy="193675"/>
          </a:xfrm>
          <a:prstGeom prst="rect">
            <a:avLst/>
          </a:prstGeom>
          <a:noFill/>
          <a:ln w="28575">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21" name="Rectangle 130">
            <a:extLst>
              <a:ext uri="{FF2B5EF4-FFF2-40B4-BE49-F238E27FC236}">
                <a16:creationId xmlns:a16="http://schemas.microsoft.com/office/drawing/2014/main" id="{129AB5E0-49A9-4E35-B57C-E1AAABCF8F68}"/>
              </a:ext>
            </a:extLst>
          </p:cNvPr>
          <p:cNvSpPr>
            <a:spLocks noChangeArrowheads="1"/>
          </p:cNvSpPr>
          <p:nvPr/>
        </p:nvSpPr>
        <p:spPr bwMode="auto">
          <a:xfrm>
            <a:off x="6137661" y="2680878"/>
            <a:ext cx="647700" cy="193675"/>
          </a:xfrm>
          <a:prstGeom prst="rect">
            <a:avLst/>
          </a:prstGeom>
          <a:noFill/>
          <a:ln w="28575">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22" name="Rectangle 130">
            <a:extLst>
              <a:ext uri="{FF2B5EF4-FFF2-40B4-BE49-F238E27FC236}">
                <a16:creationId xmlns:a16="http://schemas.microsoft.com/office/drawing/2014/main" id="{D87D4943-A9E1-42AF-8DE3-E267BB896E1C}"/>
              </a:ext>
            </a:extLst>
          </p:cNvPr>
          <p:cNvSpPr>
            <a:spLocks noChangeArrowheads="1"/>
          </p:cNvSpPr>
          <p:nvPr/>
        </p:nvSpPr>
        <p:spPr bwMode="auto">
          <a:xfrm>
            <a:off x="7043017" y="3935241"/>
            <a:ext cx="635253" cy="671267"/>
          </a:xfrm>
          <a:prstGeom prst="rect">
            <a:avLst/>
          </a:prstGeom>
          <a:noFill/>
          <a:ln w="28575">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25" name="Rectangle 130">
            <a:extLst>
              <a:ext uri="{FF2B5EF4-FFF2-40B4-BE49-F238E27FC236}">
                <a16:creationId xmlns:a16="http://schemas.microsoft.com/office/drawing/2014/main" id="{14CB656B-2A3C-46BF-9A0A-D345A1FE2721}"/>
              </a:ext>
            </a:extLst>
          </p:cNvPr>
          <p:cNvSpPr>
            <a:spLocks noChangeArrowheads="1"/>
          </p:cNvSpPr>
          <p:nvPr/>
        </p:nvSpPr>
        <p:spPr bwMode="auto">
          <a:xfrm>
            <a:off x="8717056" y="2336762"/>
            <a:ext cx="576262" cy="2269745"/>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28" name="Oval 109">
            <a:extLst>
              <a:ext uri="{FF2B5EF4-FFF2-40B4-BE49-F238E27FC236}">
                <a16:creationId xmlns:a16="http://schemas.microsoft.com/office/drawing/2014/main" id="{DBDB7123-A0B4-46A2-8E9A-6C2F5CB6146D}"/>
              </a:ext>
            </a:extLst>
          </p:cNvPr>
          <p:cNvSpPr>
            <a:spLocks noChangeArrowheads="1"/>
          </p:cNvSpPr>
          <p:nvPr/>
        </p:nvSpPr>
        <p:spPr bwMode="auto">
          <a:xfrm>
            <a:off x="4275019" y="4341870"/>
            <a:ext cx="585787" cy="221534"/>
          </a:xfrm>
          <a:prstGeom prst="ellipse">
            <a:avLst/>
          </a:prstGeom>
          <a:noFill/>
          <a:ln w="28575">
            <a:solidFill>
              <a:srgbClr val="0066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ES" altLang="es-ES" sz="1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30" name="Rectangle 130">
            <a:extLst>
              <a:ext uri="{FF2B5EF4-FFF2-40B4-BE49-F238E27FC236}">
                <a16:creationId xmlns:a16="http://schemas.microsoft.com/office/drawing/2014/main" id="{C11F267D-A59D-442F-B725-09327C46224C}"/>
              </a:ext>
            </a:extLst>
          </p:cNvPr>
          <p:cNvSpPr>
            <a:spLocks noChangeArrowheads="1"/>
          </p:cNvSpPr>
          <p:nvPr/>
        </p:nvSpPr>
        <p:spPr bwMode="auto">
          <a:xfrm>
            <a:off x="7030570" y="3302548"/>
            <a:ext cx="647700" cy="193675"/>
          </a:xfrm>
          <a:prstGeom prst="rect">
            <a:avLst/>
          </a:prstGeom>
          <a:noFill/>
          <a:ln w="28575">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33" name="Rectangle 130">
            <a:extLst>
              <a:ext uri="{FF2B5EF4-FFF2-40B4-BE49-F238E27FC236}">
                <a16:creationId xmlns:a16="http://schemas.microsoft.com/office/drawing/2014/main" id="{94CE87B4-9D96-4A68-8E54-16878B265C2D}"/>
              </a:ext>
            </a:extLst>
          </p:cNvPr>
          <p:cNvSpPr>
            <a:spLocks noChangeArrowheads="1"/>
          </p:cNvSpPr>
          <p:nvPr/>
        </p:nvSpPr>
        <p:spPr bwMode="auto">
          <a:xfrm>
            <a:off x="7043017" y="2984206"/>
            <a:ext cx="647700" cy="193675"/>
          </a:xfrm>
          <a:prstGeom prst="rect">
            <a:avLst/>
          </a:prstGeom>
          <a:noFill/>
          <a:ln w="28575">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34" name="Rectangle 130">
            <a:extLst>
              <a:ext uri="{FF2B5EF4-FFF2-40B4-BE49-F238E27FC236}">
                <a16:creationId xmlns:a16="http://schemas.microsoft.com/office/drawing/2014/main" id="{906E6DFF-E1F3-46A7-8BE9-C2CDE6F56AF1}"/>
              </a:ext>
            </a:extLst>
          </p:cNvPr>
          <p:cNvSpPr>
            <a:spLocks noChangeArrowheads="1"/>
          </p:cNvSpPr>
          <p:nvPr/>
        </p:nvSpPr>
        <p:spPr bwMode="auto">
          <a:xfrm>
            <a:off x="5136749" y="4794139"/>
            <a:ext cx="576262" cy="193675"/>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36" name="Rectangle 130">
            <a:extLst>
              <a:ext uri="{FF2B5EF4-FFF2-40B4-BE49-F238E27FC236}">
                <a16:creationId xmlns:a16="http://schemas.microsoft.com/office/drawing/2014/main" id="{A325ED9F-933A-45BF-AECA-5B3E728DD831}"/>
              </a:ext>
            </a:extLst>
          </p:cNvPr>
          <p:cNvSpPr>
            <a:spLocks noChangeArrowheads="1"/>
          </p:cNvSpPr>
          <p:nvPr/>
        </p:nvSpPr>
        <p:spPr bwMode="auto">
          <a:xfrm>
            <a:off x="5136749" y="5324800"/>
            <a:ext cx="576262" cy="193675"/>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37" name="Rectangle 130">
            <a:extLst>
              <a:ext uri="{FF2B5EF4-FFF2-40B4-BE49-F238E27FC236}">
                <a16:creationId xmlns:a16="http://schemas.microsoft.com/office/drawing/2014/main" id="{74681FFC-8DE7-45CB-B4B2-525C16BB8EA5}"/>
              </a:ext>
            </a:extLst>
          </p:cNvPr>
          <p:cNvSpPr>
            <a:spLocks noChangeArrowheads="1"/>
          </p:cNvSpPr>
          <p:nvPr/>
        </p:nvSpPr>
        <p:spPr bwMode="auto">
          <a:xfrm>
            <a:off x="6137661" y="3628791"/>
            <a:ext cx="647700" cy="193675"/>
          </a:xfrm>
          <a:prstGeom prst="rect">
            <a:avLst/>
          </a:prstGeom>
          <a:noFill/>
          <a:ln w="28575">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38" name="Rectangle 130">
            <a:extLst>
              <a:ext uri="{FF2B5EF4-FFF2-40B4-BE49-F238E27FC236}">
                <a16:creationId xmlns:a16="http://schemas.microsoft.com/office/drawing/2014/main" id="{C5990CDE-270C-4B45-93C0-3FD104EB4C75}"/>
              </a:ext>
            </a:extLst>
          </p:cNvPr>
          <p:cNvSpPr>
            <a:spLocks noChangeArrowheads="1"/>
          </p:cNvSpPr>
          <p:nvPr/>
        </p:nvSpPr>
        <p:spPr bwMode="auto">
          <a:xfrm>
            <a:off x="7030570" y="5323649"/>
            <a:ext cx="647700" cy="193675"/>
          </a:xfrm>
          <a:prstGeom prst="rect">
            <a:avLst/>
          </a:prstGeom>
          <a:noFill/>
          <a:ln w="28575">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Tree>
    <p:extLst>
      <p:ext uri="{BB962C8B-B14F-4D97-AF65-F5344CB8AC3E}">
        <p14:creationId xmlns:p14="http://schemas.microsoft.com/office/powerpoint/2010/main" val="298395572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ítulo 2">
            <a:extLst>
              <a:ext uri="{FF2B5EF4-FFF2-40B4-BE49-F238E27FC236}">
                <a16:creationId xmlns:a16="http://schemas.microsoft.com/office/drawing/2014/main" id="{83BA83B8-4CD1-4AF8-B9F4-92930EEE429E}"/>
              </a:ext>
            </a:extLst>
          </p:cNvPr>
          <p:cNvSpPr>
            <a:spLocks noGrp="1"/>
          </p:cNvSpPr>
          <p:nvPr>
            <p:ph type="title"/>
          </p:nvPr>
        </p:nvSpPr>
        <p:spPr>
          <a:xfrm>
            <a:off x="245174" y="373479"/>
            <a:ext cx="9442546" cy="970187"/>
          </a:xfrm>
        </p:spPr>
        <p:txBody>
          <a:bodyPr>
            <a:normAutofit fontScale="90000"/>
          </a:bodyPr>
          <a:lstStyle/>
          <a:p>
            <a:r>
              <a:rPr lang="es-PE" sz="2400" dirty="0"/>
              <a:t>2. Resumen Ejecutivo</a:t>
            </a:r>
            <a:br>
              <a:rPr lang="es-PE" dirty="0"/>
            </a:br>
            <a:r>
              <a:rPr lang="es-PE" dirty="0"/>
              <a:t>   </a:t>
            </a:r>
            <a:r>
              <a:rPr lang="es-PE" dirty="0">
                <a:solidFill>
                  <a:srgbClr val="1264A1"/>
                </a:solidFill>
              </a:rPr>
              <a:t> </a:t>
            </a:r>
            <a:r>
              <a:rPr lang="es-PE" sz="1800" dirty="0">
                <a:solidFill>
                  <a:srgbClr val="1264A1"/>
                </a:solidFill>
              </a:rPr>
              <a:t>2.1 Indicadores de Satisfacción Post Contacto – Tributos Internos</a:t>
            </a:r>
            <a:br>
              <a:rPr lang="es-PE" sz="1800" dirty="0">
                <a:solidFill>
                  <a:srgbClr val="1264A1"/>
                </a:solidFill>
              </a:rPr>
            </a:br>
            <a:r>
              <a:rPr lang="es-PE" sz="1800" dirty="0">
                <a:solidFill>
                  <a:srgbClr val="1264A1"/>
                </a:solidFill>
              </a:rPr>
              <a:t>             2.1.2 Puntos Fuertes y Débiles: Diferencias entre la 2da y 3era medición</a:t>
            </a:r>
          </a:p>
        </p:txBody>
      </p:sp>
      <p:graphicFrame>
        <p:nvGraphicFramePr>
          <p:cNvPr id="21" name="Tabla 20">
            <a:extLst>
              <a:ext uri="{FF2B5EF4-FFF2-40B4-BE49-F238E27FC236}">
                <a16:creationId xmlns:a16="http://schemas.microsoft.com/office/drawing/2014/main" id="{26730F80-3E2C-4DC2-B042-7DB636EFB526}"/>
              </a:ext>
            </a:extLst>
          </p:cNvPr>
          <p:cNvGraphicFramePr>
            <a:graphicFrameLocks noGrp="1"/>
          </p:cNvGraphicFramePr>
          <p:nvPr>
            <p:extLst>
              <p:ext uri="{D42A27DB-BD31-4B8C-83A1-F6EECF244321}">
                <p14:modId xmlns:p14="http://schemas.microsoft.com/office/powerpoint/2010/main" val="2542823830"/>
              </p:ext>
            </p:extLst>
          </p:nvPr>
        </p:nvGraphicFramePr>
        <p:xfrm>
          <a:off x="729765" y="6280715"/>
          <a:ext cx="8178800" cy="355614"/>
        </p:xfrm>
        <a:graphic>
          <a:graphicData uri="http://schemas.openxmlformats.org/drawingml/2006/table">
            <a:tbl>
              <a:tblPr/>
              <a:tblGrid>
                <a:gridCol w="1168400">
                  <a:extLst>
                    <a:ext uri="{9D8B030D-6E8A-4147-A177-3AD203B41FA5}">
                      <a16:colId xmlns:a16="http://schemas.microsoft.com/office/drawing/2014/main" val="1975366423"/>
                    </a:ext>
                  </a:extLst>
                </a:gridCol>
                <a:gridCol w="1168400">
                  <a:extLst>
                    <a:ext uri="{9D8B030D-6E8A-4147-A177-3AD203B41FA5}">
                      <a16:colId xmlns:a16="http://schemas.microsoft.com/office/drawing/2014/main" val="746438202"/>
                    </a:ext>
                  </a:extLst>
                </a:gridCol>
                <a:gridCol w="1168400">
                  <a:extLst>
                    <a:ext uri="{9D8B030D-6E8A-4147-A177-3AD203B41FA5}">
                      <a16:colId xmlns:a16="http://schemas.microsoft.com/office/drawing/2014/main" val="4044705467"/>
                    </a:ext>
                  </a:extLst>
                </a:gridCol>
                <a:gridCol w="1168400">
                  <a:extLst>
                    <a:ext uri="{9D8B030D-6E8A-4147-A177-3AD203B41FA5}">
                      <a16:colId xmlns:a16="http://schemas.microsoft.com/office/drawing/2014/main" val="1240847320"/>
                    </a:ext>
                  </a:extLst>
                </a:gridCol>
                <a:gridCol w="1168400">
                  <a:extLst>
                    <a:ext uri="{9D8B030D-6E8A-4147-A177-3AD203B41FA5}">
                      <a16:colId xmlns:a16="http://schemas.microsoft.com/office/drawing/2014/main" val="1369123923"/>
                    </a:ext>
                  </a:extLst>
                </a:gridCol>
                <a:gridCol w="1168400">
                  <a:extLst>
                    <a:ext uri="{9D8B030D-6E8A-4147-A177-3AD203B41FA5}">
                      <a16:colId xmlns:a16="http://schemas.microsoft.com/office/drawing/2014/main" val="2250672397"/>
                    </a:ext>
                  </a:extLst>
                </a:gridCol>
                <a:gridCol w="1168400">
                  <a:extLst>
                    <a:ext uri="{9D8B030D-6E8A-4147-A177-3AD203B41FA5}">
                      <a16:colId xmlns:a16="http://schemas.microsoft.com/office/drawing/2014/main" val="2212335461"/>
                    </a:ext>
                  </a:extLst>
                </a:gridCol>
              </a:tblGrid>
              <a:tr h="208929">
                <a:tc>
                  <a:txBody>
                    <a:bodyPr/>
                    <a:lstStyle/>
                    <a:p>
                      <a:pPr algn="ctr" rtl="0" fontAlgn="ctr"/>
                      <a:r>
                        <a:rPr lang="es-ES" sz="900" b="1" i="0" u="none" strike="noStrike" dirty="0">
                          <a:solidFill>
                            <a:srgbClr val="FFFFFF"/>
                          </a:solidFill>
                          <a:effectLst/>
                          <a:latin typeface="Arial" panose="020B0604020202020204" pitchFamily="34" charset="0"/>
                          <a:cs typeface="Arial" panose="020B0604020202020204" pitchFamily="34" charset="0"/>
                        </a:rPr>
                        <a:t>Muy por debajo</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8696B"/>
                    </a:solidFill>
                  </a:tcPr>
                </a:tc>
                <a:tc>
                  <a:txBody>
                    <a:bodyPr/>
                    <a:lstStyle/>
                    <a:p>
                      <a:pPr algn="ctr" fontAlgn="ctr"/>
                      <a:r>
                        <a:rPr lang="es-ES" sz="900" b="0" i="0" u="none" strike="noStrike" dirty="0">
                          <a:solidFill>
                            <a:srgbClr val="F2F2F2"/>
                          </a:solidFill>
                          <a:effectLst/>
                          <a:latin typeface="Arial" panose="020B0604020202020204" pitchFamily="34" charset="0"/>
                          <a:cs typeface="Arial" panose="020B0604020202020204" pitchFamily="34" charset="0"/>
                        </a:rPr>
                        <a:t>Por debajo </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98D90"/>
                    </a:solidFill>
                  </a:tcPr>
                </a:tc>
                <a:tc gridSpan="3">
                  <a:txBody>
                    <a:bodyPr/>
                    <a:lstStyle/>
                    <a:p>
                      <a:pPr algn="ctr" fontAlgn="ctr"/>
                      <a:r>
                        <a:rPr lang="es-ES" sz="900" b="0" i="0" u="none" strike="noStrike" dirty="0">
                          <a:solidFill>
                            <a:srgbClr val="000000"/>
                          </a:solidFill>
                          <a:effectLst/>
                          <a:latin typeface="Arial" panose="020B0604020202020204" pitchFamily="34" charset="0"/>
                          <a:cs typeface="Arial" panose="020B0604020202020204" pitchFamily="34" charset="0"/>
                        </a:rPr>
                        <a:t> </a:t>
                      </a:r>
                      <a:r>
                        <a:rPr lang="es-ES" sz="900" b="1" i="0" u="none" strike="noStrike" dirty="0">
                          <a:solidFill>
                            <a:srgbClr val="000000"/>
                          </a:solidFill>
                          <a:effectLst/>
                          <a:latin typeface="Arial" panose="020B0604020202020204" pitchFamily="34" charset="0"/>
                          <a:cs typeface="Arial" panose="020B0604020202020204" pitchFamily="34" charset="0"/>
                        </a:rPr>
                        <a:t>Variación media</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BFBFBF"/>
                    </a:solidFill>
                  </a:tcPr>
                </a:tc>
                <a:tc hMerge="1">
                  <a:txBody>
                    <a:bodyPr/>
                    <a:lstStyle/>
                    <a:p>
                      <a:pPr algn="ctr" rtl="0" fontAlgn="ctr"/>
                      <a:endParaRPr lang="es-ES" sz="1000" b="1" i="0" u="none" strike="noStrike" dirty="0">
                        <a:solidFill>
                          <a:srgbClr val="000000"/>
                        </a:solidFill>
                        <a:effectLst/>
                        <a:latin typeface="Calibri" panose="020F05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bg1">
                        <a:lumMod val="75000"/>
                      </a:schemeClr>
                    </a:solidFill>
                  </a:tcPr>
                </a:tc>
                <a:tc hMerge="1">
                  <a:txBody>
                    <a:bodyPr/>
                    <a:lstStyle/>
                    <a:p>
                      <a:pPr algn="ctr" fontAlgn="ctr"/>
                      <a:endParaRPr lang="es-ES" sz="1800" b="0" i="0" u="none" strike="noStrike" dirty="0">
                        <a:solidFill>
                          <a:srgbClr val="000000"/>
                        </a:solidFill>
                        <a:effectLst/>
                        <a:latin typeface="Arial" panose="020B060402020202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bg1">
                        <a:lumMod val="75000"/>
                      </a:schemeClr>
                    </a:solidFill>
                  </a:tcPr>
                </a:tc>
                <a:tc>
                  <a:txBody>
                    <a:bodyPr/>
                    <a:lstStyle/>
                    <a:p>
                      <a:pPr algn="ctr" fontAlgn="ctr"/>
                      <a:r>
                        <a:rPr lang="es-ES" sz="900" b="1" i="0" u="none" strike="noStrike" kern="1200" dirty="0">
                          <a:solidFill>
                            <a:srgbClr val="FFFFFF"/>
                          </a:solidFill>
                          <a:effectLst/>
                          <a:latin typeface="Arial" panose="020B0604020202020204" pitchFamily="34" charset="0"/>
                          <a:ea typeface="+mn-ea"/>
                          <a:cs typeface="Arial" panose="020B0604020202020204" pitchFamily="34" charset="0"/>
                        </a:rPr>
                        <a:t>Por encima </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83A7D5"/>
                    </a:solidFill>
                  </a:tcPr>
                </a:tc>
                <a:tc>
                  <a:txBody>
                    <a:bodyPr/>
                    <a:lstStyle/>
                    <a:p>
                      <a:pPr algn="ctr" rtl="0" fontAlgn="ctr"/>
                      <a:r>
                        <a:rPr lang="es-ES" sz="900" b="1" i="0" u="none" strike="noStrike" dirty="0">
                          <a:solidFill>
                            <a:srgbClr val="FFFFFF"/>
                          </a:solidFill>
                          <a:effectLst/>
                          <a:latin typeface="Arial" panose="020B0604020202020204" pitchFamily="34" charset="0"/>
                          <a:cs typeface="Arial" panose="020B0604020202020204" pitchFamily="34" charset="0"/>
                        </a:rPr>
                        <a:t>Muy por encima</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5A8AC6"/>
                    </a:solidFill>
                  </a:tcPr>
                </a:tc>
                <a:extLst>
                  <a:ext uri="{0D108BD9-81ED-4DB2-BD59-A6C34878D82A}">
                    <a16:rowId xmlns:a16="http://schemas.microsoft.com/office/drawing/2014/main" val="2928542888"/>
                  </a:ext>
                </a:extLst>
              </a:tr>
              <a:tr h="137109">
                <a:tc>
                  <a:txBody>
                    <a:bodyPr/>
                    <a:lstStyle/>
                    <a:p>
                      <a:pPr algn="ctr" fontAlgn="b"/>
                      <a:r>
                        <a:rPr lang="es-ES" sz="900" b="0" i="0" u="none" strike="noStrike" dirty="0">
                          <a:solidFill>
                            <a:srgbClr val="000000"/>
                          </a:solidFill>
                          <a:effectLst/>
                          <a:latin typeface="Arial" panose="020B0604020202020204" pitchFamily="34" charset="0"/>
                          <a:cs typeface="Arial" panose="020B0604020202020204" pitchFamily="34" charset="0"/>
                        </a:rPr>
                        <a:t>&lt;-1.00,-0.40]</a:t>
                      </a:r>
                    </a:p>
                  </a:txBody>
                  <a:tcPr marL="9525" marR="9525" marT="9525" marB="0" anchor="b">
                    <a:lnL>
                      <a:noFill/>
                    </a:lnL>
                    <a:lnR>
                      <a:noFill/>
                    </a:lnR>
                    <a:lnT w="19050" cap="flat" cmpd="sng" algn="ctr">
                      <a:solidFill>
                        <a:srgbClr val="FFFFFF"/>
                      </a:solidFill>
                      <a:prstDash val="solid"/>
                      <a:round/>
                      <a:headEnd type="none" w="med" len="med"/>
                      <a:tailEnd type="none" w="med" len="med"/>
                    </a:lnT>
                    <a:lnB>
                      <a:noFill/>
                    </a:lnB>
                  </a:tcPr>
                </a:tc>
                <a:tc>
                  <a:txBody>
                    <a:bodyPr/>
                    <a:lstStyle/>
                    <a:p>
                      <a:pPr algn="ctr" fontAlgn="b"/>
                      <a:r>
                        <a:rPr lang="es-ES" sz="900" b="0" i="0" u="none" strike="noStrike" dirty="0">
                          <a:solidFill>
                            <a:srgbClr val="000000"/>
                          </a:solidFill>
                          <a:effectLst/>
                          <a:latin typeface="Arial" panose="020B0604020202020204" pitchFamily="34" charset="0"/>
                          <a:cs typeface="Arial" panose="020B0604020202020204" pitchFamily="34" charset="0"/>
                        </a:rPr>
                        <a:t>&lt;-0.40,-0.30]</a:t>
                      </a:r>
                    </a:p>
                  </a:txBody>
                  <a:tcPr marL="9525" marR="9525" marT="9525" marB="0" anchor="b">
                    <a:lnL>
                      <a:noFill/>
                    </a:lnL>
                    <a:lnR>
                      <a:noFill/>
                    </a:lnR>
                    <a:lnT w="19050" cap="flat" cmpd="sng" algn="ctr">
                      <a:solidFill>
                        <a:srgbClr val="FFFFFF"/>
                      </a:solidFill>
                      <a:prstDash val="solid"/>
                      <a:round/>
                      <a:headEnd type="none" w="med" len="med"/>
                      <a:tailEnd type="none" w="med" len="med"/>
                    </a:lnT>
                    <a:lnB>
                      <a:noFill/>
                    </a:lnB>
                  </a:tcPr>
                </a:tc>
                <a:tc>
                  <a:txBody>
                    <a:bodyPr/>
                    <a:lstStyle/>
                    <a:p>
                      <a:pPr algn="ctr" fontAlgn="b"/>
                      <a:r>
                        <a:rPr lang="es-ES" sz="900" b="0" i="0" u="none" strike="noStrike" dirty="0">
                          <a:solidFill>
                            <a:srgbClr val="000000"/>
                          </a:solidFill>
                          <a:effectLst/>
                          <a:latin typeface="Arial" panose="020B0604020202020204" pitchFamily="34" charset="0"/>
                          <a:cs typeface="Arial" panose="020B0604020202020204" pitchFamily="34" charset="0"/>
                        </a:rPr>
                        <a:t>&lt;-0.30,-0.20]</a:t>
                      </a:r>
                    </a:p>
                  </a:txBody>
                  <a:tcPr marL="9525" marR="9525" marT="9525" marB="0" anchor="b">
                    <a:lnL>
                      <a:noFill/>
                    </a:lnL>
                    <a:lnR>
                      <a:noFill/>
                    </a:lnR>
                    <a:lnT w="19050" cap="flat" cmpd="sng" algn="ctr">
                      <a:solidFill>
                        <a:srgbClr val="FFFFFF"/>
                      </a:solidFill>
                      <a:prstDash val="solid"/>
                      <a:round/>
                      <a:headEnd type="none" w="med" len="med"/>
                      <a:tailEnd type="none" w="med" len="med"/>
                    </a:lnT>
                    <a:lnB>
                      <a:noFill/>
                    </a:lnB>
                  </a:tcPr>
                </a:tc>
                <a:tc>
                  <a:txBody>
                    <a:bodyPr/>
                    <a:lstStyle/>
                    <a:p>
                      <a:pPr algn="ctr" fontAlgn="b"/>
                      <a:r>
                        <a:rPr lang="es-ES" sz="900" b="0" i="0" u="none" strike="noStrike" dirty="0">
                          <a:solidFill>
                            <a:srgbClr val="000000"/>
                          </a:solidFill>
                          <a:effectLst/>
                          <a:latin typeface="Arial" panose="020B0604020202020204" pitchFamily="34" charset="0"/>
                          <a:cs typeface="Arial" panose="020B0604020202020204" pitchFamily="34" charset="0"/>
                        </a:rPr>
                        <a:t>&lt;-0.20, 0.00, 0.20&gt;</a:t>
                      </a:r>
                    </a:p>
                  </a:txBody>
                  <a:tcPr marL="9525" marR="9525" marT="9525" marB="0" anchor="b">
                    <a:lnL>
                      <a:noFill/>
                    </a:lnL>
                    <a:lnR>
                      <a:noFill/>
                    </a:lnR>
                    <a:lnT w="19050" cap="flat" cmpd="sng" algn="ctr">
                      <a:solidFill>
                        <a:srgbClr val="FFFFFF"/>
                      </a:solidFill>
                      <a:prstDash val="solid"/>
                      <a:round/>
                      <a:headEnd type="none" w="med" len="med"/>
                      <a:tailEnd type="none" w="med" len="med"/>
                    </a:lnT>
                    <a:lnB>
                      <a:noFill/>
                    </a:lnB>
                  </a:tcPr>
                </a:tc>
                <a:tc>
                  <a:txBody>
                    <a:bodyPr/>
                    <a:lstStyle/>
                    <a:p>
                      <a:pPr algn="ctr" fontAlgn="b"/>
                      <a:r>
                        <a:rPr lang="es-ES" sz="900" b="0" i="0" u="none" strike="noStrike" dirty="0">
                          <a:solidFill>
                            <a:srgbClr val="000000"/>
                          </a:solidFill>
                          <a:effectLst/>
                          <a:latin typeface="Arial" panose="020B0604020202020204" pitchFamily="34" charset="0"/>
                          <a:cs typeface="Arial" panose="020B0604020202020204" pitchFamily="34" charset="0"/>
                        </a:rPr>
                        <a:t>[0.20, 0.30&gt;</a:t>
                      </a:r>
                    </a:p>
                  </a:txBody>
                  <a:tcPr marL="9525" marR="9525" marT="9525" marB="0" anchor="b">
                    <a:lnL>
                      <a:noFill/>
                    </a:lnL>
                    <a:lnR>
                      <a:noFill/>
                    </a:lnR>
                    <a:lnT w="19050" cap="flat" cmpd="sng" algn="ctr">
                      <a:solidFill>
                        <a:srgbClr val="FFFFFF"/>
                      </a:solidFill>
                      <a:prstDash val="solid"/>
                      <a:round/>
                      <a:headEnd type="none" w="med" len="med"/>
                      <a:tailEnd type="none" w="med" len="med"/>
                    </a:lnT>
                    <a:lnB>
                      <a:noFill/>
                    </a:lnB>
                  </a:tcPr>
                </a:tc>
                <a:tc>
                  <a:txBody>
                    <a:bodyPr/>
                    <a:lstStyle/>
                    <a:p>
                      <a:pPr algn="ctr" fontAlgn="b"/>
                      <a:r>
                        <a:rPr lang="es-ES" sz="900" b="0" i="0" u="none" strike="noStrike" dirty="0">
                          <a:solidFill>
                            <a:srgbClr val="000000"/>
                          </a:solidFill>
                          <a:effectLst/>
                          <a:latin typeface="Arial" panose="020B0604020202020204" pitchFamily="34" charset="0"/>
                          <a:cs typeface="Arial" panose="020B0604020202020204" pitchFamily="34" charset="0"/>
                        </a:rPr>
                        <a:t>[0.30, 0.40&gt;</a:t>
                      </a:r>
                    </a:p>
                  </a:txBody>
                  <a:tcPr marL="9525" marR="9525" marT="9525" marB="0" anchor="b">
                    <a:lnL>
                      <a:noFill/>
                    </a:lnL>
                    <a:lnR>
                      <a:noFill/>
                    </a:lnR>
                    <a:lnT w="19050" cap="flat" cmpd="sng" algn="ctr">
                      <a:solidFill>
                        <a:srgbClr val="FFFFFF"/>
                      </a:solidFill>
                      <a:prstDash val="solid"/>
                      <a:round/>
                      <a:headEnd type="none" w="med" len="med"/>
                      <a:tailEnd type="none" w="med" len="med"/>
                    </a:lnT>
                    <a:lnB>
                      <a:noFill/>
                    </a:lnB>
                  </a:tcPr>
                </a:tc>
                <a:tc>
                  <a:txBody>
                    <a:bodyPr/>
                    <a:lstStyle/>
                    <a:p>
                      <a:pPr algn="ctr" fontAlgn="b"/>
                      <a:r>
                        <a:rPr lang="es-ES" sz="900" b="0" i="0" u="none" strike="noStrike" dirty="0">
                          <a:solidFill>
                            <a:srgbClr val="000000"/>
                          </a:solidFill>
                          <a:effectLst/>
                          <a:latin typeface="Arial" panose="020B0604020202020204" pitchFamily="34" charset="0"/>
                          <a:cs typeface="Arial" panose="020B0604020202020204" pitchFamily="34" charset="0"/>
                        </a:rPr>
                        <a:t>[0.40, 1.00&gt;</a:t>
                      </a:r>
                    </a:p>
                  </a:txBody>
                  <a:tcPr marL="9525" marR="9525" marT="9525" marB="0" anchor="b">
                    <a:lnL>
                      <a:noFill/>
                    </a:lnL>
                    <a:lnR>
                      <a:noFill/>
                    </a:lnR>
                    <a:lnT w="19050" cap="flat" cmpd="sng" algn="ctr">
                      <a:solidFill>
                        <a:srgbClr val="FFFFFF"/>
                      </a:solidFill>
                      <a:prstDash val="solid"/>
                      <a:round/>
                      <a:headEnd type="none" w="med" len="med"/>
                      <a:tailEnd type="none" w="med" len="med"/>
                    </a:lnT>
                    <a:lnB>
                      <a:noFill/>
                    </a:lnB>
                  </a:tcPr>
                </a:tc>
                <a:extLst>
                  <a:ext uri="{0D108BD9-81ED-4DB2-BD59-A6C34878D82A}">
                    <a16:rowId xmlns:a16="http://schemas.microsoft.com/office/drawing/2014/main" val="3986232328"/>
                  </a:ext>
                </a:extLst>
              </a:tr>
            </a:tbl>
          </a:graphicData>
        </a:graphic>
      </p:graphicFrame>
      <p:grpSp>
        <p:nvGrpSpPr>
          <p:cNvPr id="22" name="Grupo 21">
            <a:extLst>
              <a:ext uri="{FF2B5EF4-FFF2-40B4-BE49-F238E27FC236}">
                <a16:creationId xmlns:a16="http://schemas.microsoft.com/office/drawing/2014/main" id="{9CB3E871-BC8F-43A2-B464-FD6809305917}"/>
              </a:ext>
            </a:extLst>
          </p:cNvPr>
          <p:cNvGrpSpPr/>
          <p:nvPr/>
        </p:nvGrpSpPr>
        <p:grpSpPr>
          <a:xfrm>
            <a:off x="708469" y="5924121"/>
            <a:ext cx="8290861" cy="266884"/>
            <a:chOff x="708469" y="5880991"/>
            <a:chExt cx="8290861" cy="266884"/>
          </a:xfrm>
        </p:grpSpPr>
        <p:sp>
          <p:nvSpPr>
            <p:cNvPr id="23" name="Rectángulo 22">
              <a:extLst>
                <a:ext uri="{FF2B5EF4-FFF2-40B4-BE49-F238E27FC236}">
                  <a16:creationId xmlns:a16="http://schemas.microsoft.com/office/drawing/2014/main" id="{7FDF6E08-269F-4919-81BF-39D1D53DE1AA}"/>
                </a:ext>
              </a:extLst>
            </p:cNvPr>
            <p:cNvSpPr/>
            <p:nvPr/>
          </p:nvSpPr>
          <p:spPr>
            <a:xfrm>
              <a:off x="4643665" y="5880991"/>
              <a:ext cx="250390" cy="246221"/>
            </a:xfrm>
            <a:prstGeom prst="rect">
              <a:avLst/>
            </a:prstGeom>
            <a:noFill/>
          </p:spPr>
          <p:txBody>
            <a:bodyPr wrap="none" lIns="91440" tIns="45720" rIns="91440" bIns="45720">
              <a:spAutoFit/>
            </a:bodyPr>
            <a:lstStyle/>
            <a:p>
              <a:pPr algn="ctr"/>
              <a:r>
                <a:rPr lang="es-ES" sz="1000" b="1" cap="none" spc="0" dirty="0">
                  <a:ln w="0"/>
                  <a:solidFill>
                    <a:schemeClr val="tx1"/>
                  </a:solidFill>
                </a:rPr>
                <a:t>0</a:t>
              </a:r>
            </a:p>
          </p:txBody>
        </p:sp>
        <p:sp>
          <p:nvSpPr>
            <p:cNvPr id="25" name="Rectángulo 24">
              <a:extLst>
                <a:ext uri="{FF2B5EF4-FFF2-40B4-BE49-F238E27FC236}">
                  <a16:creationId xmlns:a16="http://schemas.microsoft.com/office/drawing/2014/main" id="{B728FEF1-1C3D-4067-9F6D-826C2779987E}"/>
                </a:ext>
              </a:extLst>
            </p:cNvPr>
            <p:cNvSpPr/>
            <p:nvPr/>
          </p:nvSpPr>
          <p:spPr>
            <a:xfrm>
              <a:off x="8684820" y="5901654"/>
              <a:ext cx="314510" cy="246221"/>
            </a:xfrm>
            <a:prstGeom prst="rect">
              <a:avLst/>
            </a:prstGeom>
            <a:noFill/>
          </p:spPr>
          <p:txBody>
            <a:bodyPr wrap="none" lIns="91440" tIns="45720" rIns="91440" bIns="45720">
              <a:spAutoFit/>
            </a:bodyPr>
            <a:lstStyle/>
            <a:p>
              <a:pPr algn="ctr"/>
              <a:r>
                <a:rPr lang="es-ES" sz="1000" b="1" cap="none" spc="0" dirty="0">
                  <a:ln w="0"/>
                  <a:solidFill>
                    <a:schemeClr val="tx1"/>
                  </a:solidFill>
                </a:rPr>
                <a:t>+1</a:t>
              </a:r>
            </a:p>
          </p:txBody>
        </p:sp>
        <p:sp>
          <p:nvSpPr>
            <p:cNvPr id="27" name="Rectángulo 26">
              <a:extLst>
                <a:ext uri="{FF2B5EF4-FFF2-40B4-BE49-F238E27FC236}">
                  <a16:creationId xmlns:a16="http://schemas.microsoft.com/office/drawing/2014/main" id="{E0C789AD-DBF0-406D-B73F-543F822554B4}"/>
                </a:ext>
              </a:extLst>
            </p:cNvPr>
            <p:cNvSpPr/>
            <p:nvPr/>
          </p:nvSpPr>
          <p:spPr>
            <a:xfrm>
              <a:off x="708469" y="5897360"/>
              <a:ext cx="288861" cy="246221"/>
            </a:xfrm>
            <a:prstGeom prst="rect">
              <a:avLst/>
            </a:prstGeom>
            <a:noFill/>
          </p:spPr>
          <p:txBody>
            <a:bodyPr wrap="none" lIns="91440" tIns="45720" rIns="91440" bIns="45720">
              <a:spAutoFit/>
            </a:bodyPr>
            <a:lstStyle/>
            <a:p>
              <a:pPr algn="ctr"/>
              <a:r>
                <a:rPr lang="es-ES" sz="1000" b="1" cap="none" spc="0" dirty="0">
                  <a:ln w="0"/>
                  <a:solidFill>
                    <a:schemeClr val="tx1"/>
                  </a:solidFill>
                </a:rPr>
                <a:t>-1</a:t>
              </a:r>
            </a:p>
          </p:txBody>
        </p:sp>
        <p:cxnSp>
          <p:nvCxnSpPr>
            <p:cNvPr id="28" name="Conector recto de flecha 27">
              <a:extLst>
                <a:ext uri="{FF2B5EF4-FFF2-40B4-BE49-F238E27FC236}">
                  <a16:creationId xmlns:a16="http://schemas.microsoft.com/office/drawing/2014/main" id="{556643D4-5826-4ADE-8E1B-FAAC21109BBE}"/>
                </a:ext>
              </a:extLst>
            </p:cNvPr>
            <p:cNvCxnSpPr/>
            <p:nvPr/>
          </p:nvCxnSpPr>
          <p:spPr>
            <a:xfrm>
              <a:off x="747017" y="5925766"/>
              <a:ext cx="8095058"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grpSp>
      <p:graphicFrame>
        <p:nvGraphicFramePr>
          <p:cNvPr id="29" name="Group 3">
            <a:extLst>
              <a:ext uri="{FF2B5EF4-FFF2-40B4-BE49-F238E27FC236}">
                <a16:creationId xmlns:a16="http://schemas.microsoft.com/office/drawing/2014/main" id="{C0FE2F8C-EAFB-4DE9-9D2C-07E3189A7C0A}"/>
              </a:ext>
            </a:extLst>
          </p:cNvPr>
          <p:cNvGraphicFramePr>
            <a:graphicFrameLocks noGrp="1"/>
          </p:cNvGraphicFramePr>
          <p:nvPr>
            <p:extLst>
              <p:ext uri="{D42A27DB-BD31-4B8C-83A1-F6EECF244321}">
                <p14:modId xmlns:p14="http://schemas.microsoft.com/office/powerpoint/2010/main" val="3502123127"/>
              </p:ext>
            </p:extLst>
          </p:nvPr>
        </p:nvGraphicFramePr>
        <p:xfrm>
          <a:off x="418939" y="1487391"/>
          <a:ext cx="9068122" cy="4265855"/>
        </p:xfrm>
        <a:graphic>
          <a:graphicData uri="http://schemas.openxmlformats.org/drawingml/2006/table">
            <a:tbl>
              <a:tblPr/>
              <a:tblGrid>
                <a:gridCol w="1345367">
                  <a:extLst>
                    <a:ext uri="{9D8B030D-6E8A-4147-A177-3AD203B41FA5}">
                      <a16:colId xmlns:a16="http://schemas.microsoft.com/office/drawing/2014/main" val="20000"/>
                    </a:ext>
                  </a:extLst>
                </a:gridCol>
                <a:gridCol w="1853980">
                  <a:extLst>
                    <a:ext uri="{9D8B030D-6E8A-4147-A177-3AD203B41FA5}">
                      <a16:colId xmlns:a16="http://schemas.microsoft.com/office/drawing/2014/main" val="20001"/>
                    </a:ext>
                  </a:extLst>
                </a:gridCol>
                <a:gridCol w="646434">
                  <a:extLst>
                    <a:ext uri="{9D8B030D-6E8A-4147-A177-3AD203B41FA5}">
                      <a16:colId xmlns:a16="http://schemas.microsoft.com/office/drawing/2014/main" val="1910178376"/>
                    </a:ext>
                  </a:extLst>
                </a:gridCol>
                <a:gridCol w="646434">
                  <a:extLst>
                    <a:ext uri="{9D8B030D-6E8A-4147-A177-3AD203B41FA5}">
                      <a16:colId xmlns:a16="http://schemas.microsoft.com/office/drawing/2014/main" val="20002"/>
                    </a:ext>
                  </a:extLst>
                </a:gridCol>
                <a:gridCol w="1010752">
                  <a:extLst>
                    <a:ext uri="{9D8B030D-6E8A-4147-A177-3AD203B41FA5}">
                      <a16:colId xmlns:a16="http://schemas.microsoft.com/office/drawing/2014/main" val="20003"/>
                    </a:ext>
                  </a:extLst>
                </a:gridCol>
                <a:gridCol w="1041838">
                  <a:extLst>
                    <a:ext uri="{9D8B030D-6E8A-4147-A177-3AD203B41FA5}">
                      <a16:colId xmlns:a16="http://schemas.microsoft.com/office/drawing/2014/main" val="20004"/>
                    </a:ext>
                  </a:extLst>
                </a:gridCol>
                <a:gridCol w="818706">
                  <a:extLst>
                    <a:ext uri="{9D8B030D-6E8A-4147-A177-3AD203B41FA5}">
                      <a16:colId xmlns:a16="http://schemas.microsoft.com/office/drawing/2014/main" val="20005"/>
                    </a:ext>
                  </a:extLst>
                </a:gridCol>
                <a:gridCol w="804499">
                  <a:extLst>
                    <a:ext uri="{9D8B030D-6E8A-4147-A177-3AD203B41FA5}">
                      <a16:colId xmlns:a16="http://schemas.microsoft.com/office/drawing/2014/main" val="20006"/>
                    </a:ext>
                  </a:extLst>
                </a:gridCol>
                <a:gridCol w="900112">
                  <a:extLst>
                    <a:ext uri="{9D8B030D-6E8A-4147-A177-3AD203B41FA5}">
                      <a16:colId xmlns:a16="http://schemas.microsoft.com/office/drawing/2014/main" val="20007"/>
                    </a:ext>
                  </a:extLst>
                </a:gridCol>
              </a:tblGrid>
              <a:tr h="295275">
                <a:tc rowSpan="2">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bg1"/>
                          </a:solidFill>
                          <a:effectLst/>
                          <a:latin typeface="+mn-lt"/>
                          <a:cs typeface="Arial" panose="020B0604020202020204" pitchFamily="34" charset="0"/>
                        </a:rPr>
                        <a:t>Proceso</a:t>
                      </a:r>
                    </a:p>
                  </a:txBody>
                  <a:tcPr marT="45701" marB="4570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0000"/>
                    </a:solidFill>
                  </a:tcPr>
                </a:tc>
                <a:tc rowSpan="2">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bg1"/>
                          </a:solidFill>
                          <a:effectLst/>
                          <a:latin typeface="+mn-lt"/>
                          <a:cs typeface="Arial" panose="020B0604020202020204" pitchFamily="34" charset="0"/>
                        </a:rPr>
                        <a:t>SERVICIOS</a:t>
                      </a:r>
                      <a:endParaRPr kumimoji="0" lang="es-ES" altLang="es-ES" sz="1200" b="0" i="0" u="none" strike="noStrike" cap="none" normalizeH="0" baseline="0" dirty="0">
                        <a:ln>
                          <a:noFill/>
                        </a:ln>
                        <a:solidFill>
                          <a:schemeClr val="bg1"/>
                        </a:solidFill>
                        <a:effectLst/>
                        <a:latin typeface="+mn-lt"/>
                        <a:cs typeface="Arial" panose="020B0604020202020204" pitchFamily="34" charset="0"/>
                      </a:endParaRPr>
                    </a:p>
                  </a:txBody>
                  <a:tcPr marT="45701" marB="4570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0000"/>
                    </a:solidFill>
                  </a:tcPr>
                </a:tc>
                <a:tc rowSpan="2">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bg1"/>
                          </a:solidFill>
                          <a:effectLst/>
                          <a:latin typeface="+mn-lt"/>
                          <a:cs typeface="Arial" panose="020B0604020202020204" pitchFamily="34" charset="0"/>
                        </a:rPr>
                        <a:t>BASES</a:t>
                      </a:r>
                    </a:p>
                  </a:txBody>
                  <a:tcPr marT="45701" marB="4570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0000"/>
                    </a:solidFill>
                  </a:tcPr>
                </a:tc>
                <a:tc rowSpan="2">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bg1"/>
                          </a:solidFill>
                          <a:effectLst/>
                          <a:latin typeface="+mn-lt"/>
                          <a:cs typeface="Arial" panose="020B0604020202020204" pitchFamily="34" charset="0"/>
                        </a:rPr>
                        <a:t>TOTAL</a:t>
                      </a:r>
                    </a:p>
                  </a:txBody>
                  <a:tcPr marT="45701" marB="4570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0000"/>
                    </a:solidFill>
                  </a:tcPr>
                </a:tc>
                <a:tc gridSpan="5">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mn-lt"/>
                          <a:cs typeface="Arial" panose="020B0604020202020204" pitchFamily="34" charset="0"/>
                        </a:rPr>
                        <a:t>DIMENSIONES O FACTORES</a:t>
                      </a:r>
                    </a:p>
                  </a:txBody>
                  <a:tcPr marT="45701" marB="45701" anchor="ctr" horzOverflow="overflow">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extLst>
                  <a:ext uri="{0D108BD9-81ED-4DB2-BD59-A6C34878D82A}">
                    <a16:rowId xmlns:a16="http://schemas.microsoft.com/office/drawing/2014/main" val="10000"/>
                  </a:ext>
                </a:extLst>
              </a:tr>
              <a:tr h="493713">
                <a:tc vMerge="1">
                  <a:txBody>
                    <a:bodyPr/>
                    <a:lstStyle/>
                    <a:p>
                      <a:endParaRPr lang="es-ES"/>
                    </a:p>
                  </a:txBody>
                  <a:tcPr/>
                </a:tc>
                <a:tc vMerge="1">
                  <a:txBody>
                    <a:bodyPr/>
                    <a:lstStyle/>
                    <a:p>
                      <a:endParaRPr lang="es-ES"/>
                    </a:p>
                  </a:txBody>
                  <a:tcPr/>
                </a:tc>
                <a:tc vMerge="1">
                  <a:txBody>
                    <a:bodyPr/>
                    <a:lstStyle/>
                    <a:p>
                      <a:endParaRPr lang="es-PE"/>
                    </a:p>
                  </a:txBody>
                  <a:tcPr/>
                </a:tc>
                <a:tc vMerge="1">
                  <a:txBody>
                    <a:bodyPr/>
                    <a:lstStyle/>
                    <a:p>
                      <a:endParaRPr lang="es-ES"/>
                    </a:p>
                  </a:txBody>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100" b="1" i="0" u="none" strike="noStrike" cap="none" normalizeH="0" baseline="0" dirty="0">
                          <a:ln>
                            <a:noFill/>
                          </a:ln>
                          <a:solidFill>
                            <a:schemeClr val="tx1"/>
                          </a:solidFill>
                          <a:effectLst/>
                          <a:latin typeface="+mn-lt"/>
                          <a:cs typeface="Arial" panose="020B0604020202020204" pitchFamily="34" charset="0"/>
                        </a:rPr>
                        <a:t>Conocimiento técnico</a:t>
                      </a:r>
                      <a:endParaRPr kumimoji="0" lang="es-ES" altLang="es-ES" sz="1100" b="0"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100" b="1" i="0" u="none" strike="noStrike" cap="none" normalizeH="0" baseline="0" dirty="0">
                          <a:ln>
                            <a:noFill/>
                          </a:ln>
                          <a:solidFill>
                            <a:schemeClr val="tx1"/>
                          </a:solidFill>
                          <a:effectLst/>
                          <a:latin typeface="+mn-lt"/>
                          <a:cs typeface="Arial" panose="020B0604020202020204" pitchFamily="34" charset="0"/>
                        </a:rPr>
                        <a:t>Comunicación</a:t>
                      </a:r>
                      <a:endParaRPr kumimoji="0" lang="es-ES" altLang="es-ES" sz="1100" b="0"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100" b="1" i="0" u="none" strike="noStrike" cap="none" normalizeH="0" baseline="0" dirty="0">
                          <a:ln>
                            <a:noFill/>
                          </a:ln>
                          <a:solidFill>
                            <a:schemeClr val="tx1"/>
                          </a:solidFill>
                          <a:effectLst/>
                          <a:latin typeface="+mn-lt"/>
                          <a:cs typeface="Arial" panose="020B0604020202020204" pitchFamily="34" charset="0"/>
                        </a:rPr>
                        <a:t>Elementos tangibles</a:t>
                      </a:r>
                      <a:endParaRPr kumimoji="0" lang="es-ES" altLang="es-ES" sz="1100" b="0"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100" b="1" i="0" u="none" strike="noStrike" cap="none" normalizeH="0" baseline="0" dirty="0">
                          <a:ln>
                            <a:noFill/>
                          </a:ln>
                          <a:solidFill>
                            <a:schemeClr val="tx1"/>
                          </a:solidFill>
                          <a:effectLst/>
                          <a:latin typeface="+mn-lt"/>
                          <a:cs typeface="Arial" panose="020B0604020202020204" pitchFamily="34" charset="0"/>
                        </a:rPr>
                        <a:t>Calidez</a:t>
                      </a:r>
                      <a:endParaRPr kumimoji="0" lang="es-ES" altLang="es-ES" sz="1100" b="0"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100" b="1" i="0" u="none" strike="noStrike" cap="none" normalizeH="0" baseline="0" dirty="0">
                          <a:ln>
                            <a:noFill/>
                          </a:ln>
                          <a:solidFill>
                            <a:schemeClr val="tx1"/>
                          </a:solidFill>
                          <a:effectLst/>
                          <a:latin typeface="+mn-lt"/>
                          <a:cs typeface="Arial" panose="020B0604020202020204" pitchFamily="34" charset="0"/>
                        </a:rPr>
                        <a:t>Efectividad</a:t>
                      </a:r>
                      <a:endParaRPr kumimoji="0" lang="es-ES" altLang="es-ES" sz="1100" b="0"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extLst>
                  <a:ext uri="{0D108BD9-81ED-4DB2-BD59-A6C34878D82A}">
                    <a16:rowId xmlns:a16="http://schemas.microsoft.com/office/drawing/2014/main" val="10001"/>
                  </a:ext>
                </a:extLst>
              </a:tr>
              <a:tr h="323850">
                <a:tc rowSpan="5">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mn-lt"/>
                          <a:cs typeface="Arial" panose="020B0604020202020204" pitchFamily="34" charset="0"/>
                        </a:rPr>
                        <a:t>ASISTENCIA AL CONTRIBUYENTE Y AL CIUDADANO</a:t>
                      </a:r>
                    </a:p>
                  </a:txBody>
                  <a:tcPr marT="45701" marB="4570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mn-lt"/>
                          <a:cs typeface="Arial" panose="020B0604020202020204" pitchFamily="34" charset="0"/>
                        </a:rPr>
                        <a:t>ORIENTACIÓN PRESENCIAL</a:t>
                      </a:r>
                    </a:p>
                  </a:txBody>
                  <a:tcPr marT="45701" marB="4570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ctr"/>
                      <a:r>
                        <a:rPr lang="es-PE" sz="1200" b="1" i="0" u="none" strike="noStrike" dirty="0">
                          <a:solidFill>
                            <a:schemeClr val="tx1"/>
                          </a:solidFill>
                          <a:effectLst/>
                          <a:latin typeface="+mn-lt"/>
                          <a:cs typeface="Calibri" panose="020F0502020204030204" pitchFamily="34" charset="0"/>
                        </a:rPr>
                        <a:t>1960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ES" sz="1200" b="1" i="0" u="none" strike="noStrike" dirty="0">
                          <a:solidFill>
                            <a:srgbClr val="000000"/>
                          </a:solidFill>
                          <a:effectLst/>
                          <a:latin typeface="Calibri" panose="020F0502020204030204" pitchFamily="34" charset="0"/>
                        </a:rPr>
                        <a:t>0.05</a:t>
                      </a:r>
                      <a:endParaRPr lang="es-ES" sz="1200" b="0" i="0" u="none" strike="noStrike" dirty="0">
                        <a:solidFill>
                          <a:srgbClr val="000000"/>
                        </a:solidFill>
                        <a:effectLst/>
                        <a:latin typeface="Calibri" panose="020F0502020204030204" pitchFamily="34" charset="0"/>
                      </a:endParaRP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rtl="0" fontAlgn="ctr"/>
                      <a:r>
                        <a:rPr lang="es-ES" sz="1200" b="1" i="0" u="none" strike="noStrike" dirty="0">
                          <a:solidFill>
                            <a:srgbClr val="000000"/>
                          </a:solidFill>
                          <a:effectLst/>
                          <a:latin typeface="Calibri" panose="020F0502020204030204" pitchFamily="34" charset="0"/>
                        </a:rPr>
                        <a:t>0.06</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FBFBF"/>
                    </a:solidFill>
                  </a:tcPr>
                </a:tc>
                <a:tc>
                  <a:txBody>
                    <a:bodyPr/>
                    <a:lstStyle/>
                    <a:p>
                      <a:pPr algn="ctr" rtl="0" fontAlgn="ctr"/>
                      <a:r>
                        <a:rPr lang="es-ES" sz="1200" b="1" i="0" u="none" strike="noStrike" dirty="0">
                          <a:solidFill>
                            <a:srgbClr val="000000"/>
                          </a:solidFill>
                          <a:effectLst/>
                          <a:latin typeface="Calibri" panose="020F0502020204030204" pitchFamily="34" charset="0"/>
                        </a:rPr>
                        <a:t>0.06</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FBFBF"/>
                    </a:solidFill>
                  </a:tcPr>
                </a:tc>
                <a:tc>
                  <a:txBody>
                    <a:bodyPr/>
                    <a:lstStyle/>
                    <a:p>
                      <a:pPr algn="ctr" rtl="0" fontAlgn="ctr"/>
                      <a:r>
                        <a:rPr lang="es-ES" sz="1200" b="1" i="0" u="none" strike="noStrike" dirty="0">
                          <a:solidFill>
                            <a:srgbClr val="000000"/>
                          </a:solidFill>
                          <a:effectLst/>
                          <a:latin typeface="Calibri" panose="020F0502020204030204" pitchFamily="34" charset="0"/>
                        </a:rPr>
                        <a:t>0.13</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FBFBF"/>
                    </a:solidFill>
                  </a:tcPr>
                </a:tc>
                <a:tc>
                  <a:txBody>
                    <a:bodyPr/>
                    <a:lstStyle/>
                    <a:p>
                      <a:pPr algn="ctr" rtl="0" fontAlgn="ctr"/>
                      <a:r>
                        <a:rPr lang="es-ES" sz="1200" b="1" i="0" u="none" strike="noStrike" dirty="0">
                          <a:solidFill>
                            <a:srgbClr val="000000"/>
                          </a:solidFill>
                          <a:effectLst/>
                          <a:latin typeface="Calibri" panose="020F0502020204030204" pitchFamily="34" charset="0"/>
                        </a:rPr>
                        <a:t>0.01</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FBFBF"/>
                    </a:solidFill>
                  </a:tcPr>
                </a:tc>
                <a:tc>
                  <a:txBody>
                    <a:bodyPr/>
                    <a:lstStyle/>
                    <a:p>
                      <a:pPr algn="ctr" rtl="0" fontAlgn="ctr"/>
                      <a:r>
                        <a:rPr lang="es-ES" sz="1200" b="1" i="0" u="none" strike="noStrike" dirty="0">
                          <a:solidFill>
                            <a:srgbClr val="000000"/>
                          </a:solidFill>
                          <a:effectLst/>
                          <a:latin typeface="Calibri" panose="020F0502020204030204" pitchFamily="34" charset="0"/>
                        </a:rPr>
                        <a:t>0.01</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FBFBF"/>
                    </a:solidFill>
                  </a:tcPr>
                </a:tc>
                <a:extLst>
                  <a:ext uri="{0D108BD9-81ED-4DB2-BD59-A6C34878D82A}">
                    <a16:rowId xmlns:a16="http://schemas.microsoft.com/office/drawing/2014/main" val="10002"/>
                  </a:ext>
                </a:extLst>
              </a:tr>
              <a:tr h="323850">
                <a:tc vMerge="1">
                  <a:txBody>
                    <a:bodyPr/>
                    <a:lstStyle/>
                    <a:p>
                      <a:endParaRPr lang="es-ES"/>
                    </a:p>
                  </a:txBody>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mn-lt"/>
                          <a:cs typeface="Arial" panose="020B0604020202020204" pitchFamily="34" charset="0"/>
                        </a:rPr>
                        <a:t>ORIENTACIÓN TELEFÓNICA</a:t>
                      </a:r>
                    </a:p>
                  </a:txBody>
                  <a:tcPr marT="45701" marB="4570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ctr"/>
                      <a:r>
                        <a:rPr lang="es-PE" sz="1200" b="1" i="0" u="none" strike="noStrike" dirty="0">
                          <a:solidFill>
                            <a:schemeClr val="tx1"/>
                          </a:solidFill>
                          <a:effectLst/>
                          <a:latin typeface="+mn-lt"/>
                          <a:cs typeface="Calibri" panose="020F0502020204030204" pitchFamily="34" charset="0"/>
                        </a:rPr>
                        <a:t>380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ES" sz="1200" b="1" i="0" u="none" strike="noStrike">
                          <a:solidFill>
                            <a:srgbClr val="000000"/>
                          </a:solidFill>
                          <a:effectLst/>
                          <a:latin typeface="Calibri" panose="020F0502020204030204" pitchFamily="34" charset="0"/>
                        </a:rPr>
                        <a:t>0.17</a:t>
                      </a:r>
                      <a:endParaRPr lang="es-ES" sz="1200" b="0" i="0" u="none" strike="noStrike">
                        <a:solidFill>
                          <a:srgbClr val="000000"/>
                        </a:solidFill>
                        <a:effectLst/>
                        <a:latin typeface="Calibri" panose="020F0502020204030204" pitchFamily="34" charset="0"/>
                      </a:endParaRP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rtl="0" fontAlgn="ctr"/>
                      <a:r>
                        <a:rPr lang="es-ES" sz="1200" b="1" i="0" u="none" strike="noStrike" dirty="0">
                          <a:solidFill>
                            <a:srgbClr val="000000"/>
                          </a:solidFill>
                          <a:effectLst/>
                          <a:latin typeface="Calibri" panose="020F0502020204030204" pitchFamily="34" charset="0"/>
                        </a:rPr>
                        <a:t>0.11</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FBFBF"/>
                    </a:solidFill>
                  </a:tcPr>
                </a:tc>
                <a:tc>
                  <a:txBody>
                    <a:bodyPr/>
                    <a:lstStyle/>
                    <a:p>
                      <a:pPr algn="ctr" rtl="0" fontAlgn="ctr"/>
                      <a:r>
                        <a:rPr lang="es-ES" sz="1200" b="1" i="0" u="none" strike="noStrike" dirty="0">
                          <a:solidFill>
                            <a:srgbClr val="000000"/>
                          </a:solidFill>
                          <a:effectLst/>
                          <a:latin typeface="Calibri" panose="020F0502020204030204" pitchFamily="34" charset="0"/>
                        </a:rPr>
                        <a:t>0.22</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FBFBF"/>
                    </a:solidFill>
                  </a:tcPr>
                </a:tc>
                <a:tc>
                  <a:txBody>
                    <a:bodyPr/>
                    <a:lstStyle/>
                    <a:p>
                      <a:pPr algn="ctr" rtl="0" fontAlgn="ctr"/>
                      <a:r>
                        <a:rPr lang="es-ES" sz="1200" b="1" i="0" u="none" strike="noStrike" dirty="0">
                          <a:solidFill>
                            <a:srgbClr val="000000"/>
                          </a:solidFill>
                          <a:effectLst/>
                          <a:latin typeface="Calibri" panose="020F0502020204030204" pitchFamily="34" charset="0"/>
                        </a:rPr>
                        <a:t>0.09</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FBFBF"/>
                    </a:solidFill>
                  </a:tcPr>
                </a:tc>
                <a:tc>
                  <a:txBody>
                    <a:bodyPr/>
                    <a:lstStyle/>
                    <a:p>
                      <a:pPr algn="ctr" rtl="0" fontAlgn="ctr"/>
                      <a:r>
                        <a:rPr lang="es-ES" sz="1200" b="1" i="0" u="none" strike="noStrike" dirty="0">
                          <a:solidFill>
                            <a:srgbClr val="000000"/>
                          </a:solidFill>
                          <a:effectLst/>
                          <a:latin typeface="Calibri" panose="020F0502020204030204" pitchFamily="34" charset="0"/>
                        </a:rPr>
                        <a:t>0.10</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FBFBF"/>
                    </a:solidFill>
                  </a:tcPr>
                </a:tc>
                <a:tc>
                  <a:txBody>
                    <a:bodyPr/>
                    <a:lstStyle/>
                    <a:p>
                      <a:pPr algn="ctr" rtl="0" fontAlgn="ctr"/>
                      <a:r>
                        <a:rPr lang="es-ES" sz="1200" b="1" i="0" u="none" strike="noStrike" dirty="0">
                          <a:solidFill>
                            <a:srgbClr val="000000"/>
                          </a:solidFill>
                          <a:effectLst/>
                          <a:latin typeface="Calibri" panose="020F0502020204030204" pitchFamily="34" charset="0"/>
                        </a:rPr>
                        <a:t>0.34</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83A7D5"/>
                    </a:solidFill>
                  </a:tcPr>
                </a:tc>
                <a:extLst>
                  <a:ext uri="{0D108BD9-81ED-4DB2-BD59-A6C34878D82A}">
                    <a16:rowId xmlns:a16="http://schemas.microsoft.com/office/drawing/2014/main" val="10003"/>
                  </a:ext>
                </a:extLst>
              </a:tr>
              <a:tr h="323850">
                <a:tc vMerge="1">
                  <a:txBody>
                    <a:bodyPr/>
                    <a:lstStyle/>
                    <a:p>
                      <a:endParaRPr lang="es-ES"/>
                    </a:p>
                  </a:txBody>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mn-lt"/>
                          <a:cs typeface="Arial" panose="020B0604020202020204" pitchFamily="34" charset="0"/>
                        </a:rPr>
                        <a:t>TRÁMITES PRESENCIAL</a:t>
                      </a:r>
                    </a:p>
                  </a:txBody>
                  <a:tcPr marT="45701" marB="4570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ctr"/>
                      <a:r>
                        <a:rPr lang="es-PE" sz="1200" b="1" i="0" u="none" strike="noStrike" dirty="0">
                          <a:solidFill>
                            <a:schemeClr val="tx1"/>
                          </a:solidFill>
                          <a:effectLst/>
                          <a:latin typeface="+mn-lt"/>
                          <a:cs typeface="Calibri" panose="020F0502020204030204" pitchFamily="34" charset="0"/>
                        </a:rPr>
                        <a:t>1960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ES" sz="1200" b="1" i="0" u="none" strike="noStrike">
                          <a:solidFill>
                            <a:srgbClr val="000000"/>
                          </a:solidFill>
                          <a:effectLst/>
                          <a:latin typeface="Calibri" panose="020F0502020204030204" pitchFamily="34" charset="0"/>
                        </a:rPr>
                        <a:t>-0.06</a:t>
                      </a:r>
                      <a:endParaRPr lang="es-ES" sz="1200" b="0" i="0" u="none" strike="noStrike">
                        <a:solidFill>
                          <a:srgbClr val="000000"/>
                        </a:solidFill>
                        <a:effectLst/>
                        <a:latin typeface="Calibri" panose="020F0502020204030204" pitchFamily="34" charset="0"/>
                      </a:endParaRP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rtl="0" fontAlgn="ctr"/>
                      <a:r>
                        <a:rPr lang="es-ES" sz="1200" b="1" i="0" u="none" strike="noStrike" dirty="0">
                          <a:solidFill>
                            <a:srgbClr val="000000"/>
                          </a:solidFill>
                          <a:effectLst/>
                          <a:latin typeface="Calibri" panose="020F0502020204030204" pitchFamily="34" charset="0"/>
                        </a:rPr>
                        <a:t>-0.07</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FBFBF"/>
                    </a:solidFill>
                  </a:tcPr>
                </a:tc>
                <a:tc>
                  <a:txBody>
                    <a:bodyPr/>
                    <a:lstStyle/>
                    <a:p>
                      <a:pPr algn="ctr" rtl="0" fontAlgn="ctr"/>
                      <a:r>
                        <a:rPr lang="es-ES" sz="1200" b="1" i="0" u="none" strike="noStrike" dirty="0">
                          <a:solidFill>
                            <a:srgbClr val="000000"/>
                          </a:solidFill>
                          <a:effectLst/>
                          <a:latin typeface="Calibri" panose="020F0502020204030204" pitchFamily="34" charset="0"/>
                        </a:rPr>
                        <a:t>-0.08</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FBFBF"/>
                    </a:solidFill>
                  </a:tcPr>
                </a:tc>
                <a:tc>
                  <a:txBody>
                    <a:bodyPr/>
                    <a:lstStyle/>
                    <a:p>
                      <a:pPr algn="ctr" rtl="0" fontAlgn="ctr"/>
                      <a:r>
                        <a:rPr lang="es-ES" sz="1200" b="1" i="0" u="none" strike="noStrike" dirty="0">
                          <a:solidFill>
                            <a:srgbClr val="000000"/>
                          </a:solidFill>
                          <a:effectLst/>
                          <a:latin typeface="Calibri" panose="020F0502020204030204" pitchFamily="34" charset="0"/>
                        </a:rPr>
                        <a:t>-0.02</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FBFBF"/>
                    </a:solidFill>
                  </a:tcPr>
                </a:tc>
                <a:tc>
                  <a:txBody>
                    <a:bodyPr/>
                    <a:lstStyle/>
                    <a:p>
                      <a:pPr algn="ctr" rtl="0" fontAlgn="ctr"/>
                      <a:r>
                        <a:rPr lang="es-ES" sz="1200" b="1" i="0" u="none" strike="noStrike" dirty="0">
                          <a:solidFill>
                            <a:srgbClr val="000000"/>
                          </a:solidFill>
                          <a:effectLst/>
                          <a:latin typeface="Calibri" panose="020F0502020204030204" pitchFamily="34" charset="0"/>
                        </a:rPr>
                        <a:t>-0.07</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FBFBF"/>
                    </a:solidFill>
                  </a:tcPr>
                </a:tc>
                <a:tc>
                  <a:txBody>
                    <a:bodyPr/>
                    <a:lstStyle/>
                    <a:p>
                      <a:pPr algn="ctr" rtl="0" fontAlgn="ctr"/>
                      <a:r>
                        <a:rPr lang="es-ES" sz="1200" b="1" i="0" u="none" strike="noStrike" dirty="0">
                          <a:solidFill>
                            <a:srgbClr val="000000"/>
                          </a:solidFill>
                          <a:effectLst/>
                          <a:latin typeface="Calibri" panose="020F0502020204030204" pitchFamily="34" charset="0"/>
                        </a:rPr>
                        <a:t>-0.05</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FBFBF"/>
                    </a:solidFill>
                  </a:tcPr>
                </a:tc>
                <a:extLst>
                  <a:ext uri="{0D108BD9-81ED-4DB2-BD59-A6C34878D82A}">
                    <a16:rowId xmlns:a16="http://schemas.microsoft.com/office/drawing/2014/main" val="10004"/>
                  </a:ext>
                </a:extLst>
              </a:tr>
              <a:tr h="323850">
                <a:tc vMerge="1">
                  <a:txBody>
                    <a:bodyPr/>
                    <a:lstStyle/>
                    <a:p>
                      <a:endParaRPr lang="es-PE"/>
                    </a:p>
                  </a:txBody>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mn-lt"/>
                          <a:cs typeface="Arial" panose="020B0604020202020204" pitchFamily="34" charset="0"/>
                        </a:rPr>
                        <a:t>CABINAS</a:t>
                      </a:r>
                    </a:p>
                  </a:txBody>
                  <a:tcPr marT="45701" marB="4570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ctr"/>
                      <a:r>
                        <a:rPr lang="es-PE" sz="1200" b="1" i="0" u="none" strike="noStrike" dirty="0">
                          <a:solidFill>
                            <a:schemeClr val="tx1"/>
                          </a:solidFill>
                          <a:effectLst/>
                          <a:latin typeface="+mn-lt"/>
                          <a:cs typeface="Calibri" panose="020F0502020204030204" pitchFamily="34" charset="0"/>
                        </a:rPr>
                        <a:t>1960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ES" sz="1200" b="1" i="0" u="none" strike="noStrike">
                          <a:solidFill>
                            <a:srgbClr val="000000"/>
                          </a:solidFill>
                          <a:effectLst/>
                          <a:latin typeface="Calibri" panose="020F0502020204030204" pitchFamily="34" charset="0"/>
                        </a:rPr>
                        <a:t>-0.09</a:t>
                      </a:r>
                      <a:endParaRPr lang="es-ES" sz="1200" b="0" i="0" u="none" strike="noStrike">
                        <a:solidFill>
                          <a:srgbClr val="000000"/>
                        </a:solidFill>
                        <a:effectLst/>
                        <a:latin typeface="Calibri" panose="020F0502020204030204" pitchFamily="34" charset="0"/>
                      </a:endParaRP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rtl="0" fontAlgn="ctr"/>
                      <a:r>
                        <a:rPr lang="es-ES" sz="1200" b="1" i="0" u="none" strike="noStrike" dirty="0">
                          <a:solidFill>
                            <a:srgbClr val="000000"/>
                          </a:solidFill>
                          <a:effectLst/>
                          <a:latin typeface="Calibri" panose="020F0502020204030204" pitchFamily="34" charset="0"/>
                        </a:rPr>
                        <a:t>-0.12</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FBFBF"/>
                    </a:solidFill>
                  </a:tcPr>
                </a:tc>
                <a:tc>
                  <a:txBody>
                    <a:bodyPr/>
                    <a:lstStyle/>
                    <a:p>
                      <a:pPr algn="ctr" rtl="0" fontAlgn="ctr"/>
                      <a:r>
                        <a:rPr lang="es-ES" sz="1200" b="1" i="0" u="none" strike="noStrike" dirty="0">
                          <a:solidFill>
                            <a:srgbClr val="000000"/>
                          </a:solidFill>
                          <a:effectLst/>
                          <a:latin typeface="Calibri" panose="020F0502020204030204" pitchFamily="34" charset="0"/>
                        </a:rPr>
                        <a:t>-0.14</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FBFBF"/>
                    </a:solidFill>
                  </a:tcPr>
                </a:tc>
                <a:tc>
                  <a:txBody>
                    <a:bodyPr/>
                    <a:lstStyle/>
                    <a:p>
                      <a:pPr algn="ctr" rtl="0" fontAlgn="ctr"/>
                      <a:r>
                        <a:rPr lang="es-ES" sz="1200" b="1" i="0" u="none" strike="noStrike" dirty="0">
                          <a:solidFill>
                            <a:srgbClr val="000000"/>
                          </a:solidFill>
                          <a:effectLst/>
                          <a:latin typeface="Calibri" panose="020F0502020204030204" pitchFamily="34" charset="0"/>
                        </a:rPr>
                        <a:t>-0.02</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FBFBF"/>
                    </a:solidFill>
                  </a:tcPr>
                </a:tc>
                <a:tc>
                  <a:txBody>
                    <a:bodyPr/>
                    <a:lstStyle/>
                    <a:p>
                      <a:pPr algn="ctr" rtl="0" fontAlgn="ctr"/>
                      <a:r>
                        <a:rPr lang="es-ES" sz="1200" b="1" i="0" u="none" strike="noStrike" dirty="0">
                          <a:solidFill>
                            <a:srgbClr val="000000"/>
                          </a:solidFill>
                          <a:effectLst/>
                          <a:latin typeface="Calibri" panose="020F0502020204030204" pitchFamily="34" charset="0"/>
                        </a:rPr>
                        <a:t>-0.08</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FBFBF"/>
                    </a:solidFill>
                  </a:tcPr>
                </a:tc>
                <a:tc>
                  <a:txBody>
                    <a:bodyPr/>
                    <a:lstStyle/>
                    <a:p>
                      <a:pPr algn="ctr" rtl="0" fontAlgn="ctr"/>
                      <a:r>
                        <a:rPr lang="es-ES" sz="1200" b="1" i="0" u="none" strike="noStrike" dirty="0">
                          <a:solidFill>
                            <a:srgbClr val="000000"/>
                          </a:solidFill>
                          <a:effectLst/>
                          <a:latin typeface="Calibri" panose="020F0502020204030204" pitchFamily="34" charset="0"/>
                        </a:rPr>
                        <a:t>-0.08</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FBFBF"/>
                    </a:solidFill>
                  </a:tcPr>
                </a:tc>
                <a:extLst>
                  <a:ext uri="{0D108BD9-81ED-4DB2-BD59-A6C34878D82A}">
                    <a16:rowId xmlns:a16="http://schemas.microsoft.com/office/drawing/2014/main" val="686529751"/>
                  </a:ext>
                </a:extLst>
              </a:tr>
              <a:tr h="323850">
                <a:tc vMerge="1">
                  <a:txBody>
                    <a:bodyPr/>
                    <a:lstStyle/>
                    <a:p>
                      <a:endParaRPr lang="es-ES"/>
                    </a:p>
                  </a:txBody>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mn-lt"/>
                          <a:cs typeface="Arial" panose="020B0604020202020204" pitchFamily="34" charset="0"/>
                        </a:rPr>
                        <a:t>CHAT VIRTUAL</a:t>
                      </a:r>
                    </a:p>
                  </a:txBody>
                  <a:tcPr marT="45701" marB="4570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ctr"/>
                      <a:r>
                        <a:rPr lang="es-PE" sz="1200" b="1" i="0" u="none" strike="noStrike" dirty="0">
                          <a:solidFill>
                            <a:schemeClr val="tx1"/>
                          </a:solidFill>
                          <a:effectLst/>
                          <a:latin typeface="+mn-lt"/>
                          <a:cs typeface="Calibri" panose="020F0502020204030204" pitchFamily="34" charset="0"/>
                        </a:rPr>
                        <a:t>90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ES" sz="1200" b="1" i="0" u="none" strike="noStrike">
                          <a:solidFill>
                            <a:srgbClr val="000000"/>
                          </a:solidFill>
                          <a:effectLst/>
                          <a:latin typeface="Calibri" panose="020F0502020204030204" pitchFamily="34" charset="0"/>
                        </a:rPr>
                        <a:t>-0.50</a:t>
                      </a:r>
                      <a:endParaRPr lang="es-ES" sz="1200" b="0" i="0" u="none" strike="noStrike">
                        <a:solidFill>
                          <a:srgbClr val="000000"/>
                        </a:solidFill>
                        <a:effectLst/>
                        <a:latin typeface="Calibri" panose="020F0502020204030204" pitchFamily="34" charset="0"/>
                      </a:endParaRP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rtl="0" fontAlgn="ctr"/>
                      <a:r>
                        <a:rPr lang="es-ES" sz="1200" b="1" i="0" u="none" strike="noStrike" dirty="0">
                          <a:solidFill>
                            <a:srgbClr val="000000"/>
                          </a:solidFill>
                          <a:effectLst/>
                          <a:latin typeface="Calibri" panose="020F0502020204030204" pitchFamily="34" charset="0"/>
                        </a:rPr>
                        <a:t>-0.54</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8696B"/>
                    </a:solidFill>
                  </a:tcPr>
                </a:tc>
                <a:tc>
                  <a:txBody>
                    <a:bodyPr/>
                    <a:lstStyle/>
                    <a:p>
                      <a:pPr algn="ctr" rtl="0" fontAlgn="ctr"/>
                      <a:r>
                        <a:rPr lang="es-ES" sz="1200" b="1" i="0" u="none" strike="noStrike" dirty="0">
                          <a:solidFill>
                            <a:srgbClr val="000000"/>
                          </a:solidFill>
                          <a:effectLst/>
                          <a:latin typeface="Calibri" panose="020F0502020204030204" pitchFamily="34" charset="0"/>
                        </a:rPr>
                        <a:t>-0.43</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8696B"/>
                    </a:solidFill>
                  </a:tcPr>
                </a:tc>
                <a:tc>
                  <a:txBody>
                    <a:bodyPr/>
                    <a:lstStyle/>
                    <a:p>
                      <a:pPr algn="ctr" rtl="0" fontAlgn="ctr"/>
                      <a:r>
                        <a:rPr lang="es-ES" sz="1200" b="1" i="0" u="none" strike="noStrike">
                          <a:solidFill>
                            <a:srgbClr val="000000"/>
                          </a:solidFill>
                          <a:effectLst/>
                          <a:latin typeface="Calibri" panose="020F0502020204030204" pitchFamily="34" charset="0"/>
                        </a:rPr>
                        <a:t>-</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c>
                  <a:txBody>
                    <a:bodyPr/>
                    <a:lstStyle/>
                    <a:p>
                      <a:pPr algn="ctr" rtl="0" fontAlgn="ctr"/>
                      <a:r>
                        <a:rPr lang="es-ES" sz="1200" b="1" i="0" u="none" strike="noStrike">
                          <a:solidFill>
                            <a:srgbClr val="000000"/>
                          </a:solidFill>
                          <a:effectLst/>
                          <a:latin typeface="Calibri" panose="020F0502020204030204" pitchFamily="34" charset="0"/>
                        </a:rPr>
                        <a:t>-</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c>
                  <a:txBody>
                    <a:bodyPr/>
                    <a:lstStyle/>
                    <a:p>
                      <a:pPr algn="ctr" rtl="0" fontAlgn="ctr"/>
                      <a:r>
                        <a:rPr lang="es-ES" sz="1200" b="1" i="0" u="none" strike="noStrike" dirty="0">
                          <a:solidFill>
                            <a:srgbClr val="000000"/>
                          </a:solidFill>
                          <a:effectLst/>
                          <a:latin typeface="Calibri" panose="020F0502020204030204" pitchFamily="34" charset="0"/>
                        </a:rPr>
                        <a:t>-0.55</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8696B"/>
                    </a:solidFill>
                  </a:tcPr>
                </a:tc>
                <a:extLst>
                  <a:ext uri="{0D108BD9-81ED-4DB2-BD59-A6C34878D82A}">
                    <a16:rowId xmlns:a16="http://schemas.microsoft.com/office/drawing/2014/main" val="10005"/>
                  </a:ext>
                </a:extLst>
              </a:tr>
              <a:tr h="355600">
                <a:tc rowSpan="3">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mn-lt"/>
                          <a:cs typeface="Arial" panose="020B0604020202020204" pitchFamily="34" charset="0"/>
                        </a:rPr>
                        <a:t>FISCALIZACIÓN</a:t>
                      </a:r>
                    </a:p>
                  </a:txBody>
                  <a:tcPr marT="45701" marB="4570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mn-lt"/>
                          <a:cs typeface="Arial" panose="020B0604020202020204" pitchFamily="34" charset="0"/>
                        </a:rPr>
                        <a:t>AUDITORÍAS</a:t>
                      </a:r>
                    </a:p>
                  </a:txBody>
                  <a:tcPr marT="45701" marB="4570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ctr"/>
                      <a:r>
                        <a:rPr lang="es-ES" sz="1200" b="1" i="0" u="none" strike="noStrike" dirty="0">
                          <a:solidFill>
                            <a:schemeClr val="tx1"/>
                          </a:solidFill>
                          <a:effectLst/>
                          <a:latin typeface="+mn-lt"/>
                          <a:cs typeface="Calibri" panose="020F0502020204030204" pitchFamily="34" charset="0"/>
                        </a:rPr>
                        <a:t>180</a:t>
                      </a:r>
                      <a:endParaRPr lang="es-PE" sz="1200" b="1" i="0" u="none" strike="noStrike" dirty="0">
                        <a:solidFill>
                          <a:schemeClr val="tx1"/>
                        </a:solidFill>
                        <a:effectLst/>
                        <a:latin typeface="+mn-lt"/>
                        <a:cs typeface="Calibri" panose="020F0502020204030204" pitchFamily="34" charset="0"/>
                      </a:endParaRP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ES" sz="1200" b="1" i="0" u="none" strike="noStrike">
                          <a:solidFill>
                            <a:srgbClr val="000000"/>
                          </a:solidFill>
                          <a:effectLst/>
                          <a:latin typeface="Calibri" panose="020F0502020204030204" pitchFamily="34" charset="0"/>
                        </a:rPr>
                        <a:t>-0.24</a:t>
                      </a:r>
                      <a:endParaRPr lang="es-ES" sz="1200" b="0" i="0" u="none" strike="noStrike">
                        <a:solidFill>
                          <a:srgbClr val="000000"/>
                        </a:solidFill>
                        <a:effectLst/>
                        <a:latin typeface="Calibri" panose="020F0502020204030204" pitchFamily="34" charset="0"/>
                      </a:endParaRP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rtl="0" fontAlgn="ctr"/>
                      <a:r>
                        <a:rPr lang="es-ES" sz="1200" b="1" i="0" u="none" strike="noStrike" dirty="0">
                          <a:solidFill>
                            <a:srgbClr val="000000"/>
                          </a:solidFill>
                          <a:effectLst/>
                          <a:latin typeface="Calibri" panose="020F0502020204030204" pitchFamily="34" charset="0"/>
                        </a:rPr>
                        <a:t>-0.36</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98D90"/>
                    </a:solidFill>
                  </a:tcPr>
                </a:tc>
                <a:tc>
                  <a:txBody>
                    <a:bodyPr/>
                    <a:lstStyle/>
                    <a:p>
                      <a:pPr algn="ctr" rtl="0" fontAlgn="ctr"/>
                      <a:r>
                        <a:rPr lang="es-ES" sz="1200" b="1" i="0" u="none" strike="noStrike" dirty="0">
                          <a:solidFill>
                            <a:srgbClr val="000000"/>
                          </a:solidFill>
                          <a:effectLst/>
                          <a:latin typeface="Calibri" panose="020F0502020204030204" pitchFamily="34" charset="0"/>
                        </a:rPr>
                        <a:t>-0.24</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FBFBF"/>
                    </a:solidFill>
                  </a:tcPr>
                </a:tc>
                <a:tc>
                  <a:txBody>
                    <a:bodyPr/>
                    <a:lstStyle/>
                    <a:p>
                      <a:pPr algn="ctr" rtl="0" fontAlgn="ctr"/>
                      <a:r>
                        <a:rPr lang="es-ES" sz="1200" b="1" i="0" u="none" strike="noStrike" dirty="0">
                          <a:solidFill>
                            <a:srgbClr val="000000"/>
                          </a:solidFill>
                          <a:effectLst/>
                          <a:latin typeface="Calibri" panose="020F0502020204030204" pitchFamily="34" charset="0"/>
                        </a:rPr>
                        <a:t>-0.20</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FBFBF"/>
                    </a:solidFill>
                  </a:tcPr>
                </a:tc>
                <a:tc>
                  <a:txBody>
                    <a:bodyPr/>
                    <a:lstStyle/>
                    <a:p>
                      <a:pPr algn="ctr" rtl="0" fontAlgn="ctr"/>
                      <a:r>
                        <a:rPr lang="es-ES" sz="1200" b="1" i="0" u="none" strike="noStrike" dirty="0">
                          <a:solidFill>
                            <a:srgbClr val="000000"/>
                          </a:solidFill>
                          <a:effectLst/>
                          <a:latin typeface="Calibri" panose="020F0502020204030204" pitchFamily="34" charset="0"/>
                        </a:rPr>
                        <a:t>-0.25</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FBFBF"/>
                    </a:solidFill>
                  </a:tcPr>
                </a:tc>
                <a:tc>
                  <a:txBody>
                    <a:bodyPr/>
                    <a:lstStyle/>
                    <a:p>
                      <a:pPr algn="ctr" rtl="0" fontAlgn="ctr"/>
                      <a:r>
                        <a:rPr lang="es-ES" sz="1200" b="1" i="0" u="none" strike="noStrike" dirty="0">
                          <a:solidFill>
                            <a:srgbClr val="000000"/>
                          </a:solidFill>
                          <a:effectLst/>
                          <a:latin typeface="Calibri" panose="020F0502020204030204" pitchFamily="34" charset="0"/>
                        </a:rPr>
                        <a:t>-0.13</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FBFBF"/>
                    </a:solidFill>
                  </a:tcPr>
                </a:tc>
                <a:extLst>
                  <a:ext uri="{0D108BD9-81ED-4DB2-BD59-A6C34878D82A}">
                    <a16:rowId xmlns:a16="http://schemas.microsoft.com/office/drawing/2014/main" val="10007"/>
                  </a:ext>
                </a:extLst>
              </a:tr>
              <a:tr h="404813">
                <a:tc vMerge="1">
                  <a:txBody>
                    <a:bodyPr/>
                    <a:lstStyle/>
                    <a:p>
                      <a:endParaRPr lang="es-ES"/>
                    </a:p>
                  </a:txBody>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mn-lt"/>
                          <a:cs typeface="Arial" panose="020B0604020202020204" pitchFamily="34" charset="0"/>
                        </a:rPr>
                        <a:t>COMPULSAS</a:t>
                      </a:r>
                    </a:p>
                  </a:txBody>
                  <a:tcPr marT="45701" marB="4570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ctr"/>
                      <a:r>
                        <a:rPr lang="es-ES" sz="1200" b="1" i="0" u="none" strike="noStrike" dirty="0">
                          <a:solidFill>
                            <a:schemeClr val="tx1"/>
                          </a:solidFill>
                          <a:effectLst/>
                          <a:latin typeface="+mn-lt"/>
                          <a:cs typeface="Calibri" panose="020F0502020204030204" pitchFamily="34" charset="0"/>
                        </a:rPr>
                        <a:t>100</a:t>
                      </a:r>
                      <a:endParaRPr lang="es-PE" sz="1200" b="1" i="0" u="none" strike="noStrike" dirty="0">
                        <a:solidFill>
                          <a:schemeClr val="tx1"/>
                        </a:solidFill>
                        <a:effectLst/>
                        <a:latin typeface="+mn-lt"/>
                        <a:cs typeface="Calibri" panose="020F0502020204030204" pitchFamily="34" charset="0"/>
                      </a:endParaRP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ES" sz="1200" b="1" i="0" u="none" strike="noStrike">
                          <a:solidFill>
                            <a:srgbClr val="000000"/>
                          </a:solidFill>
                          <a:effectLst/>
                          <a:latin typeface="Calibri" panose="020F0502020204030204" pitchFamily="34" charset="0"/>
                        </a:rPr>
                        <a:t>0.22</a:t>
                      </a:r>
                      <a:endParaRPr lang="es-ES" sz="1200" b="0" i="0" u="none" strike="noStrike">
                        <a:solidFill>
                          <a:srgbClr val="000000"/>
                        </a:solidFill>
                        <a:effectLst/>
                        <a:latin typeface="Calibri" panose="020F0502020204030204" pitchFamily="34" charset="0"/>
                      </a:endParaRP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rtl="0" fontAlgn="ctr"/>
                      <a:r>
                        <a:rPr lang="es-ES" sz="1200" b="1" i="0" u="none" strike="noStrike" dirty="0">
                          <a:solidFill>
                            <a:srgbClr val="000000"/>
                          </a:solidFill>
                          <a:effectLst/>
                          <a:latin typeface="Calibri" panose="020F0502020204030204" pitchFamily="34" charset="0"/>
                        </a:rPr>
                        <a:t>0.21</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FBFBF"/>
                    </a:solidFill>
                  </a:tcPr>
                </a:tc>
                <a:tc>
                  <a:txBody>
                    <a:bodyPr/>
                    <a:lstStyle/>
                    <a:p>
                      <a:pPr algn="ctr" rtl="0" fontAlgn="ctr"/>
                      <a:r>
                        <a:rPr lang="es-ES" sz="1200" b="1" i="0" u="none" strike="noStrike" dirty="0">
                          <a:solidFill>
                            <a:srgbClr val="000000"/>
                          </a:solidFill>
                          <a:effectLst/>
                          <a:latin typeface="Calibri" panose="020F0502020204030204" pitchFamily="34" charset="0"/>
                        </a:rPr>
                        <a:t>0.26</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FBFBF"/>
                    </a:solidFill>
                  </a:tcPr>
                </a:tc>
                <a:tc>
                  <a:txBody>
                    <a:bodyPr/>
                    <a:lstStyle/>
                    <a:p>
                      <a:pPr algn="ctr" rtl="0" fontAlgn="ctr"/>
                      <a:r>
                        <a:rPr lang="es-ES" sz="1200" b="1" i="0" u="none" strike="noStrike" dirty="0">
                          <a:solidFill>
                            <a:srgbClr val="000000"/>
                          </a:solidFill>
                          <a:effectLst/>
                          <a:latin typeface="Calibri" panose="020F0502020204030204" pitchFamily="34" charset="0"/>
                        </a:rPr>
                        <a:t>0.25</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FBFBF"/>
                    </a:solidFill>
                  </a:tcPr>
                </a:tc>
                <a:tc>
                  <a:txBody>
                    <a:bodyPr/>
                    <a:lstStyle/>
                    <a:p>
                      <a:pPr algn="ctr" rtl="0" fontAlgn="ctr"/>
                      <a:r>
                        <a:rPr lang="es-ES" sz="1200" b="1" i="0" u="none" strike="noStrike" dirty="0">
                          <a:solidFill>
                            <a:srgbClr val="000000"/>
                          </a:solidFill>
                          <a:effectLst/>
                          <a:latin typeface="Calibri" panose="020F0502020204030204" pitchFamily="34" charset="0"/>
                        </a:rPr>
                        <a:t>0.16</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FBFBF"/>
                    </a:solidFill>
                  </a:tcPr>
                </a:tc>
                <a:tc>
                  <a:txBody>
                    <a:bodyPr/>
                    <a:lstStyle/>
                    <a:p>
                      <a:pPr algn="ctr" rtl="0" fontAlgn="ctr"/>
                      <a:r>
                        <a:rPr lang="es-ES" sz="1200" b="1" i="0" u="none" strike="noStrike" dirty="0">
                          <a:solidFill>
                            <a:srgbClr val="000000"/>
                          </a:solidFill>
                          <a:effectLst/>
                          <a:latin typeface="Calibri" panose="020F0502020204030204" pitchFamily="34" charset="0"/>
                        </a:rPr>
                        <a:t>0.20</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FBFBF"/>
                    </a:solidFill>
                  </a:tcPr>
                </a:tc>
                <a:extLst>
                  <a:ext uri="{0D108BD9-81ED-4DB2-BD59-A6C34878D82A}">
                    <a16:rowId xmlns:a16="http://schemas.microsoft.com/office/drawing/2014/main" val="10008"/>
                  </a:ext>
                </a:extLst>
              </a:tr>
              <a:tr h="365722">
                <a:tc vMerge="1">
                  <a:txBody>
                    <a:bodyPr/>
                    <a:lstStyle/>
                    <a:p>
                      <a:endParaRPr lang="es-ES"/>
                    </a:p>
                  </a:txBody>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mn-lt"/>
                          <a:cs typeface="Arial" panose="020B0604020202020204" pitchFamily="34" charset="0"/>
                        </a:rPr>
                        <a:t>OPERATIVOS MASIVOS - VICOT</a:t>
                      </a:r>
                    </a:p>
                  </a:txBody>
                  <a:tcPr marT="45701" marB="4570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ctr"/>
                      <a:r>
                        <a:rPr lang="es-ES" sz="1200" b="1" i="0" u="none" strike="noStrike" dirty="0">
                          <a:solidFill>
                            <a:schemeClr val="tx1"/>
                          </a:solidFill>
                          <a:effectLst/>
                          <a:latin typeface="+mn-lt"/>
                          <a:cs typeface="Calibri" panose="020F0502020204030204" pitchFamily="34" charset="0"/>
                        </a:rPr>
                        <a:t>600</a:t>
                      </a:r>
                      <a:endParaRPr lang="es-PE" sz="1200" b="1" i="0" u="none" strike="noStrike" dirty="0">
                        <a:solidFill>
                          <a:schemeClr val="tx1"/>
                        </a:solidFill>
                        <a:effectLst/>
                        <a:latin typeface="+mn-lt"/>
                        <a:cs typeface="Calibri" panose="020F0502020204030204" pitchFamily="34" charset="0"/>
                      </a:endParaRP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ES" sz="1200" b="1" i="0" u="none" strike="noStrike">
                          <a:solidFill>
                            <a:srgbClr val="000000"/>
                          </a:solidFill>
                          <a:effectLst/>
                          <a:latin typeface="Calibri" panose="020F0502020204030204" pitchFamily="34" charset="0"/>
                        </a:rPr>
                        <a:t>-0.18</a:t>
                      </a:r>
                      <a:endParaRPr lang="es-ES" sz="1200" b="0" i="0" u="none" strike="noStrike">
                        <a:solidFill>
                          <a:srgbClr val="000000"/>
                        </a:solidFill>
                        <a:effectLst/>
                        <a:latin typeface="Calibri" panose="020F0502020204030204" pitchFamily="34" charset="0"/>
                      </a:endParaRP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rtl="0" fontAlgn="ctr"/>
                      <a:r>
                        <a:rPr lang="es-ES" sz="1200" b="1" i="0" u="none" strike="noStrike" dirty="0">
                          <a:solidFill>
                            <a:srgbClr val="000000"/>
                          </a:solidFill>
                          <a:effectLst/>
                          <a:latin typeface="Calibri" panose="020F0502020204030204" pitchFamily="34" charset="0"/>
                        </a:rPr>
                        <a:t>-0.19</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BFBFBF"/>
                    </a:solidFill>
                  </a:tcPr>
                </a:tc>
                <a:tc>
                  <a:txBody>
                    <a:bodyPr/>
                    <a:lstStyle/>
                    <a:p>
                      <a:pPr algn="ctr" rtl="0" fontAlgn="ctr"/>
                      <a:r>
                        <a:rPr lang="es-ES" sz="1200" b="1" i="0" u="none" strike="noStrike" dirty="0">
                          <a:solidFill>
                            <a:srgbClr val="000000"/>
                          </a:solidFill>
                          <a:effectLst/>
                          <a:latin typeface="Calibri" panose="020F0502020204030204" pitchFamily="34" charset="0"/>
                        </a:rPr>
                        <a:t>-0.20</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BFBFBF"/>
                    </a:solidFill>
                  </a:tcPr>
                </a:tc>
                <a:tc>
                  <a:txBody>
                    <a:bodyPr/>
                    <a:lstStyle/>
                    <a:p>
                      <a:pPr algn="ctr" rtl="0" fontAlgn="ctr"/>
                      <a:r>
                        <a:rPr lang="es-ES" sz="1200" b="1" i="0" u="none" strike="noStrike" dirty="0">
                          <a:solidFill>
                            <a:srgbClr val="000000"/>
                          </a:solidFill>
                          <a:effectLst/>
                          <a:latin typeface="Calibri" panose="020F0502020204030204" pitchFamily="34" charset="0"/>
                        </a:rPr>
                        <a:t>-0.17</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BFBFBF"/>
                    </a:solidFill>
                  </a:tcPr>
                </a:tc>
                <a:tc>
                  <a:txBody>
                    <a:bodyPr/>
                    <a:lstStyle/>
                    <a:p>
                      <a:pPr algn="ctr" rtl="0" fontAlgn="ctr"/>
                      <a:r>
                        <a:rPr lang="es-ES" sz="1200" b="1" i="0" u="none" strike="noStrike" dirty="0">
                          <a:solidFill>
                            <a:srgbClr val="000000"/>
                          </a:solidFill>
                          <a:effectLst/>
                          <a:latin typeface="Calibri" panose="020F0502020204030204" pitchFamily="34" charset="0"/>
                        </a:rPr>
                        <a:t>-0.18</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BFBFBF"/>
                    </a:solidFill>
                  </a:tcPr>
                </a:tc>
                <a:tc>
                  <a:txBody>
                    <a:bodyPr/>
                    <a:lstStyle/>
                    <a:p>
                      <a:pPr algn="ctr" rtl="0" fontAlgn="ctr"/>
                      <a:r>
                        <a:rPr lang="es-ES" sz="1200" b="1" i="0" u="none" strike="noStrike" dirty="0">
                          <a:solidFill>
                            <a:srgbClr val="000000"/>
                          </a:solidFill>
                          <a:effectLst/>
                          <a:latin typeface="Calibri" panose="020F0502020204030204" pitchFamily="34" charset="0"/>
                        </a:rPr>
                        <a:t>-</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9"/>
                  </a:ext>
                </a:extLst>
              </a:tr>
              <a:tr h="311150">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mn-lt"/>
                          <a:cs typeface="Arial" panose="020B0604020202020204" pitchFamily="34" charset="0"/>
                        </a:rPr>
                        <a:t>GESTIÓN Y RECUPERACIÓN DE LA DEUDA</a:t>
                      </a:r>
                    </a:p>
                  </a:txBody>
                  <a:tcPr marT="45701" marB="4570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mn-lt"/>
                          <a:cs typeface="Arial" panose="020B0604020202020204" pitchFamily="34" charset="0"/>
                        </a:rPr>
                        <a:t>COBRANZA COACTIVA</a:t>
                      </a:r>
                    </a:p>
                  </a:txBody>
                  <a:tcPr marT="45701" marB="4570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ctr"/>
                      <a:r>
                        <a:rPr lang="es-ES" sz="1200" b="1" i="0" u="none" strike="noStrike" dirty="0">
                          <a:solidFill>
                            <a:schemeClr val="tx1"/>
                          </a:solidFill>
                          <a:effectLst/>
                          <a:latin typeface="+mn-lt"/>
                          <a:cs typeface="Calibri" panose="020F0502020204030204" pitchFamily="34" charset="0"/>
                        </a:rPr>
                        <a:t>235</a:t>
                      </a:r>
                      <a:endParaRPr lang="es-PE" sz="1200" b="1" i="0" u="none" strike="noStrike" dirty="0">
                        <a:solidFill>
                          <a:schemeClr val="tx1"/>
                        </a:solidFill>
                        <a:effectLst/>
                        <a:latin typeface="+mn-lt"/>
                        <a:cs typeface="Calibri" panose="020F0502020204030204" pitchFamily="34" charset="0"/>
                      </a:endParaRP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ES" sz="1200" b="1" i="0" u="none" strike="noStrike">
                          <a:solidFill>
                            <a:srgbClr val="000000"/>
                          </a:solidFill>
                          <a:effectLst/>
                          <a:latin typeface="Calibri" panose="020F0502020204030204" pitchFamily="34" charset="0"/>
                        </a:rPr>
                        <a:t>-0.08</a:t>
                      </a:r>
                      <a:endParaRPr lang="es-ES" sz="1200" b="0" i="0" u="none" strike="noStrike">
                        <a:solidFill>
                          <a:srgbClr val="000000"/>
                        </a:solidFill>
                        <a:effectLst/>
                        <a:latin typeface="Calibri" panose="020F0502020204030204" pitchFamily="34" charset="0"/>
                      </a:endParaRP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rtl="0" fontAlgn="ctr"/>
                      <a:r>
                        <a:rPr lang="es-ES" sz="1200" b="1" i="0" u="none" strike="noStrike" dirty="0">
                          <a:solidFill>
                            <a:srgbClr val="000000"/>
                          </a:solidFill>
                          <a:effectLst/>
                          <a:latin typeface="Calibri" panose="020F0502020204030204" pitchFamily="34" charset="0"/>
                        </a:rPr>
                        <a:t>-0.11</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FBFBF"/>
                    </a:solidFill>
                  </a:tcPr>
                </a:tc>
                <a:tc>
                  <a:txBody>
                    <a:bodyPr/>
                    <a:lstStyle/>
                    <a:p>
                      <a:pPr algn="ctr" rtl="0" fontAlgn="ctr"/>
                      <a:r>
                        <a:rPr lang="es-ES" sz="1200" b="1" i="0" u="none" strike="noStrike" dirty="0">
                          <a:solidFill>
                            <a:srgbClr val="000000"/>
                          </a:solidFill>
                          <a:effectLst/>
                          <a:latin typeface="Calibri" panose="020F0502020204030204" pitchFamily="34" charset="0"/>
                        </a:rPr>
                        <a:t>0.01</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FBFBF"/>
                    </a:solidFill>
                  </a:tcPr>
                </a:tc>
                <a:tc>
                  <a:txBody>
                    <a:bodyPr/>
                    <a:lstStyle/>
                    <a:p>
                      <a:pPr algn="ctr" rtl="0" fontAlgn="ctr"/>
                      <a:r>
                        <a:rPr lang="es-ES" sz="1200" b="1" i="0" u="none" strike="noStrike" dirty="0">
                          <a:solidFill>
                            <a:srgbClr val="000000"/>
                          </a:solidFill>
                          <a:effectLst/>
                          <a:latin typeface="Calibri" panose="020F0502020204030204" pitchFamily="34" charset="0"/>
                        </a:rPr>
                        <a:t>-0.06</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FBFBF"/>
                    </a:solidFill>
                  </a:tcPr>
                </a:tc>
                <a:tc>
                  <a:txBody>
                    <a:bodyPr/>
                    <a:lstStyle/>
                    <a:p>
                      <a:pPr algn="ctr" rtl="0" fontAlgn="ctr"/>
                      <a:r>
                        <a:rPr lang="es-ES" sz="1200" b="1" i="0" u="none" strike="noStrike" dirty="0">
                          <a:solidFill>
                            <a:srgbClr val="000000"/>
                          </a:solidFill>
                          <a:effectLst/>
                          <a:latin typeface="Calibri" panose="020F0502020204030204" pitchFamily="34" charset="0"/>
                        </a:rPr>
                        <a:t>-0.17</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FBFBF"/>
                    </a:solidFill>
                  </a:tcPr>
                </a:tc>
                <a:tc>
                  <a:txBody>
                    <a:bodyPr/>
                    <a:lstStyle/>
                    <a:p>
                      <a:pPr algn="ctr" rtl="0" fontAlgn="ctr"/>
                      <a:r>
                        <a:rPr lang="es-ES" sz="1200" b="1" i="0" u="none" strike="noStrike" dirty="0">
                          <a:solidFill>
                            <a:srgbClr val="000000"/>
                          </a:solidFill>
                          <a:effectLst/>
                          <a:latin typeface="Calibri" panose="020F0502020204030204" pitchFamily="34" charset="0"/>
                        </a:rPr>
                        <a:t>-</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10"/>
                  </a:ext>
                </a:extLst>
              </a:tr>
            </a:tbl>
          </a:graphicData>
        </a:graphic>
      </p:graphicFrame>
      <p:sp>
        <p:nvSpPr>
          <p:cNvPr id="30" name="Flecha: hacia arriba 29">
            <a:extLst>
              <a:ext uri="{FF2B5EF4-FFF2-40B4-BE49-F238E27FC236}">
                <a16:creationId xmlns:a16="http://schemas.microsoft.com/office/drawing/2014/main" id="{7444D621-7AB0-49DF-AFC5-1A34A81A6221}"/>
              </a:ext>
            </a:extLst>
          </p:cNvPr>
          <p:cNvSpPr/>
          <p:nvPr/>
        </p:nvSpPr>
        <p:spPr>
          <a:xfrm>
            <a:off x="4754128" y="2365350"/>
            <a:ext cx="129722" cy="149337"/>
          </a:xfrm>
          <a:prstGeom prst="upArrow">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lang="es-PE" sz="1100" dirty="0"/>
          </a:p>
        </p:txBody>
      </p:sp>
      <p:sp>
        <p:nvSpPr>
          <p:cNvPr id="31" name="Flecha: hacia arriba 30">
            <a:extLst>
              <a:ext uri="{FF2B5EF4-FFF2-40B4-BE49-F238E27FC236}">
                <a16:creationId xmlns:a16="http://schemas.microsoft.com/office/drawing/2014/main" id="{49303DE0-F980-42C0-9244-52C4DE47F80B}"/>
              </a:ext>
            </a:extLst>
          </p:cNvPr>
          <p:cNvSpPr/>
          <p:nvPr/>
        </p:nvSpPr>
        <p:spPr>
          <a:xfrm flipV="1">
            <a:off x="4754128" y="3024175"/>
            <a:ext cx="129722" cy="149337"/>
          </a:xfrm>
          <a:prstGeom prst="upArrow">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lang="es-PE" sz="1100" dirty="0"/>
          </a:p>
        </p:txBody>
      </p:sp>
      <p:sp>
        <p:nvSpPr>
          <p:cNvPr id="32" name="Flecha: hacia arriba 31">
            <a:extLst>
              <a:ext uri="{FF2B5EF4-FFF2-40B4-BE49-F238E27FC236}">
                <a16:creationId xmlns:a16="http://schemas.microsoft.com/office/drawing/2014/main" id="{A323D639-47A6-4CF6-8E2D-87F140F4BE74}"/>
              </a:ext>
            </a:extLst>
          </p:cNvPr>
          <p:cNvSpPr/>
          <p:nvPr/>
        </p:nvSpPr>
        <p:spPr>
          <a:xfrm>
            <a:off x="4754128" y="2663566"/>
            <a:ext cx="129722" cy="149337"/>
          </a:xfrm>
          <a:prstGeom prst="upArrow">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es-PE" sz="1100" dirty="0"/>
              <a:t>c</a:t>
            </a:r>
          </a:p>
        </p:txBody>
      </p:sp>
      <p:sp>
        <p:nvSpPr>
          <p:cNvPr id="33" name="Flecha: hacia arriba 32">
            <a:extLst>
              <a:ext uri="{FF2B5EF4-FFF2-40B4-BE49-F238E27FC236}">
                <a16:creationId xmlns:a16="http://schemas.microsoft.com/office/drawing/2014/main" id="{97E332BD-C269-4D07-8A8E-04E7F2E699ED}"/>
              </a:ext>
            </a:extLst>
          </p:cNvPr>
          <p:cNvSpPr/>
          <p:nvPr/>
        </p:nvSpPr>
        <p:spPr>
          <a:xfrm>
            <a:off x="4754128" y="4359898"/>
            <a:ext cx="129722" cy="149337"/>
          </a:xfrm>
          <a:prstGeom prst="upArrow">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lang="es-PE" sz="1100" dirty="0"/>
          </a:p>
        </p:txBody>
      </p:sp>
      <p:sp>
        <p:nvSpPr>
          <p:cNvPr id="34" name="Flecha: hacia arriba 33">
            <a:extLst>
              <a:ext uri="{FF2B5EF4-FFF2-40B4-BE49-F238E27FC236}">
                <a16:creationId xmlns:a16="http://schemas.microsoft.com/office/drawing/2014/main" id="{EFCAF01D-FD68-4AE9-A17A-681723B6F1B1}"/>
              </a:ext>
            </a:extLst>
          </p:cNvPr>
          <p:cNvSpPr/>
          <p:nvPr/>
        </p:nvSpPr>
        <p:spPr>
          <a:xfrm flipV="1">
            <a:off x="4754128" y="3360240"/>
            <a:ext cx="129722" cy="149337"/>
          </a:xfrm>
          <a:prstGeom prst="upArrow">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lang="es-PE" sz="1100" dirty="0"/>
          </a:p>
        </p:txBody>
      </p:sp>
      <p:sp>
        <p:nvSpPr>
          <p:cNvPr id="35" name="Flecha: hacia arriba 34">
            <a:extLst>
              <a:ext uri="{FF2B5EF4-FFF2-40B4-BE49-F238E27FC236}">
                <a16:creationId xmlns:a16="http://schemas.microsoft.com/office/drawing/2014/main" id="{D3276B03-C7E5-4532-A25D-A0C14570E044}"/>
              </a:ext>
            </a:extLst>
          </p:cNvPr>
          <p:cNvSpPr/>
          <p:nvPr/>
        </p:nvSpPr>
        <p:spPr>
          <a:xfrm flipV="1">
            <a:off x="4754128" y="3720849"/>
            <a:ext cx="129722" cy="149337"/>
          </a:xfrm>
          <a:prstGeom prst="up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lang="es-PE" sz="1100" dirty="0"/>
          </a:p>
        </p:txBody>
      </p:sp>
      <p:sp>
        <p:nvSpPr>
          <p:cNvPr id="36" name="Flecha: hacia arriba 35">
            <a:extLst>
              <a:ext uri="{FF2B5EF4-FFF2-40B4-BE49-F238E27FC236}">
                <a16:creationId xmlns:a16="http://schemas.microsoft.com/office/drawing/2014/main" id="{65C961B2-2028-4E6D-B82B-C0116B9FB1A2}"/>
              </a:ext>
            </a:extLst>
          </p:cNvPr>
          <p:cNvSpPr/>
          <p:nvPr/>
        </p:nvSpPr>
        <p:spPr>
          <a:xfrm flipV="1">
            <a:off x="4754128" y="4023376"/>
            <a:ext cx="129722" cy="149337"/>
          </a:xfrm>
          <a:prstGeom prst="upArrow">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lang="es-PE" sz="1100" dirty="0"/>
          </a:p>
        </p:txBody>
      </p:sp>
      <p:sp>
        <p:nvSpPr>
          <p:cNvPr id="37" name="Flecha: hacia arriba 36">
            <a:extLst>
              <a:ext uri="{FF2B5EF4-FFF2-40B4-BE49-F238E27FC236}">
                <a16:creationId xmlns:a16="http://schemas.microsoft.com/office/drawing/2014/main" id="{B6ADA092-24DF-44B4-A915-C387B579DB77}"/>
              </a:ext>
            </a:extLst>
          </p:cNvPr>
          <p:cNvSpPr/>
          <p:nvPr/>
        </p:nvSpPr>
        <p:spPr>
          <a:xfrm flipV="1">
            <a:off x="4754128" y="4813642"/>
            <a:ext cx="129722" cy="149337"/>
          </a:xfrm>
          <a:prstGeom prst="upArrow">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lang="es-PE" sz="1100" dirty="0"/>
          </a:p>
        </p:txBody>
      </p:sp>
      <p:sp>
        <p:nvSpPr>
          <p:cNvPr id="38" name="Flecha: hacia arriba 37">
            <a:extLst>
              <a:ext uri="{FF2B5EF4-FFF2-40B4-BE49-F238E27FC236}">
                <a16:creationId xmlns:a16="http://schemas.microsoft.com/office/drawing/2014/main" id="{B03013C6-7358-4B54-BD89-26E771A06F9F}"/>
              </a:ext>
            </a:extLst>
          </p:cNvPr>
          <p:cNvSpPr/>
          <p:nvPr/>
        </p:nvSpPr>
        <p:spPr>
          <a:xfrm flipV="1">
            <a:off x="4754128" y="5370609"/>
            <a:ext cx="129722" cy="149337"/>
          </a:xfrm>
          <a:prstGeom prst="upArrow">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lang="es-PE" sz="1100" dirty="0"/>
          </a:p>
        </p:txBody>
      </p:sp>
    </p:spTree>
    <p:extLst>
      <p:ext uri="{BB962C8B-B14F-4D97-AF65-F5344CB8AC3E}">
        <p14:creationId xmlns:p14="http://schemas.microsoft.com/office/powerpoint/2010/main" val="3070700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8D945A54-3BD5-4B9D-9436-CE7E48350CD6}"/>
              </a:ext>
            </a:extLst>
          </p:cNvPr>
          <p:cNvSpPr>
            <a:spLocks noGrp="1"/>
          </p:cNvSpPr>
          <p:nvPr>
            <p:ph type="title"/>
          </p:nvPr>
        </p:nvSpPr>
        <p:spPr>
          <a:xfrm>
            <a:off x="304802" y="365127"/>
            <a:ext cx="9442546" cy="970187"/>
          </a:xfrm>
        </p:spPr>
        <p:txBody>
          <a:bodyPr>
            <a:normAutofit fontScale="90000"/>
          </a:bodyPr>
          <a:lstStyle/>
          <a:p>
            <a:r>
              <a:rPr lang="es-PE" sz="2400" dirty="0"/>
              <a:t>2. Resumen Ejecutivo</a:t>
            </a:r>
            <a:br>
              <a:rPr lang="es-PE" dirty="0"/>
            </a:br>
            <a:r>
              <a:rPr lang="es-PE" dirty="0"/>
              <a:t>   </a:t>
            </a:r>
            <a:r>
              <a:rPr lang="es-PE" dirty="0">
                <a:solidFill>
                  <a:srgbClr val="1264A1"/>
                </a:solidFill>
              </a:rPr>
              <a:t> </a:t>
            </a:r>
            <a:r>
              <a:rPr lang="es-PE" sz="1800" dirty="0">
                <a:solidFill>
                  <a:srgbClr val="1264A1"/>
                </a:solidFill>
              </a:rPr>
              <a:t>2.1 Indicadores de Satisfacción Post Contacto – Tributos Internos</a:t>
            </a:r>
            <a:br>
              <a:rPr lang="es-PE" sz="1800" dirty="0">
                <a:solidFill>
                  <a:srgbClr val="1264A1"/>
                </a:solidFill>
              </a:rPr>
            </a:br>
            <a:r>
              <a:rPr lang="es-PE" sz="1800" dirty="0">
                <a:solidFill>
                  <a:srgbClr val="1264A1"/>
                </a:solidFill>
              </a:rPr>
              <a:t>             2.1.2 Puntos Fuertes y Débiles : Por Dependencias – Servicio Orientación Presencial</a:t>
            </a:r>
          </a:p>
        </p:txBody>
      </p:sp>
      <p:graphicFrame>
        <p:nvGraphicFramePr>
          <p:cNvPr id="7" name="Group 3">
            <a:extLst>
              <a:ext uri="{FF2B5EF4-FFF2-40B4-BE49-F238E27FC236}">
                <a16:creationId xmlns:a16="http://schemas.microsoft.com/office/drawing/2014/main" id="{7FEE6143-FC80-474D-BAEF-89AE0AF922E3}"/>
              </a:ext>
            </a:extLst>
          </p:cNvPr>
          <p:cNvGraphicFramePr>
            <a:graphicFrameLocks noGrp="1"/>
          </p:cNvGraphicFramePr>
          <p:nvPr>
            <p:extLst>
              <p:ext uri="{D42A27DB-BD31-4B8C-83A1-F6EECF244321}">
                <p14:modId xmlns:p14="http://schemas.microsoft.com/office/powerpoint/2010/main" val="1961669915"/>
              </p:ext>
            </p:extLst>
          </p:nvPr>
        </p:nvGraphicFramePr>
        <p:xfrm>
          <a:off x="488214" y="1363024"/>
          <a:ext cx="8944184" cy="4824490"/>
        </p:xfrm>
        <a:graphic>
          <a:graphicData uri="http://schemas.openxmlformats.org/drawingml/2006/table">
            <a:tbl>
              <a:tblPr/>
              <a:tblGrid>
                <a:gridCol w="1428836">
                  <a:extLst>
                    <a:ext uri="{9D8B030D-6E8A-4147-A177-3AD203B41FA5}">
                      <a16:colId xmlns:a16="http://schemas.microsoft.com/office/drawing/2014/main" val="20000"/>
                    </a:ext>
                  </a:extLst>
                </a:gridCol>
                <a:gridCol w="1969004">
                  <a:extLst>
                    <a:ext uri="{9D8B030D-6E8A-4147-A177-3AD203B41FA5}">
                      <a16:colId xmlns:a16="http://schemas.microsoft.com/office/drawing/2014/main" val="20001"/>
                    </a:ext>
                  </a:extLst>
                </a:gridCol>
                <a:gridCol w="686540">
                  <a:extLst>
                    <a:ext uri="{9D8B030D-6E8A-4147-A177-3AD203B41FA5}">
                      <a16:colId xmlns:a16="http://schemas.microsoft.com/office/drawing/2014/main" val="20002"/>
                    </a:ext>
                  </a:extLst>
                </a:gridCol>
                <a:gridCol w="1073461">
                  <a:extLst>
                    <a:ext uri="{9D8B030D-6E8A-4147-A177-3AD203B41FA5}">
                      <a16:colId xmlns:a16="http://schemas.microsoft.com/office/drawing/2014/main" val="20003"/>
                    </a:ext>
                  </a:extLst>
                </a:gridCol>
                <a:gridCol w="1106475">
                  <a:extLst>
                    <a:ext uri="{9D8B030D-6E8A-4147-A177-3AD203B41FA5}">
                      <a16:colId xmlns:a16="http://schemas.microsoft.com/office/drawing/2014/main" val="20004"/>
                    </a:ext>
                  </a:extLst>
                </a:gridCol>
                <a:gridCol w="869500">
                  <a:extLst>
                    <a:ext uri="{9D8B030D-6E8A-4147-A177-3AD203B41FA5}">
                      <a16:colId xmlns:a16="http://schemas.microsoft.com/office/drawing/2014/main" val="20005"/>
                    </a:ext>
                  </a:extLst>
                </a:gridCol>
                <a:gridCol w="854412">
                  <a:extLst>
                    <a:ext uri="{9D8B030D-6E8A-4147-A177-3AD203B41FA5}">
                      <a16:colId xmlns:a16="http://schemas.microsoft.com/office/drawing/2014/main" val="20006"/>
                    </a:ext>
                  </a:extLst>
                </a:gridCol>
                <a:gridCol w="955956">
                  <a:extLst>
                    <a:ext uri="{9D8B030D-6E8A-4147-A177-3AD203B41FA5}">
                      <a16:colId xmlns:a16="http://schemas.microsoft.com/office/drawing/2014/main" val="20007"/>
                    </a:ext>
                  </a:extLst>
                </a:gridCol>
              </a:tblGrid>
              <a:tr h="315904">
                <a:tc rowSpan="2">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bg1"/>
                          </a:solidFill>
                          <a:effectLst/>
                          <a:latin typeface="+mn-lt"/>
                          <a:cs typeface="Arial" panose="020B0604020202020204" pitchFamily="34" charset="0"/>
                        </a:rPr>
                        <a:t>Proceso</a:t>
                      </a:r>
                    </a:p>
                  </a:txBody>
                  <a:tcPr marT="45701" marB="4570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0000"/>
                    </a:solidFill>
                  </a:tcPr>
                </a:tc>
                <a:tc rowSpan="2">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bg1"/>
                          </a:solidFill>
                          <a:effectLst/>
                          <a:latin typeface="+mn-lt"/>
                          <a:cs typeface="Arial" panose="020B0604020202020204" pitchFamily="34" charset="0"/>
                        </a:rPr>
                        <a:t>Dependencias</a:t>
                      </a:r>
                      <a:endParaRPr kumimoji="0" lang="es-ES" altLang="es-ES" sz="1200" b="0" i="0" u="none" strike="noStrike" cap="none" normalizeH="0" baseline="0" dirty="0">
                        <a:ln>
                          <a:noFill/>
                        </a:ln>
                        <a:solidFill>
                          <a:schemeClr val="bg1"/>
                        </a:solidFill>
                        <a:effectLst/>
                        <a:latin typeface="+mn-lt"/>
                        <a:cs typeface="Arial" panose="020B0604020202020204" pitchFamily="34" charset="0"/>
                      </a:endParaRPr>
                    </a:p>
                  </a:txBody>
                  <a:tcPr marT="45701" marB="4570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0000"/>
                    </a:solidFill>
                  </a:tcPr>
                </a:tc>
                <a:tc rowSpan="2">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bg1"/>
                          </a:solidFill>
                          <a:effectLst/>
                          <a:latin typeface="+mn-lt"/>
                          <a:cs typeface="Arial" panose="020B0604020202020204" pitchFamily="34" charset="0"/>
                        </a:rPr>
                        <a:t>TOTAL</a:t>
                      </a:r>
                    </a:p>
                  </a:txBody>
                  <a:tcPr marT="45701" marB="4570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0000"/>
                    </a:solidFill>
                  </a:tcPr>
                </a:tc>
                <a:tc gridSpan="5">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mn-lt"/>
                          <a:cs typeface="Arial" panose="020B0604020202020204" pitchFamily="34" charset="0"/>
                        </a:rPr>
                        <a:t>DIMENSIONES O FACTORES</a:t>
                      </a:r>
                    </a:p>
                  </a:txBody>
                  <a:tcPr marT="45701" marB="45701" anchor="ctr" horzOverflow="overflow">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extLst>
                  <a:ext uri="{0D108BD9-81ED-4DB2-BD59-A6C34878D82A}">
                    <a16:rowId xmlns:a16="http://schemas.microsoft.com/office/drawing/2014/main" val="10000"/>
                  </a:ext>
                </a:extLst>
              </a:tr>
              <a:tr h="528204">
                <a:tc vMerge="1">
                  <a:txBody>
                    <a:bodyPr/>
                    <a:lstStyle/>
                    <a:p>
                      <a:endParaRPr lang="es-ES"/>
                    </a:p>
                  </a:txBody>
                  <a:tcPr/>
                </a:tc>
                <a:tc vMerge="1">
                  <a:txBody>
                    <a:bodyPr/>
                    <a:lstStyle/>
                    <a:p>
                      <a:endParaRPr lang="es-ES"/>
                    </a:p>
                  </a:txBody>
                  <a:tcPr/>
                </a:tc>
                <a:tc vMerge="1">
                  <a:txBody>
                    <a:bodyPr/>
                    <a:lstStyle/>
                    <a:p>
                      <a:endParaRPr lang="es-ES"/>
                    </a:p>
                  </a:txBody>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100" b="1" i="0" u="none" strike="noStrike" cap="none" normalizeH="0" baseline="0" dirty="0">
                          <a:ln>
                            <a:noFill/>
                          </a:ln>
                          <a:solidFill>
                            <a:schemeClr val="tx1"/>
                          </a:solidFill>
                          <a:effectLst/>
                          <a:latin typeface="+mn-lt"/>
                          <a:cs typeface="Arial" panose="020B0604020202020204" pitchFamily="34" charset="0"/>
                        </a:rPr>
                        <a:t>Conocimiento técnico</a:t>
                      </a:r>
                      <a:endParaRPr kumimoji="0" lang="es-ES" altLang="es-ES" sz="1100" b="0"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100" b="1" i="0" u="none" strike="noStrike" cap="none" normalizeH="0" baseline="0" dirty="0">
                          <a:ln>
                            <a:noFill/>
                          </a:ln>
                          <a:solidFill>
                            <a:schemeClr val="tx1"/>
                          </a:solidFill>
                          <a:effectLst/>
                          <a:latin typeface="+mn-lt"/>
                          <a:cs typeface="Arial" panose="020B0604020202020204" pitchFamily="34" charset="0"/>
                        </a:rPr>
                        <a:t>Comunicación</a:t>
                      </a:r>
                      <a:endParaRPr kumimoji="0" lang="es-ES" altLang="es-ES" sz="1100" b="0"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100" b="1" i="0" u="none" strike="noStrike" cap="none" normalizeH="0" baseline="0" dirty="0">
                          <a:ln>
                            <a:noFill/>
                          </a:ln>
                          <a:solidFill>
                            <a:schemeClr val="tx1"/>
                          </a:solidFill>
                          <a:effectLst/>
                          <a:latin typeface="+mn-lt"/>
                          <a:cs typeface="Arial" panose="020B0604020202020204" pitchFamily="34" charset="0"/>
                        </a:rPr>
                        <a:t>Elementos tangibles</a:t>
                      </a:r>
                      <a:endParaRPr kumimoji="0" lang="es-ES" altLang="es-ES" sz="1100" b="0"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100" b="1" i="0" u="none" strike="noStrike" cap="none" normalizeH="0" baseline="0" dirty="0">
                          <a:ln>
                            <a:noFill/>
                          </a:ln>
                          <a:solidFill>
                            <a:schemeClr val="tx1"/>
                          </a:solidFill>
                          <a:effectLst/>
                          <a:latin typeface="+mn-lt"/>
                          <a:cs typeface="Arial" panose="020B0604020202020204" pitchFamily="34" charset="0"/>
                        </a:rPr>
                        <a:t>Calidez</a:t>
                      </a:r>
                      <a:endParaRPr kumimoji="0" lang="es-ES" altLang="es-ES" sz="1100" b="0"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100" b="1" i="0" u="none" strike="noStrike" cap="none" normalizeH="0" baseline="0" dirty="0">
                          <a:ln>
                            <a:noFill/>
                          </a:ln>
                          <a:solidFill>
                            <a:schemeClr val="tx1"/>
                          </a:solidFill>
                          <a:effectLst/>
                          <a:latin typeface="+mn-lt"/>
                          <a:cs typeface="Arial" panose="020B0604020202020204" pitchFamily="34" charset="0"/>
                        </a:rPr>
                        <a:t>Efectividad</a:t>
                      </a:r>
                      <a:endParaRPr kumimoji="0" lang="es-ES" altLang="es-ES" sz="1100" b="0"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extLst>
                  <a:ext uri="{0D108BD9-81ED-4DB2-BD59-A6C34878D82A}">
                    <a16:rowId xmlns:a16="http://schemas.microsoft.com/office/drawing/2014/main" val="10001"/>
                  </a:ext>
                </a:extLst>
              </a:tr>
              <a:tr h="189542">
                <a:tc rowSpan="21">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mn-lt"/>
                          <a:cs typeface="Arial" panose="020B0604020202020204" pitchFamily="34" charset="0"/>
                        </a:rPr>
                        <a:t>ASISTENCIA AL CONTRIBUYENTE Y AL CIUDADANO</a:t>
                      </a:r>
                    </a:p>
                    <a:p>
                      <a:pPr marL="0" marR="0" lvl="0" indent="0" algn="ctr" defTabSz="914400" rtl="0" eaLnBrk="1" fontAlgn="ctr" latinLnBrk="0" hangingPunct="1">
                        <a:lnSpc>
                          <a:spcPct val="100000"/>
                        </a:lnSpc>
                        <a:spcBef>
                          <a:spcPct val="0"/>
                        </a:spcBef>
                        <a:spcAft>
                          <a:spcPct val="0"/>
                        </a:spcAft>
                        <a:buClrTx/>
                        <a:buSzTx/>
                        <a:buFontTx/>
                        <a:buNone/>
                        <a:tabLst/>
                      </a:pPr>
                      <a:endParaRPr kumimoji="0" lang="es-ES" altLang="es-ES" sz="1200" b="1" i="0" u="none" strike="noStrike" cap="none" normalizeH="0" baseline="0" dirty="0">
                        <a:ln>
                          <a:noFill/>
                        </a:ln>
                        <a:solidFill>
                          <a:schemeClr val="tx1"/>
                        </a:solidFill>
                        <a:effectLst/>
                        <a:latin typeface="+mn-lt"/>
                        <a:cs typeface="Arial" panose="020B0604020202020204" pitchFamily="34" charset="0"/>
                      </a:endParaRPr>
                    </a:p>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mn-lt"/>
                          <a:cs typeface="Arial" panose="020B0604020202020204" pitchFamily="34" charset="0"/>
                        </a:rPr>
                        <a:t>Servicio: Orientación Presencial</a:t>
                      </a:r>
                    </a:p>
                  </a:txBody>
                  <a:tcPr marT="45701" marB="4570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l" fontAlgn="ctr"/>
                      <a:r>
                        <a:rPr lang="es-PE" sz="1000" b="0" i="0" u="none" strike="noStrike" dirty="0">
                          <a:solidFill>
                            <a:schemeClr val="tx1"/>
                          </a:solidFill>
                          <a:effectLst/>
                          <a:latin typeface="Arial" panose="020B0604020202020204" pitchFamily="34" charset="0"/>
                        </a:rPr>
                        <a:t>I LIMA</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100" b="1" i="0" u="none" strike="noStrike" dirty="0">
                          <a:solidFill>
                            <a:schemeClr val="tx1"/>
                          </a:solidFill>
                          <a:effectLst/>
                          <a:latin typeface="Arial" panose="020B0604020202020204" pitchFamily="34" charset="0"/>
                        </a:rPr>
                        <a:t>3.92</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3.87</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3.88</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4.12</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3.93</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3.82</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2"/>
                  </a:ext>
                </a:extLst>
              </a:tr>
              <a:tr h="189542">
                <a:tc vMerge="1">
                  <a:txBody>
                    <a:bodyPr/>
                    <a:lstStyle/>
                    <a:p>
                      <a:endParaRPr lang="es-ES"/>
                    </a:p>
                  </a:txBody>
                  <a:tcPr/>
                </a:tc>
                <a:tc>
                  <a:txBody>
                    <a:bodyPr/>
                    <a:lstStyle/>
                    <a:p>
                      <a:pPr algn="l" fontAlgn="ctr"/>
                      <a:r>
                        <a:rPr lang="es-PE" sz="1000" b="0" i="0" u="none" strike="noStrike" dirty="0">
                          <a:solidFill>
                            <a:schemeClr val="tx1"/>
                          </a:solidFill>
                          <a:effectLst/>
                          <a:latin typeface="Arial" panose="020B0604020202020204" pitchFamily="34" charset="0"/>
                        </a:rPr>
                        <a:t>IR AREQUIPA</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100" b="1" i="0" u="none" strike="noStrike" dirty="0">
                          <a:solidFill>
                            <a:schemeClr val="tx1"/>
                          </a:solidFill>
                          <a:effectLst/>
                          <a:latin typeface="Arial" panose="020B0604020202020204" pitchFamily="34" charset="0"/>
                        </a:rPr>
                        <a:t>3.87</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3.82</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3.82</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4.15</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3.85</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3.73</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3"/>
                  </a:ext>
                </a:extLst>
              </a:tr>
              <a:tr h="189542">
                <a:tc vMerge="1">
                  <a:txBody>
                    <a:bodyPr/>
                    <a:lstStyle/>
                    <a:p>
                      <a:endParaRPr lang="es-ES"/>
                    </a:p>
                  </a:txBody>
                  <a:tcPr/>
                </a:tc>
                <a:tc>
                  <a:txBody>
                    <a:bodyPr/>
                    <a:lstStyle/>
                    <a:p>
                      <a:pPr algn="l" fontAlgn="ctr"/>
                      <a:r>
                        <a:rPr lang="es-PE" sz="1000" b="0" i="0" u="none" strike="noStrike" dirty="0">
                          <a:solidFill>
                            <a:schemeClr val="tx1"/>
                          </a:solidFill>
                          <a:effectLst/>
                          <a:latin typeface="Arial" panose="020B0604020202020204" pitchFamily="34" charset="0"/>
                        </a:rPr>
                        <a:t>IR LA LIBERTAD</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100" b="1" i="0" u="none" strike="noStrike" dirty="0">
                          <a:solidFill>
                            <a:schemeClr val="tx1"/>
                          </a:solidFill>
                          <a:effectLst/>
                          <a:latin typeface="Arial" panose="020B0604020202020204" pitchFamily="34" charset="0"/>
                        </a:rPr>
                        <a:t>3.99</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4.01</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4.03</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4.14</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3.94</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3.83</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4"/>
                  </a:ext>
                </a:extLst>
              </a:tr>
              <a:tr h="189542">
                <a:tc vMerge="1">
                  <a:txBody>
                    <a:bodyPr/>
                    <a:lstStyle/>
                    <a:p>
                      <a:endParaRPr lang="es-PE"/>
                    </a:p>
                  </a:txBody>
                  <a:tcPr/>
                </a:tc>
                <a:tc>
                  <a:txBody>
                    <a:bodyPr/>
                    <a:lstStyle/>
                    <a:p>
                      <a:pPr algn="l" fontAlgn="ctr"/>
                      <a:r>
                        <a:rPr lang="es-PE" sz="1000" b="0" i="0" u="none" strike="noStrike" dirty="0">
                          <a:solidFill>
                            <a:schemeClr val="tx1"/>
                          </a:solidFill>
                          <a:effectLst/>
                          <a:latin typeface="Arial" panose="020B0604020202020204" pitchFamily="34" charset="0"/>
                        </a:rPr>
                        <a:t>IR LAMBAYEQUE</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100" b="1" i="0" u="none" strike="noStrike" dirty="0">
                          <a:solidFill>
                            <a:schemeClr val="tx1"/>
                          </a:solidFill>
                          <a:effectLst/>
                          <a:latin typeface="Arial" panose="020B0604020202020204" pitchFamily="34" charset="0"/>
                        </a:rPr>
                        <a:t>3.95</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3.90</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3.92</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4.14</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4.01</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3.79</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686529751"/>
                  </a:ext>
                </a:extLst>
              </a:tr>
              <a:tr h="189542">
                <a:tc vMerge="1">
                  <a:txBody>
                    <a:bodyPr/>
                    <a:lstStyle/>
                    <a:p>
                      <a:endParaRPr lang="es-ES"/>
                    </a:p>
                  </a:txBody>
                  <a:tcPr/>
                </a:tc>
                <a:tc>
                  <a:txBody>
                    <a:bodyPr/>
                    <a:lstStyle/>
                    <a:p>
                      <a:pPr algn="l" fontAlgn="ctr"/>
                      <a:r>
                        <a:rPr lang="es-PE" sz="1000" b="0" i="0" u="none" strike="noStrike" dirty="0">
                          <a:solidFill>
                            <a:schemeClr val="tx1"/>
                          </a:solidFill>
                          <a:effectLst/>
                          <a:latin typeface="Arial" panose="020B0604020202020204" pitchFamily="34" charset="0"/>
                        </a:rPr>
                        <a:t>IR PIURA</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100" b="1" i="0" u="none" strike="noStrike" dirty="0">
                          <a:solidFill>
                            <a:schemeClr val="tx1"/>
                          </a:solidFill>
                          <a:effectLst/>
                          <a:latin typeface="Arial" panose="020B0604020202020204" pitchFamily="34" charset="0"/>
                        </a:rPr>
                        <a:t>4.06</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4.00</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4.03</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4.15</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4.11</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3.98</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5"/>
                  </a:ext>
                </a:extLst>
              </a:tr>
              <a:tr h="189542">
                <a:tc vMerge="1">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s-ES" altLang="es-ES" sz="1200" b="1"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l" fontAlgn="ctr"/>
                      <a:r>
                        <a:rPr lang="es-PE" sz="1000" b="0" i="0" u="none" strike="noStrike" dirty="0">
                          <a:solidFill>
                            <a:schemeClr val="tx1"/>
                          </a:solidFill>
                          <a:effectLst/>
                          <a:latin typeface="Arial" panose="020B0604020202020204" pitchFamily="34" charset="0"/>
                        </a:rPr>
                        <a:t>IR CUSCO</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100" b="1" i="0" u="none" strike="noStrike" dirty="0">
                          <a:solidFill>
                            <a:schemeClr val="tx1"/>
                          </a:solidFill>
                          <a:effectLst/>
                          <a:latin typeface="Arial" panose="020B0604020202020204" pitchFamily="34" charset="0"/>
                        </a:rPr>
                        <a:t>3.77</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3.77</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3.78</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3.91</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3.74</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3.63</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7"/>
                  </a:ext>
                </a:extLst>
              </a:tr>
              <a:tr h="189542">
                <a:tc vMerge="1">
                  <a:txBody>
                    <a:bodyPr/>
                    <a:lstStyle/>
                    <a:p>
                      <a:endParaRPr lang="es-ES"/>
                    </a:p>
                  </a:txBody>
                  <a:tcPr/>
                </a:tc>
                <a:tc>
                  <a:txBody>
                    <a:bodyPr/>
                    <a:lstStyle/>
                    <a:p>
                      <a:pPr algn="l" fontAlgn="ctr"/>
                      <a:r>
                        <a:rPr lang="es-PE" sz="1000" b="0" i="0" u="none" strike="noStrike" dirty="0">
                          <a:solidFill>
                            <a:schemeClr val="tx1"/>
                          </a:solidFill>
                          <a:effectLst/>
                          <a:latin typeface="Arial" panose="020B0604020202020204" pitchFamily="34" charset="0"/>
                        </a:rPr>
                        <a:t>IR ICA</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100" b="1" i="0" u="none" strike="noStrike" dirty="0">
                          <a:solidFill>
                            <a:schemeClr val="tx1"/>
                          </a:solidFill>
                          <a:effectLst/>
                          <a:latin typeface="Arial" panose="020B0604020202020204" pitchFamily="34" charset="0"/>
                        </a:rPr>
                        <a:t>3.90</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3.95</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3.79</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4.10</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3.83</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3.84</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8"/>
                  </a:ext>
                </a:extLst>
              </a:tr>
              <a:tr h="189542">
                <a:tc vMerge="1">
                  <a:txBody>
                    <a:bodyPr/>
                    <a:lstStyle/>
                    <a:p>
                      <a:endParaRPr lang="es-ES"/>
                    </a:p>
                  </a:txBody>
                  <a:tcPr/>
                </a:tc>
                <a:tc>
                  <a:txBody>
                    <a:bodyPr/>
                    <a:lstStyle/>
                    <a:p>
                      <a:pPr algn="l" fontAlgn="ctr"/>
                      <a:r>
                        <a:rPr lang="es-PE" sz="1000" b="0" i="0" u="none" strike="noStrike" dirty="0">
                          <a:solidFill>
                            <a:schemeClr val="tx1"/>
                          </a:solidFill>
                          <a:effectLst/>
                          <a:latin typeface="Arial" panose="020B0604020202020204" pitchFamily="34" charset="0"/>
                        </a:rPr>
                        <a:t>IR TACNA</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100" b="1" i="0" u="none" strike="noStrike" dirty="0">
                          <a:solidFill>
                            <a:schemeClr val="tx1"/>
                          </a:solidFill>
                          <a:effectLst/>
                          <a:latin typeface="Arial" panose="020B0604020202020204" pitchFamily="34" charset="0"/>
                        </a:rPr>
                        <a:t>3.51</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3.46</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3.46</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3.78</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3.41</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3.45</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9"/>
                  </a:ext>
                </a:extLst>
              </a:tr>
              <a:tr h="189542">
                <a:tc vMerge="1">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s-ES" altLang="es-ES" sz="1200" b="1"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l" fontAlgn="ctr"/>
                      <a:r>
                        <a:rPr lang="es-PE" sz="1000" b="0" i="0" u="none" strike="noStrike" dirty="0">
                          <a:solidFill>
                            <a:schemeClr val="tx1"/>
                          </a:solidFill>
                          <a:effectLst/>
                          <a:latin typeface="Arial" panose="020B0604020202020204" pitchFamily="34" charset="0"/>
                        </a:rPr>
                        <a:t>IR LORETO</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100" b="1" i="0" u="none" strike="noStrike" dirty="0">
                          <a:solidFill>
                            <a:schemeClr val="tx1"/>
                          </a:solidFill>
                          <a:effectLst/>
                          <a:latin typeface="Arial" panose="020B0604020202020204" pitchFamily="34" charset="0"/>
                        </a:rPr>
                        <a:t>4.18</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4.23</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4.27</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4.31</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4.31</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3.81</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10"/>
                  </a:ext>
                </a:extLst>
              </a:tr>
              <a:tr h="189542">
                <a:tc vMerge="1">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s-ES" altLang="es-ES" sz="1200" b="1"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l" fontAlgn="ctr"/>
                      <a:r>
                        <a:rPr lang="es-PE" sz="1000" b="0" i="0" u="none" strike="noStrike" dirty="0">
                          <a:solidFill>
                            <a:schemeClr val="tx1"/>
                          </a:solidFill>
                          <a:effectLst/>
                          <a:latin typeface="Arial" panose="020B0604020202020204" pitchFamily="34" charset="0"/>
                        </a:rPr>
                        <a:t>IR JUNIN</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100" b="1" i="0" u="none" strike="noStrike" dirty="0">
                          <a:solidFill>
                            <a:schemeClr val="tx1"/>
                          </a:solidFill>
                          <a:effectLst/>
                          <a:latin typeface="Arial" panose="020B0604020202020204" pitchFamily="34" charset="0"/>
                        </a:rPr>
                        <a:t>3.80</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3.75</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3.78</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4.04</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3.82</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3.60</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759038404"/>
                  </a:ext>
                </a:extLst>
              </a:tr>
              <a:tr h="189542">
                <a:tc vMerge="1">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s-ES" altLang="es-ES" sz="1200" b="1"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l" fontAlgn="ctr"/>
                      <a:r>
                        <a:rPr lang="es-PE" sz="1000" b="0" i="0" u="none" strike="noStrike" dirty="0">
                          <a:solidFill>
                            <a:schemeClr val="tx1"/>
                          </a:solidFill>
                          <a:effectLst/>
                          <a:latin typeface="Arial" panose="020B0604020202020204" pitchFamily="34" charset="0"/>
                        </a:rPr>
                        <a:t>OZ CHIMBOTE</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100" b="1" i="0" u="none" strike="noStrike" dirty="0">
                          <a:solidFill>
                            <a:schemeClr val="tx1"/>
                          </a:solidFill>
                          <a:effectLst/>
                          <a:latin typeface="Arial" panose="020B0604020202020204" pitchFamily="34" charset="0"/>
                        </a:rPr>
                        <a:t>4.15</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4.12</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4.21</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4.21</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4.15</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4.07</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4269369909"/>
                  </a:ext>
                </a:extLst>
              </a:tr>
              <a:tr h="189542">
                <a:tc vMerge="1">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s-ES" altLang="es-ES" sz="1200" b="1"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l" fontAlgn="ctr"/>
                      <a:r>
                        <a:rPr lang="es-PE" sz="1000" b="0" i="0" u="none" strike="noStrike" dirty="0">
                          <a:solidFill>
                            <a:schemeClr val="tx1"/>
                          </a:solidFill>
                          <a:effectLst/>
                          <a:latin typeface="Arial" panose="020B0604020202020204" pitchFamily="34" charset="0"/>
                        </a:rPr>
                        <a:t>OZ UCAYALI</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100" b="1" i="0" u="none" strike="noStrike" dirty="0">
                          <a:solidFill>
                            <a:schemeClr val="tx1"/>
                          </a:solidFill>
                          <a:effectLst/>
                          <a:latin typeface="Arial" panose="020B0604020202020204" pitchFamily="34" charset="0"/>
                        </a:rPr>
                        <a:t>3.85</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3.76</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3.85</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4.03</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3.81</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3.81</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3334687699"/>
                  </a:ext>
                </a:extLst>
              </a:tr>
              <a:tr h="189542">
                <a:tc vMerge="1">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s-ES" altLang="es-ES" sz="1200" b="1"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l" fontAlgn="ctr"/>
                      <a:r>
                        <a:rPr lang="es-PE" sz="1000" b="0" i="0" u="none" strike="noStrike" dirty="0">
                          <a:solidFill>
                            <a:schemeClr val="tx1"/>
                          </a:solidFill>
                          <a:effectLst/>
                          <a:latin typeface="Arial" panose="020B0604020202020204" pitchFamily="34" charset="0"/>
                        </a:rPr>
                        <a:t>IR CAJAMARCA</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100" b="1" i="0" u="none" strike="noStrike" dirty="0">
                          <a:solidFill>
                            <a:schemeClr val="tx1"/>
                          </a:solidFill>
                          <a:effectLst/>
                          <a:latin typeface="Arial" panose="020B0604020202020204" pitchFamily="34" charset="0"/>
                        </a:rPr>
                        <a:t>3.95</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3.99</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3.98</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4.05</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4.04</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3.70</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410117819"/>
                  </a:ext>
                </a:extLst>
              </a:tr>
              <a:tr h="189542">
                <a:tc vMerge="1">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s-ES" altLang="es-ES" sz="1200" b="1"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l" fontAlgn="ctr"/>
                      <a:r>
                        <a:rPr lang="es-PE" sz="1000" b="0" i="0" u="none" strike="noStrike" dirty="0">
                          <a:solidFill>
                            <a:schemeClr val="tx1"/>
                          </a:solidFill>
                          <a:effectLst/>
                          <a:latin typeface="Arial" panose="020B0604020202020204" pitchFamily="34" charset="0"/>
                        </a:rPr>
                        <a:t>OZ HUACHO</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100" b="1" i="0" u="none" strike="noStrike" dirty="0">
                          <a:solidFill>
                            <a:schemeClr val="tx1"/>
                          </a:solidFill>
                          <a:effectLst/>
                          <a:latin typeface="Arial" panose="020B0604020202020204" pitchFamily="34" charset="0"/>
                        </a:rPr>
                        <a:t>4.10</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4.16</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4.19</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4.13</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4.05</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3.98</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173431863"/>
                  </a:ext>
                </a:extLst>
              </a:tr>
              <a:tr h="189542">
                <a:tc vMerge="1">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s-ES" altLang="es-ES" sz="1200" b="1"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l" fontAlgn="ctr"/>
                      <a:r>
                        <a:rPr lang="es-PE" sz="1000" b="0" i="0" u="none" strike="noStrike" dirty="0">
                          <a:solidFill>
                            <a:schemeClr val="tx1"/>
                          </a:solidFill>
                          <a:effectLst/>
                          <a:latin typeface="Arial" panose="020B0604020202020204" pitchFamily="34" charset="0"/>
                        </a:rPr>
                        <a:t>OZ SAN MARTIN</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100" b="1" i="0" u="none" strike="noStrike" dirty="0">
                          <a:solidFill>
                            <a:schemeClr val="tx1"/>
                          </a:solidFill>
                          <a:effectLst/>
                          <a:latin typeface="Arial" panose="020B0604020202020204" pitchFamily="34" charset="0"/>
                        </a:rPr>
                        <a:t>3.87</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3.80</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3.87</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3.94</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3.94</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3.80</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951695258"/>
                  </a:ext>
                </a:extLst>
              </a:tr>
              <a:tr h="189542">
                <a:tc vMerge="1">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s-ES" altLang="es-ES" sz="1200" b="1"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l" fontAlgn="ctr"/>
                      <a:r>
                        <a:rPr lang="es-PE" sz="1000" b="0" i="0" u="none" strike="noStrike" dirty="0">
                          <a:solidFill>
                            <a:schemeClr val="tx1"/>
                          </a:solidFill>
                          <a:effectLst/>
                          <a:latin typeface="Arial" panose="020B0604020202020204" pitchFamily="34" charset="0"/>
                        </a:rPr>
                        <a:t>OZ HUANUCO</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100" b="1" i="0" u="none" strike="noStrike" dirty="0">
                          <a:solidFill>
                            <a:schemeClr val="tx1"/>
                          </a:solidFill>
                          <a:effectLst/>
                          <a:latin typeface="Arial" panose="020B0604020202020204" pitchFamily="34" charset="0"/>
                        </a:rPr>
                        <a:t>3.75</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3.81</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3.74</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3.91</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3.71</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3.58</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429160735"/>
                  </a:ext>
                </a:extLst>
              </a:tr>
              <a:tr h="189542">
                <a:tc vMerge="1">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s-ES" altLang="es-ES" sz="1200" b="1"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l" fontAlgn="ctr"/>
                      <a:r>
                        <a:rPr lang="es-PE" sz="1000" b="0" i="0" u="none" strike="noStrike" dirty="0">
                          <a:solidFill>
                            <a:schemeClr val="tx1"/>
                          </a:solidFill>
                          <a:effectLst/>
                          <a:latin typeface="Arial" panose="020B0604020202020204" pitchFamily="34" charset="0"/>
                        </a:rPr>
                        <a:t>OZ JULIACA</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100" b="1" i="0" u="none" strike="noStrike" dirty="0">
                          <a:solidFill>
                            <a:schemeClr val="tx1"/>
                          </a:solidFill>
                          <a:effectLst/>
                          <a:latin typeface="Arial" panose="020B0604020202020204" pitchFamily="34" charset="0"/>
                        </a:rPr>
                        <a:t>3.46</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3.45</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3.46</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3.68</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3.47</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3.23</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748559793"/>
                  </a:ext>
                </a:extLst>
              </a:tr>
              <a:tr h="189542">
                <a:tc vMerge="1">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s-ES" altLang="es-ES" sz="1200" b="1"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l" fontAlgn="ctr"/>
                      <a:r>
                        <a:rPr lang="es-PE" sz="1000" b="0" i="0" u="none" strike="noStrike" dirty="0">
                          <a:solidFill>
                            <a:schemeClr val="tx1"/>
                          </a:solidFill>
                          <a:effectLst/>
                          <a:latin typeface="Arial" panose="020B0604020202020204" pitchFamily="34" charset="0"/>
                        </a:rPr>
                        <a:t>OZ HUARAZ</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100" b="1" i="0" u="none" strike="noStrike" dirty="0">
                          <a:solidFill>
                            <a:schemeClr val="tx1"/>
                          </a:solidFill>
                          <a:effectLst/>
                          <a:latin typeface="Arial" panose="020B0604020202020204" pitchFamily="34" charset="0"/>
                        </a:rPr>
                        <a:t>3.63</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3.53</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3.64</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3.85</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3.58</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3.55</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3294505108"/>
                  </a:ext>
                </a:extLst>
              </a:tr>
              <a:tr h="189542">
                <a:tc vMerge="1">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s-ES" altLang="es-ES" sz="1200" b="1"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l" fontAlgn="ctr"/>
                      <a:r>
                        <a:rPr lang="es-PE" sz="1000" b="0" i="0" u="none" strike="noStrike" dirty="0">
                          <a:solidFill>
                            <a:schemeClr val="tx1"/>
                          </a:solidFill>
                          <a:effectLst/>
                          <a:latin typeface="Arial" panose="020B0604020202020204" pitchFamily="34" charset="0"/>
                        </a:rPr>
                        <a:t>IR AYACUCHO</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100" b="1" i="0" u="none" strike="noStrike" dirty="0">
                          <a:solidFill>
                            <a:schemeClr val="tx1"/>
                          </a:solidFill>
                          <a:effectLst/>
                          <a:latin typeface="Arial" panose="020B0604020202020204" pitchFamily="34" charset="0"/>
                        </a:rPr>
                        <a:t>3.79</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3.76</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3.68</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3.94</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3.88</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3.71</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2549533714"/>
                  </a:ext>
                </a:extLst>
              </a:tr>
              <a:tr h="189542">
                <a:tc vMerge="1">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s-ES" altLang="es-ES" sz="1200" b="1"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l" fontAlgn="ctr"/>
                      <a:r>
                        <a:rPr lang="es-PE" sz="1000" b="0" i="0" u="none" strike="noStrike" dirty="0">
                          <a:solidFill>
                            <a:schemeClr val="tx1"/>
                          </a:solidFill>
                          <a:effectLst/>
                          <a:latin typeface="Arial" panose="020B0604020202020204" pitchFamily="34" charset="0"/>
                        </a:rPr>
                        <a:t>OZ TUMBES</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100" b="1" i="0" u="none" strike="noStrike" dirty="0">
                          <a:solidFill>
                            <a:schemeClr val="tx1"/>
                          </a:solidFill>
                          <a:effectLst/>
                          <a:latin typeface="Arial" panose="020B0604020202020204" pitchFamily="34" charset="0"/>
                        </a:rPr>
                        <a:t>4.17</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4.05</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4.18</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4.33</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4.20</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4.10</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239780755"/>
                  </a:ext>
                </a:extLst>
              </a:tr>
              <a:tr h="189542">
                <a:tc vMerge="1">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s-ES" altLang="es-ES" sz="1200" b="1"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l" fontAlgn="ctr"/>
                      <a:r>
                        <a:rPr lang="es-PE" sz="1000" b="0" i="0" u="none" strike="noStrike" dirty="0">
                          <a:solidFill>
                            <a:schemeClr val="tx1"/>
                          </a:solidFill>
                          <a:effectLst/>
                          <a:latin typeface="Arial" panose="020B0604020202020204" pitchFamily="34" charset="0"/>
                        </a:rPr>
                        <a:t>IR MADRE DE DIOS</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100" b="1" i="0" u="none" strike="noStrike" dirty="0">
                          <a:solidFill>
                            <a:schemeClr val="tx1"/>
                          </a:solidFill>
                          <a:effectLst/>
                          <a:latin typeface="Arial" panose="020B0604020202020204" pitchFamily="34" charset="0"/>
                        </a:rPr>
                        <a:t>3.45</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3.55</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3.27</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3.77</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3.32</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3.32</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2995828107"/>
                  </a:ext>
                </a:extLst>
              </a:tr>
            </a:tbl>
          </a:graphicData>
        </a:graphic>
      </p:graphicFrame>
      <p:sp>
        <p:nvSpPr>
          <p:cNvPr id="17" name="Oval 112">
            <a:extLst>
              <a:ext uri="{FF2B5EF4-FFF2-40B4-BE49-F238E27FC236}">
                <a16:creationId xmlns:a16="http://schemas.microsoft.com/office/drawing/2014/main" id="{F2039B83-DF97-4853-BB5F-3DC3BDF89A2E}"/>
              </a:ext>
            </a:extLst>
          </p:cNvPr>
          <p:cNvSpPr>
            <a:spLocks noChangeArrowheads="1"/>
          </p:cNvSpPr>
          <p:nvPr/>
        </p:nvSpPr>
        <p:spPr bwMode="auto">
          <a:xfrm>
            <a:off x="3943489" y="5979622"/>
            <a:ext cx="576262" cy="225425"/>
          </a:xfrm>
          <a:prstGeom prst="ellipse">
            <a:avLst/>
          </a:pr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ES" altLang="es-ES" sz="1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24" name="Rectangle 130">
            <a:extLst>
              <a:ext uri="{FF2B5EF4-FFF2-40B4-BE49-F238E27FC236}">
                <a16:creationId xmlns:a16="http://schemas.microsoft.com/office/drawing/2014/main" id="{C576EF9A-DC5F-42B2-A59A-A09343A910CB}"/>
              </a:ext>
            </a:extLst>
          </p:cNvPr>
          <p:cNvSpPr>
            <a:spLocks noChangeArrowheads="1"/>
          </p:cNvSpPr>
          <p:nvPr/>
        </p:nvSpPr>
        <p:spPr bwMode="auto">
          <a:xfrm>
            <a:off x="8668688" y="2221236"/>
            <a:ext cx="576262" cy="1116696"/>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28" name="Oval 109">
            <a:extLst>
              <a:ext uri="{FF2B5EF4-FFF2-40B4-BE49-F238E27FC236}">
                <a16:creationId xmlns:a16="http://schemas.microsoft.com/office/drawing/2014/main" id="{DBDB7123-A0B4-46A2-8E9A-6C2F5CB6146D}"/>
              </a:ext>
            </a:extLst>
          </p:cNvPr>
          <p:cNvSpPr>
            <a:spLocks noChangeArrowheads="1"/>
          </p:cNvSpPr>
          <p:nvPr/>
        </p:nvSpPr>
        <p:spPr bwMode="auto">
          <a:xfrm>
            <a:off x="3933964" y="3701698"/>
            <a:ext cx="585787" cy="221534"/>
          </a:xfrm>
          <a:prstGeom prst="ellipse">
            <a:avLst/>
          </a:prstGeom>
          <a:noFill/>
          <a:ln w="28575">
            <a:solidFill>
              <a:srgbClr val="0066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ES" altLang="es-ES" sz="1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37" name="Rectangle 130">
            <a:extLst>
              <a:ext uri="{FF2B5EF4-FFF2-40B4-BE49-F238E27FC236}">
                <a16:creationId xmlns:a16="http://schemas.microsoft.com/office/drawing/2014/main" id="{74681FFC-8DE7-45CB-B4B2-525C16BB8EA5}"/>
              </a:ext>
            </a:extLst>
          </p:cNvPr>
          <p:cNvSpPr>
            <a:spLocks noChangeArrowheads="1"/>
          </p:cNvSpPr>
          <p:nvPr/>
        </p:nvSpPr>
        <p:spPr bwMode="auto">
          <a:xfrm>
            <a:off x="7755147" y="4861122"/>
            <a:ext cx="647700" cy="193675"/>
          </a:xfrm>
          <a:prstGeom prst="rect">
            <a:avLst/>
          </a:prstGeom>
          <a:noFill/>
          <a:ln w="28575">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39" name="Oval 112">
            <a:extLst>
              <a:ext uri="{FF2B5EF4-FFF2-40B4-BE49-F238E27FC236}">
                <a16:creationId xmlns:a16="http://schemas.microsoft.com/office/drawing/2014/main" id="{7F8466A4-69F7-450B-8006-F9DF495B7EA4}"/>
              </a:ext>
            </a:extLst>
          </p:cNvPr>
          <p:cNvSpPr>
            <a:spLocks noChangeArrowheads="1"/>
          </p:cNvSpPr>
          <p:nvPr/>
        </p:nvSpPr>
        <p:spPr bwMode="auto">
          <a:xfrm>
            <a:off x="882650" y="6299154"/>
            <a:ext cx="287338" cy="69850"/>
          </a:xfrm>
          <a:prstGeom prst="ellipse">
            <a:avLst/>
          </a:prstGeom>
          <a:noFill/>
          <a:ln w="1905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ES" altLang="es-ES" sz="1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40" name="Oval 109">
            <a:extLst>
              <a:ext uri="{FF2B5EF4-FFF2-40B4-BE49-F238E27FC236}">
                <a16:creationId xmlns:a16="http://schemas.microsoft.com/office/drawing/2014/main" id="{3F1608CA-7F96-49B8-8798-12A089F801BF}"/>
              </a:ext>
            </a:extLst>
          </p:cNvPr>
          <p:cNvSpPr>
            <a:spLocks noChangeArrowheads="1"/>
          </p:cNvSpPr>
          <p:nvPr/>
        </p:nvSpPr>
        <p:spPr bwMode="auto">
          <a:xfrm>
            <a:off x="882650" y="6583987"/>
            <a:ext cx="287338" cy="69850"/>
          </a:xfrm>
          <a:prstGeom prst="ellipse">
            <a:avLst/>
          </a:prstGeom>
          <a:noFill/>
          <a:ln w="19050">
            <a:solidFill>
              <a:srgbClr val="0066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ES" altLang="es-ES" sz="1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41" name="Text Box 144">
            <a:extLst>
              <a:ext uri="{FF2B5EF4-FFF2-40B4-BE49-F238E27FC236}">
                <a16:creationId xmlns:a16="http://schemas.microsoft.com/office/drawing/2014/main" id="{93668B7C-837B-4867-A394-EB0EF9A545C6}"/>
              </a:ext>
            </a:extLst>
          </p:cNvPr>
          <p:cNvSpPr txBox="1">
            <a:spLocks noChangeArrowheads="1"/>
          </p:cNvSpPr>
          <p:nvPr/>
        </p:nvSpPr>
        <p:spPr bwMode="auto">
          <a:xfrm>
            <a:off x="1169989" y="6198224"/>
            <a:ext cx="164623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457200" rtl="0" eaLnBrk="0" fontAlgn="auto" latinLnBrk="0" hangingPunct="0">
              <a:lnSpc>
                <a:spcPct val="100000"/>
              </a:lnSpc>
              <a:spcBef>
                <a:spcPct val="50000"/>
              </a:spcBef>
              <a:spcAft>
                <a:spcPts val="0"/>
              </a:spcAft>
              <a:buClrTx/>
              <a:buSzTx/>
              <a:buFontTx/>
              <a:buNone/>
              <a:tabLst/>
              <a:defRPr/>
            </a:pPr>
            <a:r>
              <a:rPr kumimoji="0" lang="es-ES" altLang="es-ES" sz="9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Dependencia con valoración más baja según Servicio</a:t>
            </a:r>
          </a:p>
        </p:txBody>
      </p:sp>
      <p:sp>
        <p:nvSpPr>
          <p:cNvPr id="42" name="Text Box 145">
            <a:extLst>
              <a:ext uri="{FF2B5EF4-FFF2-40B4-BE49-F238E27FC236}">
                <a16:creationId xmlns:a16="http://schemas.microsoft.com/office/drawing/2014/main" id="{79101C85-1C4A-4071-9CD4-2BBC21969AD7}"/>
              </a:ext>
            </a:extLst>
          </p:cNvPr>
          <p:cNvSpPr txBox="1">
            <a:spLocks noChangeArrowheads="1"/>
          </p:cNvSpPr>
          <p:nvPr/>
        </p:nvSpPr>
        <p:spPr bwMode="auto">
          <a:xfrm>
            <a:off x="1169989" y="6506199"/>
            <a:ext cx="164623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457200" rtl="0" eaLnBrk="0" fontAlgn="auto" latinLnBrk="0" hangingPunct="0">
              <a:lnSpc>
                <a:spcPct val="100000"/>
              </a:lnSpc>
              <a:spcBef>
                <a:spcPct val="50000"/>
              </a:spcBef>
              <a:spcAft>
                <a:spcPts val="0"/>
              </a:spcAft>
              <a:buClrTx/>
              <a:buSzTx/>
              <a:buFontTx/>
              <a:buNone/>
              <a:tabLst/>
              <a:defRPr/>
            </a:pPr>
            <a:r>
              <a:rPr kumimoji="0" lang="es-ES" altLang="es-ES" sz="9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Dependencia con valoración más alta según Servicio</a:t>
            </a:r>
          </a:p>
        </p:txBody>
      </p:sp>
      <p:sp>
        <p:nvSpPr>
          <p:cNvPr id="43" name="Rectangle 130">
            <a:extLst>
              <a:ext uri="{FF2B5EF4-FFF2-40B4-BE49-F238E27FC236}">
                <a16:creationId xmlns:a16="http://schemas.microsoft.com/office/drawing/2014/main" id="{7E196F6A-58F0-43D8-ADED-BD29A5007E4A}"/>
              </a:ext>
            </a:extLst>
          </p:cNvPr>
          <p:cNvSpPr>
            <a:spLocks noChangeArrowheads="1"/>
          </p:cNvSpPr>
          <p:nvPr/>
        </p:nvSpPr>
        <p:spPr bwMode="auto">
          <a:xfrm>
            <a:off x="2965450" y="6582399"/>
            <a:ext cx="215900" cy="69850"/>
          </a:xfrm>
          <a:prstGeom prst="rect">
            <a:avLst/>
          </a:prstGeom>
          <a:noFill/>
          <a:ln w="19050">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44" name="Rectangle 130">
            <a:extLst>
              <a:ext uri="{FF2B5EF4-FFF2-40B4-BE49-F238E27FC236}">
                <a16:creationId xmlns:a16="http://schemas.microsoft.com/office/drawing/2014/main" id="{D2FB520A-857F-40D7-96BF-F36F76413940}"/>
              </a:ext>
            </a:extLst>
          </p:cNvPr>
          <p:cNvSpPr>
            <a:spLocks noChangeArrowheads="1"/>
          </p:cNvSpPr>
          <p:nvPr/>
        </p:nvSpPr>
        <p:spPr bwMode="auto">
          <a:xfrm>
            <a:off x="2960688" y="6299154"/>
            <a:ext cx="215900" cy="69850"/>
          </a:xfrm>
          <a:prstGeom prst="rect">
            <a:avLst/>
          </a:prstGeom>
          <a:noFill/>
          <a:ln w="19050">
            <a:solidFill>
              <a:srgbClr val="FF202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45" name="Text Box 148">
            <a:extLst>
              <a:ext uri="{FF2B5EF4-FFF2-40B4-BE49-F238E27FC236}">
                <a16:creationId xmlns:a16="http://schemas.microsoft.com/office/drawing/2014/main" id="{703CCA9E-4385-4C8C-87B9-F7FE5B206242}"/>
              </a:ext>
            </a:extLst>
          </p:cNvPr>
          <p:cNvSpPr txBox="1">
            <a:spLocks noChangeArrowheads="1"/>
          </p:cNvSpPr>
          <p:nvPr/>
        </p:nvSpPr>
        <p:spPr bwMode="auto">
          <a:xfrm>
            <a:off x="3171825" y="6198224"/>
            <a:ext cx="1887538"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457200" rtl="0" eaLnBrk="0" fontAlgn="auto" latinLnBrk="0" hangingPunct="0">
              <a:lnSpc>
                <a:spcPct val="100000"/>
              </a:lnSpc>
              <a:spcBef>
                <a:spcPct val="50000"/>
              </a:spcBef>
              <a:spcAft>
                <a:spcPts val="0"/>
              </a:spcAft>
              <a:buClrTx/>
              <a:buSzTx/>
              <a:buFontTx/>
              <a:buNone/>
              <a:tabLst/>
              <a:defRPr/>
            </a:pPr>
            <a:r>
              <a:rPr kumimoji="0" lang="es-ES" altLang="es-ES" sz="9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Valor más bajo según dimensión</a:t>
            </a:r>
          </a:p>
        </p:txBody>
      </p:sp>
      <p:sp>
        <p:nvSpPr>
          <p:cNvPr id="46" name="Text Box 149">
            <a:extLst>
              <a:ext uri="{FF2B5EF4-FFF2-40B4-BE49-F238E27FC236}">
                <a16:creationId xmlns:a16="http://schemas.microsoft.com/office/drawing/2014/main" id="{965520CE-9C7B-48A5-ACFC-48514B5FE8CE}"/>
              </a:ext>
            </a:extLst>
          </p:cNvPr>
          <p:cNvSpPr txBox="1">
            <a:spLocks noChangeArrowheads="1"/>
          </p:cNvSpPr>
          <p:nvPr/>
        </p:nvSpPr>
        <p:spPr bwMode="auto">
          <a:xfrm>
            <a:off x="3171825" y="6506199"/>
            <a:ext cx="1887538"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457200" rtl="0" eaLnBrk="0" fontAlgn="auto" latinLnBrk="0" hangingPunct="0">
              <a:lnSpc>
                <a:spcPct val="100000"/>
              </a:lnSpc>
              <a:spcBef>
                <a:spcPct val="50000"/>
              </a:spcBef>
              <a:spcAft>
                <a:spcPts val="0"/>
              </a:spcAft>
              <a:buClrTx/>
              <a:buSzTx/>
              <a:buFontTx/>
              <a:buNone/>
              <a:tabLst/>
              <a:defRPr/>
            </a:pPr>
            <a:r>
              <a:rPr kumimoji="0" lang="es-ES" altLang="es-ES" sz="9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Valor más alto según dimensión</a:t>
            </a:r>
          </a:p>
        </p:txBody>
      </p:sp>
      <p:sp>
        <p:nvSpPr>
          <p:cNvPr id="61" name="Rectangle 130">
            <a:extLst>
              <a:ext uri="{FF2B5EF4-FFF2-40B4-BE49-F238E27FC236}">
                <a16:creationId xmlns:a16="http://schemas.microsoft.com/office/drawing/2014/main" id="{BCB2C01D-95E8-4917-A611-22E448928FF8}"/>
              </a:ext>
            </a:extLst>
          </p:cNvPr>
          <p:cNvSpPr>
            <a:spLocks noChangeArrowheads="1"/>
          </p:cNvSpPr>
          <p:nvPr/>
        </p:nvSpPr>
        <p:spPr bwMode="auto">
          <a:xfrm>
            <a:off x="8688765" y="4510226"/>
            <a:ext cx="576262" cy="898536"/>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66" name="Rectangle 130">
            <a:extLst>
              <a:ext uri="{FF2B5EF4-FFF2-40B4-BE49-F238E27FC236}">
                <a16:creationId xmlns:a16="http://schemas.microsoft.com/office/drawing/2014/main" id="{EA64F636-2439-45E7-BFC0-C34BC8185B5A}"/>
              </a:ext>
            </a:extLst>
          </p:cNvPr>
          <p:cNvSpPr>
            <a:spLocks noChangeArrowheads="1"/>
          </p:cNvSpPr>
          <p:nvPr/>
        </p:nvSpPr>
        <p:spPr bwMode="auto">
          <a:xfrm>
            <a:off x="6868615" y="2187713"/>
            <a:ext cx="647700" cy="2472456"/>
          </a:xfrm>
          <a:prstGeom prst="rect">
            <a:avLst/>
          </a:prstGeom>
          <a:noFill/>
          <a:ln w="28575">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29" name="Rectangle 130">
            <a:extLst>
              <a:ext uri="{FF2B5EF4-FFF2-40B4-BE49-F238E27FC236}">
                <a16:creationId xmlns:a16="http://schemas.microsoft.com/office/drawing/2014/main" id="{4853BDB6-408D-4654-A098-3E4DEDD18F63}"/>
              </a:ext>
            </a:extLst>
          </p:cNvPr>
          <p:cNvSpPr>
            <a:spLocks noChangeArrowheads="1"/>
          </p:cNvSpPr>
          <p:nvPr/>
        </p:nvSpPr>
        <p:spPr bwMode="auto">
          <a:xfrm>
            <a:off x="7717680" y="3717153"/>
            <a:ext cx="647700" cy="193675"/>
          </a:xfrm>
          <a:prstGeom prst="rect">
            <a:avLst/>
          </a:prstGeom>
          <a:noFill/>
          <a:ln w="28575">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30" name="Rectangle 130">
            <a:extLst>
              <a:ext uri="{FF2B5EF4-FFF2-40B4-BE49-F238E27FC236}">
                <a16:creationId xmlns:a16="http://schemas.microsoft.com/office/drawing/2014/main" id="{83267A7A-A10C-4C79-900D-9802920C5594}"/>
              </a:ext>
            </a:extLst>
          </p:cNvPr>
          <p:cNvSpPr>
            <a:spLocks noChangeArrowheads="1"/>
          </p:cNvSpPr>
          <p:nvPr/>
        </p:nvSpPr>
        <p:spPr bwMode="auto">
          <a:xfrm>
            <a:off x="8700556" y="3743031"/>
            <a:ext cx="576262" cy="518417"/>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31" name="Rectangle 130">
            <a:extLst>
              <a:ext uri="{FF2B5EF4-FFF2-40B4-BE49-F238E27FC236}">
                <a16:creationId xmlns:a16="http://schemas.microsoft.com/office/drawing/2014/main" id="{07141986-99A7-4091-A0E7-E6AFE30AA869}"/>
              </a:ext>
            </a:extLst>
          </p:cNvPr>
          <p:cNvSpPr>
            <a:spLocks noChangeArrowheads="1"/>
          </p:cNvSpPr>
          <p:nvPr/>
        </p:nvSpPr>
        <p:spPr bwMode="auto">
          <a:xfrm>
            <a:off x="5874412" y="3338263"/>
            <a:ext cx="634903" cy="193675"/>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32" name="Rectangle 130">
            <a:extLst>
              <a:ext uri="{FF2B5EF4-FFF2-40B4-BE49-F238E27FC236}">
                <a16:creationId xmlns:a16="http://schemas.microsoft.com/office/drawing/2014/main" id="{4A1E6FA2-CA84-4B1E-8F46-B52F2CE1A92D}"/>
              </a:ext>
            </a:extLst>
          </p:cNvPr>
          <p:cNvSpPr>
            <a:spLocks noChangeArrowheads="1"/>
          </p:cNvSpPr>
          <p:nvPr/>
        </p:nvSpPr>
        <p:spPr bwMode="auto">
          <a:xfrm>
            <a:off x="5861616" y="4108559"/>
            <a:ext cx="647700" cy="193675"/>
          </a:xfrm>
          <a:prstGeom prst="rect">
            <a:avLst/>
          </a:prstGeom>
          <a:noFill/>
          <a:ln w="28575">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35" name="Rectangle 130">
            <a:extLst>
              <a:ext uri="{FF2B5EF4-FFF2-40B4-BE49-F238E27FC236}">
                <a16:creationId xmlns:a16="http://schemas.microsoft.com/office/drawing/2014/main" id="{BC58E767-FB50-436E-B1B1-13BCA3468AE2}"/>
              </a:ext>
            </a:extLst>
          </p:cNvPr>
          <p:cNvSpPr>
            <a:spLocks noChangeArrowheads="1"/>
          </p:cNvSpPr>
          <p:nvPr/>
        </p:nvSpPr>
        <p:spPr bwMode="auto">
          <a:xfrm>
            <a:off x="7717680" y="3531938"/>
            <a:ext cx="647700" cy="187385"/>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36" name="Rectangle 130">
            <a:extLst>
              <a:ext uri="{FF2B5EF4-FFF2-40B4-BE49-F238E27FC236}">
                <a16:creationId xmlns:a16="http://schemas.microsoft.com/office/drawing/2014/main" id="{2D35C63E-3D76-4A0E-B330-5E03865875F9}"/>
              </a:ext>
            </a:extLst>
          </p:cNvPr>
          <p:cNvSpPr>
            <a:spLocks noChangeArrowheads="1"/>
          </p:cNvSpPr>
          <p:nvPr/>
        </p:nvSpPr>
        <p:spPr bwMode="auto">
          <a:xfrm>
            <a:off x="4823972" y="4297527"/>
            <a:ext cx="576262" cy="181957"/>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50" name="Rectangle 130">
            <a:extLst>
              <a:ext uri="{FF2B5EF4-FFF2-40B4-BE49-F238E27FC236}">
                <a16:creationId xmlns:a16="http://schemas.microsoft.com/office/drawing/2014/main" id="{A925D471-C967-493B-88A7-1F02B3B4B38E}"/>
              </a:ext>
            </a:extLst>
          </p:cNvPr>
          <p:cNvSpPr>
            <a:spLocks noChangeArrowheads="1"/>
          </p:cNvSpPr>
          <p:nvPr/>
        </p:nvSpPr>
        <p:spPr bwMode="auto">
          <a:xfrm>
            <a:off x="5874413" y="4660169"/>
            <a:ext cx="647700" cy="193675"/>
          </a:xfrm>
          <a:prstGeom prst="rect">
            <a:avLst/>
          </a:prstGeom>
          <a:noFill/>
          <a:ln w="28575">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48" name="Rectangle 130">
            <a:extLst>
              <a:ext uri="{FF2B5EF4-FFF2-40B4-BE49-F238E27FC236}">
                <a16:creationId xmlns:a16="http://schemas.microsoft.com/office/drawing/2014/main" id="{BD9B1390-5BBE-446E-B399-822287C1399C}"/>
              </a:ext>
            </a:extLst>
          </p:cNvPr>
          <p:cNvSpPr>
            <a:spLocks noChangeArrowheads="1"/>
          </p:cNvSpPr>
          <p:nvPr/>
        </p:nvSpPr>
        <p:spPr bwMode="auto">
          <a:xfrm>
            <a:off x="6865928" y="4842083"/>
            <a:ext cx="647700" cy="1345431"/>
          </a:xfrm>
          <a:prstGeom prst="rect">
            <a:avLst/>
          </a:prstGeom>
          <a:noFill/>
          <a:ln w="28575">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52" name="Rectangle 130">
            <a:extLst>
              <a:ext uri="{FF2B5EF4-FFF2-40B4-BE49-F238E27FC236}">
                <a16:creationId xmlns:a16="http://schemas.microsoft.com/office/drawing/2014/main" id="{848BAE77-AA03-4DAE-B99E-502C55114B55}"/>
              </a:ext>
            </a:extLst>
          </p:cNvPr>
          <p:cNvSpPr>
            <a:spLocks noChangeArrowheads="1"/>
          </p:cNvSpPr>
          <p:nvPr/>
        </p:nvSpPr>
        <p:spPr bwMode="auto">
          <a:xfrm>
            <a:off x="4806577" y="5432622"/>
            <a:ext cx="576262" cy="181957"/>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53" name="Rectangle 130">
            <a:extLst>
              <a:ext uri="{FF2B5EF4-FFF2-40B4-BE49-F238E27FC236}">
                <a16:creationId xmlns:a16="http://schemas.microsoft.com/office/drawing/2014/main" id="{B426116E-BD2C-47B6-958C-74C8B22D8BF7}"/>
              </a:ext>
            </a:extLst>
          </p:cNvPr>
          <p:cNvSpPr>
            <a:spLocks noChangeArrowheads="1"/>
          </p:cNvSpPr>
          <p:nvPr/>
        </p:nvSpPr>
        <p:spPr bwMode="auto">
          <a:xfrm>
            <a:off x="4823972" y="4872840"/>
            <a:ext cx="576262" cy="181957"/>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54" name="Rectangle 130">
            <a:extLst>
              <a:ext uri="{FF2B5EF4-FFF2-40B4-BE49-F238E27FC236}">
                <a16:creationId xmlns:a16="http://schemas.microsoft.com/office/drawing/2014/main" id="{7733370B-F5AE-4C3C-914B-610C318001D9}"/>
              </a:ext>
            </a:extLst>
          </p:cNvPr>
          <p:cNvSpPr>
            <a:spLocks noChangeArrowheads="1"/>
          </p:cNvSpPr>
          <p:nvPr/>
        </p:nvSpPr>
        <p:spPr bwMode="auto">
          <a:xfrm>
            <a:off x="4806577" y="5816198"/>
            <a:ext cx="576262" cy="181957"/>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55" name="Rectangle 130">
            <a:extLst>
              <a:ext uri="{FF2B5EF4-FFF2-40B4-BE49-F238E27FC236}">
                <a16:creationId xmlns:a16="http://schemas.microsoft.com/office/drawing/2014/main" id="{97158175-B00C-4850-976A-7B4FFAD2FF0E}"/>
              </a:ext>
            </a:extLst>
          </p:cNvPr>
          <p:cNvSpPr>
            <a:spLocks noChangeArrowheads="1"/>
          </p:cNvSpPr>
          <p:nvPr/>
        </p:nvSpPr>
        <p:spPr bwMode="auto">
          <a:xfrm>
            <a:off x="5857433" y="5612880"/>
            <a:ext cx="647699" cy="181957"/>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56" name="Rectangle 130">
            <a:extLst>
              <a:ext uri="{FF2B5EF4-FFF2-40B4-BE49-F238E27FC236}">
                <a16:creationId xmlns:a16="http://schemas.microsoft.com/office/drawing/2014/main" id="{FBA9F06C-C24A-4A32-B3A4-B73B6AC0CD67}"/>
              </a:ext>
            </a:extLst>
          </p:cNvPr>
          <p:cNvSpPr>
            <a:spLocks noChangeArrowheads="1"/>
          </p:cNvSpPr>
          <p:nvPr/>
        </p:nvSpPr>
        <p:spPr bwMode="auto">
          <a:xfrm>
            <a:off x="5874411" y="5999327"/>
            <a:ext cx="647699" cy="193675"/>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Tree>
    <p:extLst>
      <p:ext uri="{BB962C8B-B14F-4D97-AF65-F5344CB8AC3E}">
        <p14:creationId xmlns:p14="http://schemas.microsoft.com/office/powerpoint/2010/main" val="398018150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8D945A54-3BD5-4B9D-9436-CE7E48350CD6}"/>
              </a:ext>
            </a:extLst>
          </p:cNvPr>
          <p:cNvSpPr>
            <a:spLocks noGrp="1"/>
          </p:cNvSpPr>
          <p:nvPr>
            <p:ph type="title"/>
          </p:nvPr>
        </p:nvSpPr>
        <p:spPr>
          <a:xfrm>
            <a:off x="304802" y="365127"/>
            <a:ext cx="9442546" cy="970187"/>
          </a:xfrm>
        </p:spPr>
        <p:txBody>
          <a:bodyPr>
            <a:normAutofit fontScale="90000"/>
          </a:bodyPr>
          <a:lstStyle/>
          <a:p>
            <a:r>
              <a:rPr lang="es-PE" sz="2400" dirty="0"/>
              <a:t>2. Resumen Ejecutivo</a:t>
            </a:r>
            <a:br>
              <a:rPr lang="es-PE" dirty="0"/>
            </a:br>
            <a:r>
              <a:rPr lang="es-PE" dirty="0"/>
              <a:t>   </a:t>
            </a:r>
            <a:r>
              <a:rPr lang="es-PE" dirty="0">
                <a:solidFill>
                  <a:srgbClr val="1264A1"/>
                </a:solidFill>
              </a:rPr>
              <a:t> </a:t>
            </a:r>
            <a:r>
              <a:rPr lang="es-PE" sz="1800" dirty="0">
                <a:solidFill>
                  <a:srgbClr val="1264A1"/>
                </a:solidFill>
              </a:rPr>
              <a:t>2.1 Indicadores de Satisfacción Post Contacto – Tributos Internos</a:t>
            </a:r>
            <a:br>
              <a:rPr lang="es-PE" sz="1800" dirty="0">
                <a:solidFill>
                  <a:srgbClr val="1264A1"/>
                </a:solidFill>
              </a:rPr>
            </a:br>
            <a:r>
              <a:rPr lang="es-PE" sz="1800" dirty="0">
                <a:solidFill>
                  <a:srgbClr val="1264A1"/>
                </a:solidFill>
              </a:rPr>
              <a:t>             2.1.2 Puntos Fuertes y Débiles : Por Dependencias – Servicio Trámites</a:t>
            </a:r>
          </a:p>
        </p:txBody>
      </p:sp>
      <p:graphicFrame>
        <p:nvGraphicFramePr>
          <p:cNvPr id="7" name="Group 3">
            <a:extLst>
              <a:ext uri="{FF2B5EF4-FFF2-40B4-BE49-F238E27FC236}">
                <a16:creationId xmlns:a16="http://schemas.microsoft.com/office/drawing/2014/main" id="{7FEE6143-FC80-474D-BAEF-89AE0AF922E3}"/>
              </a:ext>
            </a:extLst>
          </p:cNvPr>
          <p:cNvGraphicFramePr>
            <a:graphicFrameLocks noGrp="1"/>
          </p:cNvGraphicFramePr>
          <p:nvPr>
            <p:extLst>
              <p:ext uri="{D42A27DB-BD31-4B8C-83A1-F6EECF244321}">
                <p14:modId xmlns:p14="http://schemas.microsoft.com/office/powerpoint/2010/main" val="3433146665"/>
              </p:ext>
            </p:extLst>
          </p:nvPr>
        </p:nvGraphicFramePr>
        <p:xfrm>
          <a:off x="443653" y="1285886"/>
          <a:ext cx="9058694" cy="4881301"/>
        </p:xfrm>
        <a:graphic>
          <a:graphicData uri="http://schemas.openxmlformats.org/drawingml/2006/table">
            <a:tbl>
              <a:tblPr/>
              <a:tblGrid>
                <a:gridCol w="1447129">
                  <a:extLst>
                    <a:ext uri="{9D8B030D-6E8A-4147-A177-3AD203B41FA5}">
                      <a16:colId xmlns:a16="http://schemas.microsoft.com/office/drawing/2014/main" val="20000"/>
                    </a:ext>
                  </a:extLst>
                </a:gridCol>
                <a:gridCol w="1994213">
                  <a:extLst>
                    <a:ext uri="{9D8B030D-6E8A-4147-A177-3AD203B41FA5}">
                      <a16:colId xmlns:a16="http://schemas.microsoft.com/office/drawing/2014/main" val="20001"/>
                    </a:ext>
                  </a:extLst>
                </a:gridCol>
                <a:gridCol w="695330">
                  <a:extLst>
                    <a:ext uri="{9D8B030D-6E8A-4147-A177-3AD203B41FA5}">
                      <a16:colId xmlns:a16="http://schemas.microsoft.com/office/drawing/2014/main" val="20002"/>
                    </a:ext>
                  </a:extLst>
                </a:gridCol>
                <a:gridCol w="1087204">
                  <a:extLst>
                    <a:ext uri="{9D8B030D-6E8A-4147-A177-3AD203B41FA5}">
                      <a16:colId xmlns:a16="http://schemas.microsoft.com/office/drawing/2014/main" val="20003"/>
                    </a:ext>
                  </a:extLst>
                </a:gridCol>
                <a:gridCol w="1120641">
                  <a:extLst>
                    <a:ext uri="{9D8B030D-6E8A-4147-A177-3AD203B41FA5}">
                      <a16:colId xmlns:a16="http://schemas.microsoft.com/office/drawing/2014/main" val="20004"/>
                    </a:ext>
                  </a:extLst>
                </a:gridCol>
                <a:gridCol w="880632">
                  <a:extLst>
                    <a:ext uri="{9D8B030D-6E8A-4147-A177-3AD203B41FA5}">
                      <a16:colId xmlns:a16="http://schemas.microsoft.com/office/drawing/2014/main" val="20005"/>
                    </a:ext>
                  </a:extLst>
                </a:gridCol>
                <a:gridCol w="865350">
                  <a:extLst>
                    <a:ext uri="{9D8B030D-6E8A-4147-A177-3AD203B41FA5}">
                      <a16:colId xmlns:a16="http://schemas.microsoft.com/office/drawing/2014/main" val="20006"/>
                    </a:ext>
                  </a:extLst>
                </a:gridCol>
                <a:gridCol w="968195">
                  <a:extLst>
                    <a:ext uri="{9D8B030D-6E8A-4147-A177-3AD203B41FA5}">
                      <a16:colId xmlns:a16="http://schemas.microsoft.com/office/drawing/2014/main" val="20007"/>
                    </a:ext>
                  </a:extLst>
                </a:gridCol>
              </a:tblGrid>
              <a:tr h="319623">
                <a:tc rowSpan="2">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bg1"/>
                          </a:solidFill>
                          <a:effectLst/>
                          <a:latin typeface="+mn-lt"/>
                          <a:cs typeface="Arial" panose="020B0604020202020204" pitchFamily="34" charset="0"/>
                        </a:rPr>
                        <a:t>Proceso</a:t>
                      </a:r>
                    </a:p>
                  </a:txBody>
                  <a:tcPr marT="45701" marB="4570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0000"/>
                    </a:solidFill>
                  </a:tcPr>
                </a:tc>
                <a:tc rowSpan="2">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bg1"/>
                          </a:solidFill>
                          <a:effectLst/>
                          <a:latin typeface="+mn-lt"/>
                          <a:cs typeface="Arial" panose="020B0604020202020204" pitchFamily="34" charset="0"/>
                        </a:rPr>
                        <a:t>Dependencias</a:t>
                      </a:r>
                      <a:endParaRPr kumimoji="0" lang="es-ES" altLang="es-ES" sz="1200" b="0" i="0" u="none" strike="noStrike" cap="none" normalizeH="0" baseline="0" dirty="0">
                        <a:ln>
                          <a:noFill/>
                        </a:ln>
                        <a:solidFill>
                          <a:schemeClr val="bg1"/>
                        </a:solidFill>
                        <a:effectLst/>
                        <a:latin typeface="+mn-lt"/>
                        <a:cs typeface="Arial" panose="020B0604020202020204" pitchFamily="34" charset="0"/>
                      </a:endParaRPr>
                    </a:p>
                  </a:txBody>
                  <a:tcPr marT="45701" marB="4570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0000"/>
                    </a:solidFill>
                  </a:tcPr>
                </a:tc>
                <a:tc rowSpan="2">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bg1"/>
                          </a:solidFill>
                          <a:effectLst/>
                          <a:latin typeface="+mn-lt"/>
                          <a:cs typeface="Arial" panose="020B0604020202020204" pitchFamily="34" charset="0"/>
                        </a:rPr>
                        <a:t>TOTAL</a:t>
                      </a:r>
                    </a:p>
                  </a:txBody>
                  <a:tcPr marT="45701" marB="4570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0000"/>
                    </a:solidFill>
                  </a:tcPr>
                </a:tc>
                <a:tc gridSpan="5">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mn-lt"/>
                          <a:cs typeface="Arial" panose="020B0604020202020204" pitchFamily="34" charset="0"/>
                        </a:rPr>
                        <a:t>DIMENSIONES O FACTORES</a:t>
                      </a:r>
                    </a:p>
                  </a:txBody>
                  <a:tcPr marT="45701" marB="45701" anchor="ctr" horzOverflow="overflow">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extLst>
                  <a:ext uri="{0D108BD9-81ED-4DB2-BD59-A6C34878D82A}">
                    <a16:rowId xmlns:a16="http://schemas.microsoft.com/office/drawing/2014/main" val="10000"/>
                  </a:ext>
                </a:extLst>
              </a:tr>
              <a:tr h="534424">
                <a:tc vMerge="1">
                  <a:txBody>
                    <a:bodyPr/>
                    <a:lstStyle/>
                    <a:p>
                      <a:endParaRPr lang="es-ES"/>
                    </a:p>
                  </a:txBody>
                  <a:tcPr/>
                </a:tc>
                <a:tc vMerge="1">
                  <a:txBody>
                    <a:bodyPr/>
                    <a:lstStyle/>
                    <a:p>
                      <a:endParaRPr lang="es-ES"/>
                    </a:p>
                  </a:txBody>
                  <a:tcPr/>
                </a:tc>
                <a:tc vMerge="1">
                  <a:txBody>
                    <a:bodyPr/>
                    <a:lstStyle/>
                    <a:p>
                      <a:endParaRPr lang="es-ES"/>
                    </a:p>
                  </a:txBody>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100" b="1" i="0" u="none" strike="noStrike" cap="none" normalizeH="0" baseline="0" dirty="0">
                          <a:ln>
                            <a:noFill/>
                          </a:ln>
                          <a:solidFill>
                            <a:schemeClr val="tx1"/>
                          </a:solidFill>
                          <a:effectLst/>
                          <a:latin typeface="+mn-lt"/>
                          <a:cs typeface="Arial" panose="020B0604020202020204" pitchFamily="34" charset="0"/>
                        </a:rPr>
                        <a:t>Conocimiento técnico</a:t>
                      </a:r>
                      <a:endParaRPr kumimoji="0" lang="es-ES" altLang="es-ES" sz="1100" b="0"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100" b="1" i="0" u="none" strike="noStrike" cap="none" normalizeH="0" baseline="0" dirty="0">
                          <a:ln>
                            <a:noFill/>
                          </a:ln>
                          <a:solidFill>
                            <a:schemeClr val="tx1"/>
                          </a:solidFill>
                          <a:effectLst/>
                          <a:latin typeface="+mn-lt"/>
                          <a:cs typeface="Arial" panose="020B0604020202020204" pitchFamily="34" charset="0"/>
                        </a:rPr>
                        <a:t>Comunicación</a:t>
                      </a:r>
                      <a:endParaRPr kumimoji="0" lang="es-ES" altLang="es-ES" sz="1100" b="0"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100" b="1" i="0" u="none" strike="noStrike" cap="none" normalizeH="0" baseline="0" dirty="0">
                          <a:ln>
                            <a:noFill/>
                          </a:ln>
                          <a:solidFill>
                            <a:schemeClr val="tx1"/>
                          </a:solidFill>
                          <a:effectLst/>
                          <a:latin typeface="+mn-lt"/>
                          <a:cs typeface="Arial" panose="020B0604020202020204" pitchFamily="34" charset="0"/>
                        </a:rPr>
                        <a:t>Elementos tangibles</a:t>
                      </a:r>
                      <a:endParaRPr kumimoji="0" lang="es-ES" altLang="es-ES" sz="1100" b="0"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100" b="1" i="0" u="none" strike="noStrike" cap="none" normalizeH="0" baseline="0" dirty="0">
                          <a:ln>
                            <a:noFill/>
                          </a:ln>
                          <a:solidFill>
                            <a:schemeClr val="tx1"/>
                          </a:solidFill>
                          <a:effectLst/>
                          <a:latin typeface="+mn-lt"/>
                          <a:cs typeface="Arial" panose="020B0604020202020204" pitchFamily="34" charset="0"/>
                        </a:rPr>
                        <a:t>Calidez</a:t>
                      </a:r>
                      <a:endParaRPr kumimoji="0" lang="es-ES" altLang="es-ES" sz="1100" b="0"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100" b="1" i="0" u="none" strike="noStrike" cap="none" normalizeH="0" baseline="0" dirty="0">
                          <a:ln>
                            <a:noFill/>
                          </a:ln>
                          <a:solidFill>
                            <a:schemeClr val="tx1"/>
                          </a:solidFill>
                          <a:effectLst/>
                          <a:latin typeface="+mn-lt"/>
                          <a:cs typeface="Arial" panose="020B0604020202020204" pitchFamily="34" charset="0"/>
                        </a:rPr>
                        <a:t>Efectividad</a:t>
                      </a:r>
                      <a:endParaRPr kumimoji="0" lang="es-ES" altLang="es-ES" sz="1100" b="0"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extLst>
                  <a:ext uri="{0D108BD9-81ED-4DB2-BD59-A6C34878D82A}">
                    <a16:rowId xmlns:a16="http://schemas.microsoft.com/office/drawing/2014/main" val="10001"/>
                  </a:ext>
                </a:extLst>
              </a:tr>
              <a:tr h="191774">
                <a:tc rowSpan="21">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mn-lt"/>
                          <a:cs typeface="Arial" panose="020B0604020202020204" pitchFamily="34" charset="0"/>
                        </a:rPr>
                        <a:t>ASISTENCIA AL CONTRIBUYENTE Y AL CIUDADANO</a:t>
                      </a:r>
                    </a:p>
                    <a:p>
                      <a:pPr marL="0" marR="0" lvl="0" indent="0" algn="ctr" defTabSz="914400" rtl="0" eaLnBrk="1" fontAlgn="ctr" latinLnBrk="0" hangingPunct="1">
                        <a:lnSpc>
                          <a:spcPct val="100000"/>
                        </a:lnSpc>
                        <a:spcBef>
                          <a:spcPct val="0"/>
                        </a:spcBef>
                        <a:spcAft>
                          <a:spcPct val="0"/>
                        </a:spcAft>
                        <a:buClrTx/>
                        <a:buSzTx/>
                        <a:buFontTx/>
                        <a:buNone/>
                        <a:tabLst/>
                      </a:pPr>
                      <a:endParaRPr kumimoji="0" lang="es-ES" altLang="es-ES" sz="1200" b="1" i="0" u="none" strike="noStrike" cap="none" normalizeH="0" baseline="0" dirty="0">
                        <a:ln>
                          <a:noFill/>
                        </a:ln>
                        <a:solidFill>
                          <a:schemeClr val="tx1"/>
                        </a:solidFill>
                        <a:effectLst/>
                        <a:latin typeface="+mn-lt"/>
                        <a:cs typeface="Arial" panose="020B0604020202020204" pitchFamily="34" charset="0"/>
                      </a:endParaRPr>
                    </a:p>
                    <a:p>
                      <a:pPr marL="0" marR="0" lvl="0" indent="0" algn="ctr" defTabSz="914400" rtl="0" eaLnBrk="1" fontAlgn="ctr" latinLnBrk="0" hangingPunct="1">
                        <a:lnSpc>
                          <a:spcPct val="100000"/>
                        </a:lnSpc>
                        <a:spcBef>
                          <a:spcPct val="0"/>
                        </a:spcBef>
                        <a:spcAft>
                          <a:spcPct val="0"/>
                        </a:spcAft>
                        <a:buClrTx/>
                        <a:buSzTx/>
                        <a:buFontTx/>
                        <a:buNone/>
                        <a:tabLst/>
                        <a:defRPr/>
                      </a:pPr>
                      <a:r>
                        <a:rPr kumimoji="0" lang="es-ES" altLang="es-ES" sz="1200" b="1"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Servicio: Trámites</a:t>
                      </a:r>
                      <a:endParaRPr kumimoji="0" lang="es-ES" altLang="es-ES" sz="1200" b="1"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l" fontAlgn="ctr"/>
                      <a:r>
                        <a:rPr lang="es-PE" sz="1000" b="0" i="0" u="none" strike="noStrike" dirty="0">
                          <a:solidFill>
                            <a:schemeClr val="tx1"/>
                          </a:solidFill>
                          <a:effectLst/>
                          <a:latin typeface="Arial" panose="020B0604020202020204" pitchFamily="34" charset="0"/>
                        </a:rPr>
                        <a:t>I LIMA</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4.03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3.99</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4.03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4.15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3.99</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3.97</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2"/>
                  </a:ext>
                </a:extLst>
              </a:tr>
              <a:tr h="191774">
                <a:tc vMerge="1">
                  <a:txBody>
                    <a:bodyPr/>
                    <a:lstStyle/>
                    <a:p>
                      <a:endParaRPr lang="es-PE"/>
                    </a:p>
                  </a:txBody>
                  <a:tcPr/>
                </a:tc>
                <a:tc>
                  <a:txBody>
                    <a:bodyPr/>
                    <a:lstStyle/>
                    <a:p>
                      <a:pPr algn="l" fontAlgn="ctr"/>
                      <a:r>
                        <a:rPr lang="es-PE" sz="1000" b="0" i="0" u="none" strike="noStrike" dirty="0">
                          <a:solidFill>
                            <a:schemeClr val="tx1"/>
                          </a:solidFill>
                          <a:effectLst/>
                          <a:latin typeface="Arial" panose="020B0604020202020204" pitchFamily="34" charset="0"/>
                        </a:rPr>
                        <a:t>IR AREQUIPA</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3.92</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3.87</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3.87</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4.13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3.86</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3.89</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348456706"/>
                  </a:ext>
                </a:extLst>
              </a:tr>
              <a:tr h="191774">
                <a:tc vMerge="1">
                  <a:txBody>
                    <a:bodyPr/>
                    <a:lstStyle/>
                    <a:p>
                      <a:endParaRPr lang="es-PE"/>
                    </a:p>
                  </a:txBody>
                  <a:tcPr/>
                </a:tc>
                <a:tc>
                  <a:txBody>
                    <a:bodyPr/>
                    <a:lstStyle/>
                    <a:p>
                      <a:pPr algn="l" fontAlgn="ctr"/>
                      <a:r>
                        <a:rPr lang="es-PE" sz="1000" b="0" i="0" u="none" strike="noStrike" dirty="0">
                          <a:solidFill>
                            <a:schemeClr val="tx1"/>
                          </a:solidFill>
                          <a:effectLst/>
                          <a:latin typeface="Arial" panose="020B0604020202020204" pitchFamily="34" charset="0"/>
                        </a:rPr>
                        <a:t>IR LA LIBERTAD</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3.85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3.76</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3.83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4.03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3.88</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3.77</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2975820487"/>
                  </a:ext>
                </a:extLst>
              </a:tr>
              <a:tr h="191774">
                <a:tc vMerge="1">
                  <a:txBody>
                    <a:bodyPr/>
                    <a:lstStyle/>
                    <a:p>
                      <a:endParaRPr lang="es-PE"/>
                    </a:p>
                  </a:txBody>
                  <a:tcPr/>
                </a:tc>
                <a:tc>
                  <a:txBody>
                    <a:bodyPr/>
                    <a:lstStyle/>
                    <a:p>
                      <a:pPr algn="l" fontAlgn="ctr"/>
                      <a:r>
                        <a:rPr lang="es-PE" sz="1000" b="0" i="0" u="none" strike="noStrike" dirty="0">
                          <a:solidFill>
                            <a:schemeClr val="tx1"/>
                          </a:solidFill>
                          <a:effectLst/>
                          <a:latin typeface="Arial" panose="020B0604020202020204" pitchFamily="34" charset="0"/>
                        </a:rPr>
                        <a:t>IR LAMBAYEQUE</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4.01</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3.94</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4.02</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4.15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3.98</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3.96</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4276932834"/>
                  </a:ext>
                </a:extLst>
              </a:tr>
              <a:tr h="191774">
                <a:tc vMerge="1">
                  <a:txBody>
                    <a:bodyPr/>
                    <a:lstStyle/>
                    <a:p>
                      <a:endParaRPr lang="es-ES"/>
                    </a:p>
                  </a:txBody>
                  <a:tcPr>
                    <a:lnT w="12700" cap="flat" cmpd="sng" algn="ctr">
                      <a:solidFill>
                        <a:schemeClr val="bg1"/>
                      </a:solidFill>
                      <a:prstDash val="solid"/>
                      <a:round/>
                      <a:headEnd type="none" w="med" len="med"/>
                      <a:tailEnd type="none" w="med" len="med"/>
                    </a:lnT>
                  </a:tcPr>
                </a:tc>
                <a:tc>
                  <a:txBody>
                    <a:bodyPr/>
                    <a:lstStyle/>
                    <a:p>
                      <a:pPr algn="l" fontAlgn="ctr"/>
                      <a:r>
                        <a:rPr lang="es-PE" sz="1000" b="0" i="0" u="none" strike="noStrike" dirty="0">
                          <a:solidFill>
                            <a:schemeClr val="tx1"/>
                          </a:solidFill>
                          <a:effectLst/>
                          <a:latin typeface="Arial" panose="020B0604020202020204" pitchFamily="34" charset="0"/>
                        </a:rPr>
                        <a:t>IR PIURA</a:t>
                      </a:r>
                    </a:p>
                  </a:txBody>
                  <a:tcPr marL="9525" marR="9525" marT="9525" marB="0" anchor="ctr">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4.09</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4.03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4.06</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4.25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4.11</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4.02</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5"/>
                  </a:ext>
                </a:extLst>
              </a:tr>
              <a:tr h="191774">
                <a:tc vMerge="1">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s-ES" altLang="es-ES" sz="1200" b="1"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l" fontAlgn="ctr"/>
                      <a:r>
                        <a:rPr lang="es-PE" sz="1000" b="0" i="0" u="none" strike="noStrike" dirty="0">
                          <a:solidFill>
                            <a:schemeClr val="tx1"/>
                          </a:solidFill>
                          <a:effectLst/>
                          <a:latin typeface="Arial" panose="020B0604020202020204" pitchFamily="34" charset="0"/>
                        </a:rPr>
                        <a:t>IR CUSCO</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3.80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3.84</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3.67</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3.92</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3.86</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3.74</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7"/>
                  </a:ext>
                </a:extLst>
              </a:tr>
              <a:tr h="191774">
                <a:tc vMerge="1">
                  <a:txBody>
                    <a:bodyPr/>
                    <a:lstStyle/>
                    <a:p>
                      <a:endParaRPr lang="es-ES"/>
                    </a:p>
                  </a:txBody>
                  <a:tcPr/>
                </a:tc>
                <a:tc>
                  <a:txBody>
                    <a:bodyPr/>
                    <a:lstStyle/>
                    <a:p>
                      <a:pPr algn="l" fontAlgn="ctr"/>
                      <a:r>
                        <a:rPr lang="es-PE" sz="1000" b="0" i="0" u="none" strike="noStrike" dirty="0">
                          <a:solidFill>
                            <a:schemeClr val="tx1"/>
                          </a:solidFill>
                          <a:effectLst/>
                          <a:latin typeface="Arial" panose="020B0604020202020204" pitchFamily="34" charset="0"/>
                        </a:rPr>
                        <a:t>IR ICA</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3.87</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3.75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3.86</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4.03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3.86</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3.85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8"/>
                  </a:ext>
                </a:extLst>
              </a:tr>
              <a:tr h="191774">
                <a:tc vMerge="1">
                  <a:txBody>
                    <a:bodyPr/>
                    <a:lstStyle/>
                    <a:p>
                      <a:endParaRPr lang="es-ES"/>
                    </a:p>
                  </a:txBody>
                  <a:tcPr/>
                </a:tc>
                <a:tc>
                  <a:txBody>
                    <a:bodyPr/>
                    <a:lstStyle/>
                    <a:p>
                      <a:pPr algn="l" fontAlgn="ctr"/>
                      <a:r>
                        <a:rPr lang="es-PE" sz="1000" b="0" i="0" u="none" strike="noStrike" dirty="0">
                          <a:solidFill>
                            <a:schemeClr val="tx1"/>
                          </a:solidFill>
                          <a:effectLst/>
                          <a:latin typeface="Arial" panose="020B0604020202020204" pitchFamily="34" charset="0"/>
                        </a:rPr>
                        <a:t>IR TACNA</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3.66</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3.63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3.69</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3.89</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3.56</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3.54</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9"/>
                  </a:ext>
                </a:extLst>
              </a:tr>
              <a:tr h="191774">
                <a:tc vMerge="1">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s-ES" altLang="es-ES" sz="1200" b="1"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l" fontAlgn="ctr"/>
                      <a:r>
                        <a:rPr lang="es-PE" sz="1000" b="0" i="0" u="none" strike="noStrike" dirty="0">
                          <a:solidFill>
                            <a:schemeClr val="tx1"/>
                          </a:solidFill>
                          <a:effectLst/>
                          <a:latin typeface="Arial" panose="020B0604020202020204" pitchFamily="34" charset="0"/>
                        </a:rPr>
                        <a:t>IR LORETO</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4.06</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4.00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3.88</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4.24</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4.08</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4.12</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10"/>
                  </a:ext>
                </a:extLst>
              </a:tr>
              <a:tr h="191774">
                <a:tc vMerge="1">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s-ES" altLang="es-ES" sz="1200" b="1"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l" fontAlgn="ctr"/>
                      <a:r>
                        <a:rPr lang="es-PE" sz="1000" b="0" i="0" u="none" strike="noStrike" dirty="0">
                          <a:solidFill>
                            <a:schemeClr val="tx1"/>
                          </a:solidFill>
                          <a:effectLst/>
                          <a:latin typeface="Arial" panose="020B0604020202020204" pitchFamily="34" charset="0"/>
                        </a:rPr>
                        <a:t>IR JUNIN</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3.81</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3.71</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3.77</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3.99</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3.89</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3.71</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759038404"/>
                  </a:ext>
                </a:extLst>
              </a:tr>
              <a:tr h="191774">
                <a:tc vMerge="1">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s-ES" altLang="es-ES" sz="1200" b="1"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l" fontAlgn="ctr"/>
                      <a:r>
                        <a:rPr lang="es-PE" sz="1000" b="0" i="0" u="none" strike="noStrike" dirty="0">
                          <a:solidFill>
                            <a:schemeClr val="tx1"/>
                          </a:solidFill>
                          <a:effectLst/>
                          <a:latin typeface="Arial" panose="020B0604020202020204" pitchFamily="34" charset="0"/>
                        </a:rPr>
                        <a:t>OZ CHIMBOTE</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3.91</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3.90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3.81</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4.23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3.77</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3.85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4269369909"/>
                  </a:ext>
                </a:extLst>
              </a:tr>
              <a:tr h="191774">
                <a:tc vMerge="1">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s-ES" altLang="es-ES" sz="1200" b="1"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l" fontAlgn="ctr"/>
                      <a:r>
                        <a:rPr lang="es-PE" sz="1000" b="0" i="0" u="none" strike="noStrike" dirty="0">
                          <a:solidFill>
                            <a:schemeClr val="tx1"/>
                          </a:solidFill>
                          <a:effectLst/>
                          <a:latin typeface="Arial" panose="020B0604020202020204" pitchFamily="34" charset="0"/>
                        </a:rPr>
                        <a:t>OZ UCAYALI</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4.01</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3.92</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4.03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4.13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4.03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3.93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3334687699"/>
                  </a:ext>
                </a:extLst>
              </a:tr>
              <a:tr h="191774">
                <a:tc vMerge="1">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s-ES" altLang="es-ES" sz="1200" b="1"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l" fontAlgn="ctr"/>
                      <a:r>
                        <a:rPr lang="es-PE" sz="1000" b="0" i="0" u="none" strike="noStrike" dirty="0">
                          <a:solidFill>
                            <a:schemeClr val="tx1"/>
                          </a:solidFill>
                          <a:effectLst/>
                          <a:latin typeface="Arial" panose="020B0604020202020204" pitchFamily="34" charset="0"/>
                        </a:rPr>
                        <a:t>IR CAJAMARCA</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3.97</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3.83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3.95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4.05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4.00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4.00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410117819"/>
                  </a:ext>
                </a:extLst>
              </a:tr>
              <a:tr h="191774">
                <a:tc vMerge="1">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s-ES" altLang="es-ES" sz="1200" b="1"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l" fontAlgn="ctr"/>
                      <a:r>
                        <a:rPr lang="es-PE" sz="1000" b="0" i="0" u="none" strike="noStrike" dirty="0">
                          <a:solidFill>
                            <a:schemeClr val="tx1"/>
                          </a:solidFill>
                          <a:effectLst/>
                          <a:latin typeface="Arial" panose="020B0604020202020204" pitchFamily="34" charset="0"/>
                        </a:rPr>
                        <a:t>OZ HUACHO</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4.13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4.00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4.12</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4.10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4.29</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4.16</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173431863"/>
                  </a:ext>
                </a:extLst>
              </a:tr>
              <a:tr h="191774">
                <a:tc vMerge="1">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s-ES" altLang="es-ES" sz="1200" b="1"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l" fontAlgn="ctr"/>
                      <a:r>
                        <a:rPr lang="es-PE" sz="1000" b="0" i="0" u="none" strike="noStrike" dirty="0">
                          <a:solidFill>
                            <a:schemeClr val="tx1"/>
                          </a:solidFill>
                          <a:effectLst/>
                          <a:latin typeface="Arial" panose="020B0604020202020204" pitchFamily="34" charset="0"/>
                        </a:rPr>
                        <a:t>OZ SAN MARTIN</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4.15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4.10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4.14</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4.25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4.19</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4.08</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951695258"/>
                  </a:ext>
                </a:extLst>
              </a:tr>
              <a:tr h="191774">
                <a:tc vMerge="1">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s-ES" altLang="es-ES" sz="1200" b="1"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l" fontAlgn="ctr"/>
                      <a:r>
                        <a:rPr lang="es-PE" sz="1000" b="0" i="0" u="none" strike="noStrike" dirty="0">
                          <a:solidFill>
                            <a:schemeClr val="tx1"/>
                          </a:solidFill>
                          <a:effectLst/>
                          <a:latin typeface="Arial" panose="020B0604020202020204" pitchFamily="34" charset="0"/>
                        </a:rPr>
                        <a:t>OZ HUANUCO</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3.90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3.90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3.88</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4.07</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3.83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3.80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429160735"/>
                  </a:ext>
                </a:extLst>
              </a:tr>
              <a:tr h="191774">
                <a:tc vMerge="1">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s-ES" altLang="es-ES" sz="1200" b="1"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l" fontAlgn="ctr"/>
                      <a:r>
                        <a:rPr lang="es-PE" sz="1000" b="0" i="0" u="none" strike="noStrike" dirty="0">
                          <a:solidFill>
                            <a:schemeClr val="tx1"/>
                          </a:solidFill>
                          <a:effectLst/>
                          <a:latin typeface="Arial" panose="020B0604020202020204" pitchFamily="34" charset="0"/>
                        </a:rPr>
                        <a:t>OZ JULIACA</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3.74</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3.75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3.77</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3.86</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3.68</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3.63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748559793"/>
                  </a:ext>
                </a:extLst>
              </a:tr>
              <a:tr h="191774">
                <a:tc vMerge="1">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s-ES" altLang="es-ES" sz="1200" b="1"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l" fontAlgn="ctr"/>
                      <a:r>
                        <a:rPr lang="es-PE" sz="1000" b="0" i="0" u="none" strike="noStrike" dirty="0">
                          <a:solidFill>
                            <a:schemeClr val="tx1"/>
                          </a:solidFill>
                          <a:effectLst/>
                          <a:latin typeface="Arial" panose="020B0604020202020204" pitchFamily="34" charset="0"/>
                        </a:rPr>
                        <a:t>OZ HUARAZ</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3.93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3.83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3.94</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4.09</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3.89</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3.89</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3294505108"/>
                  </a:ext>
                </a:extLst>
              </a:tr>
              <a:tr h="191774">
                <a:tc vMerge="1">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s-ES" altLang="es-ES" sz="1200" b="1"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l" fontAlgn="ctr"/>
                      <a:r>
                        <a:rPr lang="es-PE" sz="1000" b="0" i="0" u="none" strike="noStrike" dirty="0">
                          <a:solidFill>
                            <a:schemeClr val="tx1"/>
                          </a:solidFill>
                          <a:effectLst/>
                          <a:latin typeface="Arial" panose="020B0604020202020204" pitchFamily="34" charset="0"/>
                        </a:rPr>
                        <a:t>IR AYACUCHO</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3.97</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3.86</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3.98</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3.98</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4.02</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4.00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2549533714"/>
                  </a:ext>
                </a:extLst>
              </a:tr>
              <a:tr h="191774">
                <a:tc vMerge="1">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s-ES" altLang="es-ES" sz="1200" b="1"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l" fontAlgn="ctr"/>
                      <a:r>
                        <a:rPr lang="es-PE" sz="1000" b="0" i="0" u="none" strike="noStrike" dirty="0">
                          <a:solidFill>
                            <a:schemeClr val="tx1"/>
                          </a:solidFill>
                          <a:effectLst/>
                          <a:latin typeface="Arial" panose="020B0604020202020204" pitchFamily="34" charset="0"/>
                        </a:rPr>
                        <a:t>OZ TUMBES</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3.90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3.88</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3.83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4.13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3.93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3.73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239780755"/>
                  </a:ext>
                </a:extLst>
              </a:tr>
              <a:tr h="191774">
                <a:tc vMerge="1">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s-ES" altLang="es-ES" sz="1200" b="1"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l" fontAlgn="ctr"/>
                      <a:r>
                        <a:rPr lang="es-PE" sz="1000" b="0" i="0" u="none" strike="noStrike" dirty="0">
                          <a:solidFill>
                            <a:schemeClr val="tx1"/>
                          </a:solidFill>
                          <a:effectLst/>
                          <a:latin typeface="Arial" panose="020B0604020202020204" pitchFamily="34" charset="0"/>
                        </a:rPr>
                        <a:t>IR MADRE DE DIOS</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3.85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3.77</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4.05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3.82</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3.82</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3.82</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2995828107"/>
                  </a:ext>
                </a:extLst>
              </a:tr>
            </a:tbl>
          </a:graphicData>
        </a:graphic>
      </p:graphicFrame>
      <p:sp>
        <p:nvSpPr>
          <p:cNvPr id="17" name="Oval 112">
            <a:extLst>
              <a:ext uri="{FF2B5EF4-FFF2-40B4-BE49-F238E27FC236}">
                <a16:creationId xmlns:a16="http://schemas.microsoft.com/office/drawing/2014/main" id="{F2039B83-DF97-4853-BB5F-3DC3BDF89A2E}"/>
              </a:ext>
            </a:extLst>
          </p:cNvPr>
          <p:cNvSpPr>
            <a:spLocks noChangeArrowheads="1"/>
          </p:cNvSpPr>
          <p:nvPr/>
        </p:nvSpPr>
        <p:spPr bwMode="auto">
          <a:xfrm>
            <a:off x="3936882" y="3455729"/>
            <a:ext cx="576262" cy="225425"/>
          </a:xfrm>
          <a:prstGeom prst="ellipse">
            <a:avLst/>
          </a:pr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ES" altLang="es-ES" sz="1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39" name="Oval 112">
            <a:extLst>
              <a:ext uri="{FF2B5EF4-FFF2-40B4-BE49-F238E27FC236}">
                <a16:creationId xmlns:a16="http://schemas.microsoft.com/office/drawing/2014/main" id="{7F8466A4-69F7-450B-8006-F9DF495B7EA4}"/>
              </a:ext>
            </a:extLst>
          </p:cNvPr>
          <p:cNvSpPr>
            <a:spLocks noChangeArrowheads="1"/>
          </p:cNvSpPr>
          <p:nvPr/>
        </p:nvSpPr>
        <p:spPr bwMode="auto">
          <a:xfrm>
            <a:off x="882650" y="6299154"/>
            <a:ext cx="287338" cy="69850"/>
          </a:xfrm>
          <a:prstGeom prst="ellipse">
            <a:avLst/>
          </a:prstGeom>
          <a:noFill/>
          <a:ln w="1905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ES" altLang="es-ES" sz="1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40" name="Oval 109">
            <a:extLst>
              <a:ext uri="{FF2B5EF4-FFF2-40B4-BE49-F238E27FC236}">
                <a16:creationId xmlns:a16="http://schemas.microsoft.com/office/drawing/2014/main" id="{3F1608CA-7F96-49B8-8798-12A089F801BF}"/>
              </a:ext>
            </a:extLst>
          </p:cNvPr>
          <p:cNvSpPr>
            <a:spLocks noChangeArrowheads="1"/>
          </p:cNvSpPr>
          <p:nvPr/>
        </p:nvSpPr>
        <p:spPr bwMode="auto">
          <a:xfrm>
            <a:off x="882650" y="6583987"/>
            <a:ext cx="287338" cy="69850"/>
          </a:xfrm>
          <a:prstGeom prst="ellipse">
            <a:avLst/>
          </a:prstGeom>
          <a:noFill/>
          <a:ln w="19050">
            <a:solidFill>
              <a:srgbClr val="0066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ES" altLang="es-ES" sz="1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41" name="Text Box 144">
            <a:extLst>
              <a:ext uri="{FF2B5EF4-FFF2-40B4-BE49-F238E27FC236}">
                <a16:creationId xmlns:a16="http://schemas.microsoft.com/office/drawing/2014/main" id="{93668B7C-837B-4867-A394-EB0EF9A545C6}"/>
              </a:ext>
            </a:extLst>
          </p:cNvPr>
          <p:cNvSpPr txBox="1">
            <a:spLocks noChangeArrowheads="1"/>
          </p:cNvSpPr>
          <p:nvPr/>
        </p:nvSpPr>
        <p:spPr bwMode="auto">
          <a:xfrm>
            <a:off x="1169989" y="6198224"/>
            <a:ext cx="164623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457200" rtl="0" eaLnBrk="0" fontAlgn="auto" latinLnBrk="0" hangingPunct="0">
              <a:lnSpc>
                <a:spcPct val="100000"/>
              </a:lnSpc>
              <a:spcBef>
                <a:spcPct val="50000"/>
              </a:spcBef>
              <a:spcAft>
                <a:spcPts val="0"/>
              </a:spcAft>
              <a:buClrTx/>
              <a:buSzTx/>
              <a:buFontTx/>
              <a:buNone/>
              <a:tabLst/>
              <a:defRPr/>
            </a:pPr>
            <a:r>
              <a:rPr kumimoji="0" lang="es-ES" altLang="es-ES" sz="9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Dependencia con valoración más baja según Servicio</a:t>
            </a:r>
          </a:p>
        </p:txBody>
      </p:sp>
      <p:sp>
        <p:nvSpPr>
          <p:cNvPr id="42" name="Text Box 145">
            <a:extLst>
              <a:ext uri="{FF2B5EF4-FFF2-40B4-BE49-F238E27FC236}">
                <a16:creationId xmlns:a16="http://schemas.microsoft.com/office/drawing/2014/main" id="{79101C85-1C4A-4071-9CD4-2BBC21969AD7}"/>
              </a:ext>
            </a:extLst>
          </p:cNvPr>
          <p:cNvSpPr txBox="1">
            <a:spLocks noChangeArrowheads="1"/>
          </p:cNvSpPr>
          <p:nvPr/>
        </p:nvSpPr>
        <p:spPr bwMode="auto">
          <a:xfrm>
            <a:off x="1169989" y="6506199"/>
            <a:ext cx="164623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457200" rtl="0" eaLnBrk="0" fontAlgn="auto" latinLnBrk="0" hangingPunct="0">
              <a:lnSpc>
                <a:spcPct val="100000"/>
              </a:lnSpc>
              <a:spcBef>
                <a:spcPct val="50000"/>
              </a:spcBef>
              <a:spcAft>
                <a:spcPts val="0"/>
              </a:spcAft>
              <a:buClrTx/>
              <a:buSzTx/>
              <a:buFontTx/>
              <a:buNone/>
              <a:tabLst/>
              <a:defRPr/>
            </a:pPr>
            <a:r>
              <a:rPr kumimoji="0" lang="es-ES" altLang="es-ES" sz="9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Dependencia con valoración más alta según Servicio</a:t>
            </a:r>
          </a:p>
        </p:txBody>
      </p:sp>
      <p:sp>
        <p:nvSpPr>
          <p:cNvPr id="43" name="Rectangle 130">
            <a:extLst>
              <a:ext uri="{FF2B5EF4-FFF2-40B4-BE49-F238E27FC236}">
                <a16:creationId xmlns:a16="http://schemas.microsoft.com/office/drawing/2014/main" id="{7E196F6A-58F0-43D8-ADED-BD29A5007E4A}"/>
              </a:ext>
            </a:extLst>
          </p:cNvPr>
          <p:cNvSpPr>
            <a:spLocks noChangeArrowheads="1"/>
          </p:cNvSpPr>
          <p:nvPr/>
        </p:nvSpPr>
        <p:spPr bwMode="auto">
          <a:xfrm>
            <a:off x="2965450" y="6582399"/>
            <a:ext cx="215900" cy="69850"/>
          </a:xfrm>
          <a:prstGeom prst="rect">
            <a:avLst/>
          </a:prstGeom>
          <a:noFill/>
          <a:ln w="19050">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44" name="Rectangle 130">
            <a:extLst>
              <a:ext uri="{FF2B5EF4-FFF2-40B4-BE49-F238E27FC236}">
                <a16:creationId xmlns:a16="http://schemas.microsoft.com/office/drawing/2014/main" id="{D2FB520A-857F-40D7-96BF-F36F76413940}"/>
              </a:ext>
            </a:extLst>
          </p:cNvPr>
          <p:cNvSpPr>
            <a:spLocks noChangeArrowheads="1"/>
          </p:cNvSpPr>
          <p:nvPr/>
        </p:nvSpPr>
        <p:spPr bwMode="auto">
          <a:xfrm>
            <a:off x="2960688" y="6299154"/>
            <a:ext cx="215900" cy="69850"/>
          </a:xfrm>
          <a:prstGeom prst="rect">
            <a:avLst/>
          </a:prstGeom>
          <a:noFill/>
          <a:ln w="19050">
            <a:solidFill>
              <a:srgbClr val="FF202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45" name="Text Box 148">
            <a:extLst>
              <a:ext uri="{FF2B5EF4-FFF2-40B4-BE49-F238E27FC236}">
                <a16:creationId xmlns:a16="http://schemas.microsoft.com/office/drawing/2014/main" id="{703CCA9E-4385-4C8C-87B9-F7FE5B206242}"/>
              </a:ext>
            </a:extLst>
          </p:cNvPr>
          <p:cNvSpPr txBox="1">
            <a:spLocks noChangeArrowheads="1"/>
          </p:cNvSpPr>
          <p:nvPr/>
        </p:nvSpPr>
        <p:spPr bwMode="auto">
          <a:xfrm>
            <a:off x="3171825" y="6198224"/>
            <a:ext cx="1887538"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457200" rtl="0" eaLnBrk="0" fontAlgn="auto" latinLnBrk="0" hangingPunct="0">
              <a:lnSpc>
                <a:spcPct val="100000"/>
              </a:lnSpc>
              <a:spcBef>
                <a:spcPct val="50000"/>
              </a:spcBef>
              <a:spcAft>
                <a:spcPts val="0"/>
              </a:spcAft>
              <a:buClrTx/>
              <a:buSzTx/>
              <a:buFontTx/>
              <a:buNone/>
              <a:tabLst/>
              <a:defRPr/>
            </a:pPr>
            <a:r>
              <a:rPr kumimoji="0" lang="es-ES" altLang="es-ES" sz="9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Valor más bajo según dimensión</a:t>
            </a:r>
          </a:p>
        </p:txBody>
      </p:sp>
      <p:sp>
        <p:nvSpPr>
          <p:cNvPr id="46" name="Text Box 149">
            <a:extLst>
              <a:ext uri="{FF2B5EF4-FFF2-40B4-BE49-F238E27FC236}">
                <a16:creationId xmlns:a16="http://schemas.microsoft.com/office/drawing/2014/main" id="{965520CE-9C7B-48A5-ACFC-48514B5FE8CE}"/>
              </a:ext>
            </a:extLst>
          </p:cNvPr>
          <p:cNvSpPr txBox="1">
            <a:spLocks noChangeArrowheads="1"/>
          </p:cNvSpPr>
          <p:nvPr/>
        </p:nvSpPr>
        <p:spPr bwMode="auto">
          <a:xfrm>
            <a:off x="3171825" y="6506199"/>
            <a:ext cx="1887538"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457200" rtl="0" eaLnBrk="0" fontAlgn="auto" latinLnBrk="0" hangingPunct="0">
              <a:lnSpc>
                <a:spcPct val="100000"/>
              </a:lnSpc>
              <a:spcBef>
                <a:spcPct val="50000"/>
              </a:spcBef>
              <a:spcAft>
                <a:spcPts val="0"/>
              </a:spcAft>
              <a:buClrTx/>
              <a:buSzTx/>
              <a:buFontTx/>
              <a:buNone/>
              <a:tabLst/>
              <a:defRPr/>
            </a:pPr>
            <a:r>
              <a:rPr kumimoji="0" lang="es-ES" altLang="es-ES" sz="9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Valor más alto según dimensión</a:t>
            </a:r>
          </a:p>
        </p:txBody>
      </p:sp>
      <p:sp>
        <p:nvSpPr>
          <p:cNvPr id="51" name="Rectangle 130">
            <a:extLst>
              <a:ext uri="{FF2B5EF4-FFF2-40B4-BE49-F238E27FC236}">
                <a16:creationId xmlns:a16="http://schemas.microsoft.com/office/drawing/2014/main" id="{8811F004-E94A-4F08-9ACE-B6FF7247B37B}"/>
              </a:ext>
            </a:extLst>
          </p:cNvPr>
          <p:cNvSpPr>
            <a:spLocks noChangeArrowheads="1"/>
          </p:cNvSpPr>
          <p:nvPr/>
        </p:nvSpPr>
        <p:spPr bwMode="auto">
          <a:xfrm>
            <a:off x="8760455" y="5803686"/>
            <a:ext cx="576262" cy="153317"/>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25" name="Oval 109">
            <a:extLst>
              <a:ext uri="{FF2B5EF4-FFF2-40B4-BE49-F238E27FC236}">
                <a16:creationId xmlns:a16="http://schemas.microsoft.com/office/drawing/2014/main" id="{3F5A33B5-C7F8-4845-8D92-7265AC246D56}"/>
              </a:ext>
            </a:extLst>
          </p:cNvPr>
          <p:cNvSpPr>
            <a:spLocks noChangeArrowheads="1"/>
          </p:cNvSpPr>
          <p:nvPr/>
        </p:nvSpPr>
        <p:spPr bwMode="auto">
          <a:xfrm>
            <a:off x="3936882" y="4792903"/>
            <a:ext cx="585787" cy="221534"/>
          </a:xfrm>
          <a:prstGeom prst="ellipse">
            <a:avLst/>
          </a:prstGeom>
          <a:noFill/>
          <a:ln w="28575">
            <a:solidFill>
              <a:srgbClr val="0066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ES" altLang="es-ES" sz="1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32" name="Rectangle 130">
            <a:extLst>
              <a:ext uri="{FF2B5EF4-FFF2-40B4-BE49-F238E27FC236}">
                <a16:creationId xmlns:a16="http://schemas.microsoft.com/office/drawing/2014/main" id="{E6A18D45-FE89-408A-AF67-66B44350AF02}"/>
              </a:ext>
            </a:extLst>
          </p:cNvPr>
          <p:cNvSpPr>
            <a:spLocks noChangeArrowheads="1"/>
          </p:cNvSpPr>
          <p:nvPr/>
        </p:nvSpPr>
        <p:spPr bwMode="auto">
          <a:xfrm>
            <a:off x="7774023" y="4632385"/>
            <a:ext cx="647700" cy="193675"/>
          </a:xfrm>
          <a:prstGeom prst="rect">
            <a:avLst/>
          </a:prstGeom>
          <a:noFill/>
          <a:ln w="28575">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36" name="Rectangle 130">
            <a:extLst>
              <a:ext uri="{FF2B5EF4-FFF2-40B4-BE49-F238E27FC236}">
                <a16:creationId xmlns:a16="http://schemas.microsoft.com/office/drawing/2014/main" id="{BC0A2056-D746-420E-84CB-DA6FE9EC8335}"/>
              </a:ext>
            </a:extLst>
          </p:cNvPr>
          <p:cNvSpPr>
            <a:spLocks noChangeArrowheads="1"/>
          </p:cNvSpPr>
          <p:nvPr/>
        </p:nvSpPr>
        <p:spPr bwMode="auto">
          <a:xfrm>
            <a:off x="8760455" y="2901059"/>
            <a:ext cx="576262" cy="193675"/>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49" name="Rectangle 130">
            <a:extLst>
              <a:ext uri="{FF2B5EF4-FFF2-40B4-BE49-F238E27FC236}">
                <a16:creationId xmlns:a16="http://schemas.microsoft.com/office/drawing/2014/main" id="{1BD26DC4-7A03-4A63-8242-039C078C2EB8}"/>
              </a:ext>
            </a:extLst>
          </p:cNvPr>
          <p:cNvSpPr>
            <a:spLocks noChangeArrowheads="1"/>
          </p:cNvSpPr>
          <p:nvPr/>
        </p:nvSpPr>
        <p:spPr bwMode="auto">
          <a:xfrm>
            <a:off x="8760455" y="4851938"/>
            <a:ext cx="576262" cy="533447"/>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54" name="Rectangle 130">
            <a:extLst>
              <a:ext uri="{FF2B5EF4-FFF2-40B4-BE49-F238E27FC236}">
                <a16:creationId xmlns:a16="http://schemas.microsoft.com/office/drawing/2014/main" id="{BBF46CF1-C85F-4A1F-AF3E-E6D2363BA93D}"/>
              </a:ext>
            </a:extLst>
          </p:cNvPr>
          <p:cNvSpPr>
            <a:spLocks noChangeArrowheads="1"/>
          </p:cNvSpPr>
          <p:nvPr/>
        </p:nvSpPr>
        <p:spPr bwMode="auto">
          <a:xfrm>
            <a:off x="6909077" y="5763328"/>
            <a:ext cx="647700" cy="193675"/>
          </a:xfrm>
          <a:prstGeom prst="rect">
            <a:avLst/>
          </a:prstGeom>
          <a:noFill/>
          <a:ln w="28575">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57" name="Rectangle 130">
            <a:extLst>
              <a:ext uri="{FF2B5EF4-FFF2-40B4-BE49-F238E27FC236}">
                <a16:creationId xmlns:a16="http://schemas.microsoft.com/office/drawing/2014/main" id="{F5AF1ACB-BB04-47FA-AE4B-356923C46917}"/>
              </a:ext>
            </a:extLst>
          </p:cNvPr>
          <p:cNvSpPr>
            <a:spLocks noChangeArrowheads="1"/>
          </p:cNvSpPr>
          <p:nvPr/>
        </p:nvSpPr>
        <p:spPr bwMode="auto">
          <a:xfrm>
            <a:off x="6909077" y="4828148"/>
            <a:ext cx="647700" cy="724996"/>
          </a:xfrm>
          <a:prstGeom prst="rect">
            <a:avLst/>
          </a:prstGeom>
          <a:noFill/>
          <a:ln w="28575">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59" name="Rectangle 130">
            <a:extLst>
              <a:ext uri="{FF2B5EF4-FFF2-40B4-BE49-F238E27FC236}">
                <a16:creationId xmlns:a16="http://schemas.microsoft.com/office/drawing/2014/main" id="{7337CEBA-82D1-4A41-8C5B-0E4E81B0B2E4}"/>
              </a:ext>
            </a:extLst>
          </p:cNvPr>
          <p:cNvSpPr>
            <a:spLocks noChangeArrowheads="1"/>
          </p:cNvSpPr>
          <p:nvPr/>
        </p:nvSpPr>
        <p:spPr bwMode="auto">
          <a:xfrm>
            <a:off x="7774023" y="5590254"/>
            <a:ext cx="647700" cy="193675"/>
          </a:xfrm>
          <a:prstGeom prst="rect">
            <a:avLst/>
          </a:prstGeom>
          <a:noFill/>
          <a:ln w="28575">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37" name="Rectangle 130">
            <a:extLst>
              <a:ext uri="{FF2B5EF4-FFF2-40B4-BE49-F238E27FC236}">
                <a16:creationId xmlns:a16="http://schemas.microsoft.com/office/drawing/2014/main" id="{619FD9AC-A822-4B7F-B0F7-40B113CB9801}"/>
              </a:ext>
            </a:extLst>
          </p:cNvPr>
          <p:cNvSpPr>
            <a:spLocks noChangeArrowheads="1"/>
          </p:cNvSpPr>
          <p:nvPr/>
        </p:nvSpPr>
        <p:spPr bwMode="auto">
          <a:xfrm>
            <a:off x="7845879" y="2331846"/>
            <a:ext cx="576262" cy="193675"/>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47" name="Rectangle 130">
            <a:extLst>
              <a:ext uri="{FF2B5EF4-FFF2-40B4-BE49-F238E27FC236}">
                <a16:creationId xmlns:a16="http://schemas.microsoft.com/office/drawing/2014/main" id="{ADA0FFC5-8405-46F1-B5AF-0B1C0456A3C2}"/>
              </a:ext>
            </a:extLst>
          </p:cNvPr>
          <p:cNvSpPr>
            <a:spLocks noChangeArrowheads="1"/>
          </p:cNvSpPr>
          <p:nvPr/>
        </p:nvSpPr>
        <p:spPr bwMode="auto">
          <a:xfrm>
            <a:off x="6909077" y="2141495"/>
            <a:ext cx="647700" cy="2490890"/>
          </a:xfrm>
          <a:prstGeom prst="rect">
            <a:avLst/>
          </a:prstGeom>
          <a:noFill/>
          <a:ln w="28575">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55" name="Rectangle 130">
            <a:extLst>
              <a:ext uri="{FF2B5EF4-FFF2-40B4-BE49-F238E27FC236}">
                <a16:creationId xmlns:a16="http://schemas.microsoft.com/office/drawing/2014/main" id="{F15ED9AB-B009-46AF-9EA0-4C021CAEC29E}"/>
              </a:ext>
            </a:extLst>
          </p:cNvPr>
          <p:cNvSpPr>
            <a:spLocks noChangeArrowheads="1"/>
          </p:cNvSpPr>
          <p:nvPr/>
        </p:nvSpPr>
        <p:spPr bwMode="auto">
          <a:xfrm>
            <a:off x="7774023" y="4052763"/>
            <a:ext cx="647700" cy="175311"/>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61" name="Rectangle 130">
            <a:extLst>
              <a:ext uri="{FF2B5EF4-FFF2-40B4-BE49-F238E27FC236}">
                <a16:creationId xmlns:a16="http://schemas.microsoft.com/office/drawing/2014/main" id="{248D57FE-12EE-439B-A43D-E4D72B71109A}"/>
              </a:ext>
            </a:extLst>
          </p:cNvPr>
          <p:cNvSpPr>
            <a:spLocks noChangeArrowheads="1"/>
          </p:cNvSpPr>
          <p:nvPr/>
        </p:nvSpPr>
        <p:spPr bwMode="auto">
          <a:xfrm>
            <a:off x="8760455" y="2138171"/>
            <a:ext cx="576262" cy="193675"/>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38" name="Rectangle 130">
            <a:extLst>
              <a:ext uri="{FF2B5EF4-FFF2-40B4-BE49-F238E27FC236}">
                <a16:creationId xmlns:a16="http://schemas.microsoft.com/office/drawing/2014/main" id="{0EF04010-0F35-4AE4-B932-620B940B8858}"/>
              </a:ext>
            </a:extLst>
          </p:cNvPr>
          <p:cNvSpPr>
            <a:spLocks noChangeArrowheads="1"/>
          </p:cNvSpPr>
          <p:nvPr/>
        </p:nvSpPr>
        <p:spPr bwMode="auto">
          <a:xfrm>
            <a:off x="5906449" y="5976690"/>
            <a:ext cx="647700" cy="190497"/>
          </a:xfrm>
          <a:prstGeom prst="rect">
            <a:avLst/>
          </a:prstGeom>
          <a:noFill/>
          <a:ln w="28575">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65" name="Rectangle 130">
            <a:extLst>
              <a:ext uri="{FF2B5EF4-FFF2-40B4-BE49-F238E27FC236}">
                <a16:creationId xmlns:a16="http://schemas.microsoft.com/office/drawing/2014/main" id="{A1B36448-5009-4ED7-A2BA-17C852A9D070}"/>
              </a:ext>
            </a:extLst>
          </p:cNvPr>
          <p:cNvSpPr>
            <a:spLocks noChangeArrowheads="1"/>
          </p:cNvSpPr>
          <p:nvPr/>
        </p:nvSpPr>
        <p:spPr bwMode="auto">
          <a:xfrm>
            <a:off x="4831614" y="5406704"/>
            <a:ext cx="576262" cy="377225"/>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66" name="Rectangle 130">
            <a:extLst>
              <a:ext uri="{FF2B5EF4-FFF2-40B4-BE49-F238E27FC236}">
                <a16:creationId xmlns:a16="http://schemas.microsoft.com/office/drawing/2014/main" id="{5CBB88E9-92F3-49BD-A8EB-D5A457F26DBD}"/>
              </a:ext>
            </a:extLst>
          </p:cNvPr>
          <p:cNvSpPr>
            <a:spLocks noChangeArrowheads="1"/>
          </p:cNvSpPr>
          <p:nvPr/>
        </p:nvSpPr>
        <p:spPr bwMode="auto">
          <a:xfrm>
            <a:off x="4831614" y="4259456"/>
            <a:ext cx="576262" cy="533447"/>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67" name="Rectangle 130">
            <a:extLst>
              <a:ext uri="{FF2B5EF4-FFF2-40B4-BE49-F238E27FC236}">
                <a16:creationId xmlns:a16="http://schemas.microsoft.com/office/drawing/2014/main" id="{60C4C17D-28E1-4588-BD28-A95ECDDBE171}"/>
              </a:ext>
            </a:extLst>
          </p:cNvPr>
          <p:cNvSpPr>
            <a:spLocks noChangeArrowheads="1"/>
          </p:cNvSpPr>
          <p:nvPr/>
        </p:nvSpPr>
        <p:spPr bwMode="auto">
          <a:xfrm>
            <a:off x="4831614" y="2525521"/>
            <a:ext cx="576262" cy="377225"/>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68" name="Rectangle 130">
            <a:extLst>
              <a:ext uri="{FF2B5EF4-FFF2-40B4-BE49-F238E27FC236}">
                <a16:creationId xmlns:a16="http://schemas.microsoft.com/office/drawing/2014/main" id="{47103C2C-CCFD-4A84-90D8-DA3505819E5A}"/>
              </a:ext>
            </a:extLst>
          </p:cNvPr>
          <p:cNvSpPr>
            <a:spLocks noChangeArrowheads="1"/>
          </p:cNvSpPr>
          <p:nvPr/>
        </p:nvSpPr>
        <p:spPr bwMode="auto">
          <a:xfrm>
            <a:off x="4822874" y="5976690"/>
            <a:ext cx="576262" cy="193675"/>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69" name="Rectangle 130">
            <a:extLst>
              <a:ext uri="{FF2B5EF4-FFF2-40B4-BE49-F238E27FC236}">
                <a16:creationId xmlns:a16="http://schemas.microsoft.com/office/drawing/2014/main" id="{B1DEA810-B58E-47EF-AD8E-EA32803CEBAA}"/>
              </a:ext>
            </a:extLst>
          </p:cNvPr>
          <p:cNvSpPr>
            <a:spLocks noChangeArrowheads="1"/>
          </p:cNvSpPr>
          <p:nvPr/>
        </p:nvSpPr>
        <p:spPr bwMode="auto">
          <a:xfrm>
            <a:off x="8746126" y="3483777"/>
            <a:ext cx="576262" cy="193675"/>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70" name="Rectangle 130">
            <a:extLst>
              <a:ext uri="{FF2B5EF4-FFF2-40B4-BE49-F238E27FC236}">
                <a16:creationId xmlns:a16="http://schemas.microsoft.com/office/drawing/2014/main" id="{178213FD-30D2-46E3-9957-D1F9EE3E6EA4}"/>
              </a:ext>
            </a:extLst>
          </p:cNvPr>
          <p:cNvSpPr>
            <a:spLocks noChangeArrowheads="1"/>
          </p:cNvSpPr>
          <p:nvPr/>
        </p:nvSpPr>
        <p:spPr bwMode="auto">
          <a:xfrm>
            <a:off x="5942168" y="3098071"/>
            <a:ext cx="576262" cy="193675"/>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71" name="Rectangle 130">
            <a:extLst>
              <a:ext uri="{FF2B5EF4-FFF2-40B4-BE49-F238E27FC236}">
                <a16:creationId xmlns:a16="http://schemas.microsoft.com/office/drawing/2014/main" id="{E162184D-CD00-4D73-9E68-E4322B406C7A}"/>
              </a:ext>
            </a:extLst>
          </p:cNvPr>
          <p:cNvSpPr>
            <a:spLocks noChangeArrowheads="1"/>
          </p:cNvSpPr>
          <p:nvPr/>
        </p:nvSpPr>
        <p:spPr bwMode="auto">
          <a:xfrm>
            <a:off x="5924591" y="3663059"/>
            <a:ext cx="576262" cy="193675"/>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72" name="Rectangle 130">
            <a:extLst>
              <a:ext uri="{FF2B5EF4-FFF2-40B4-BE49-F238E27FC236}">
                <a16:creationId xmlns:a16="http://schemas.microsoft.com/office/drawing/2014/main" id="{CB4CA720-2199-4DD6-B6E0-9083980F2618}"/>
              </a:ext>
            </a:extLst>
          </p:cNvPr>
          <p:cNvSpPr>
            <a:spLocks noChangeArrowheads="1"/>
          </p:cNvSpPr>
          <p:nvPr/>
        </p:nvSpPr>
        <p:spPr bwMode="auto">
          <a:xfrm>
            <a:off x="8746126" y="3861027"/>
            <a:ext cx="576262" cy="193675"/>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73" name="Rectangle 130">
            <a:extLst>
              <a:ext uri="{FF2B5EF4-FFF2-40B4-BE49-F238E27FC236}">
                <a16:creationId xmlns:a16="http://schemas.microsoft.com/office/drawing/2014/main" id="{5BDF85A2-A47D-4A6F-8068-46EF56ECA88A}"/>
              </a:ext>
            </a:extLst>
          </p:cNvPr>
          <p:cNvSpPr>
            <a:spLocks noChangeArrowheads="1"/>
          </p:cNvSpPr>
          <p:nvPr/>
        </p:nvSpPr>
        <p:spPr bwMode="auto">
          <a:xfrm>
            <a:off x="4831614" y="3290102"/>
            <a:ext cx="576262" cy="193675"/>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74" name="Rectangle 130">
            <a:extLst>
              <a:ext uri="{FF2B5EF4-FFF2-40B4-BE49-F238E27FC236}">
                <a16:creationId xmlns:a16="http://schemas.microsoft.com/office/drawing/2014/main" id="{79862268-1A14-491E-A3C3-B7C89C18DF12}"/>
              </a:ext>
            </a:extLst>
          </p:cNvPr>
          <p:cNvSpPr>
            <a:spLocks noChangeArrowheads="1"/>
          </p:cNvSpPr>
          <p:nvPr/>
        </p:nvSpPr>
        <p:spPr bwMode="auto">
          <a:xfrm>
            <a:off x="4822874" y="3857829"/>
            <a:ext cx="576262" cy="193675"/>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Tree>
    <p:extLst>
      <p:ext uri="{BB962C8B-B14F-4D97-AF65-F5344CB8AC3E}">
        <p14:creationId xmlns:p14="http://schemas.microsoft.com/office/powerpoint/2010/main" val="183649245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8D945A54-3BD5-4B9D-9436-CE7E48350CD6}"/>
              </a:ext>
            </a:extLst>
          </p:cNvPr>
          <p:cNvSpPr>
            <a:spLocks noGrp="1"/>
          </p:cNvSpPr>
          <p:nvPr>
            <p:ph type="title"/>
          </p:nvPr>
        </p:nvSpPr>
        <p:spPr>
          <a:xfrm>
            <a:off x="304802" y="365127"/>
            <a:ext cx="9442546" cy="970187"/>
          </a:xfrm>
        </p:spPr>
        <p:txBody>
          <a:bodyPr>
            <a:normAutofit fontScale="90000"/>
          </a:bodyPr>
          <a:lstStyle/>
          <a:p>
            <a:r>
              <a:rPr lang="es-PE" sz="2400" dirty="0"/>
              <a:t>2. Resumen Ejecutivo</a:t>
            </a:r>
            <a:br>
              <a:rPr lang="es-PE" dirty="0"/>
            </a:br>
            <a:r>
              <a:rPr lang="es-PE" dirty="0"/>
              <a:t>   </a:t>
            </a:r>
            <a:r>
              <a:rPr lang="es-PE" dirty="0">
                <a:solidFill>
                  <a:srgbClr val="1264A1"/>
                </a:solidFill>
              </a:rPr>
              <a:t> </a:t>
            </a:r>
            <a:r>
              <a:rPr lang="es-PE" sz="1800" dirty="0">
                <a:solidFill>
                  <a:srgbClr val="1264A1"/>
                </a:solidFill>
              </a:rPr>
              <a:t>2.1 Indicadores de Satisfacción Post Contacto – Tributos Internos</a:t>
            </a:r>
            <a:br>
              <a:rPr lang="es-PE" sz="1800" dirty="0">
                <a:solidFill>
                  <a:srgbClr val="1264A1"/>
                </a:solidFill>
              </a:rPr>
            </a:br>
            <a:r>
              <a:rPr lang="es-PE" sz="1800" dirty="0">
                <a:solidFill>
                  <a:srgbClr val="1264A1"/>
                </a:solidFill>
              </a:rPr>
              <a:t>             2.1.2 Puntos Fuertes y Débiles : Por Dependencias – Servicio Cabinas</a:t>
            </a:r>
          </a:p>
        </p:txBody>
      </p:sp>
      <p:graphicFrame>
        <p:nvGraphicFramePr>
          <p:cNvPr id="7" name="Group 3">
            <a:extLst>
              <a:ext uri="{FF2B5EF4-FFF2-40B4-BE49-F238E27FC236}">
                <a16:creationId xmlns:a16="http://schemas.microsoft.com/office/drawing/2014/main" id="{7FEE6143-FC80-474D-BAEF-89AE0AF922E3}"/>
              </a:ext>
            </a:extLst>
          </p:cNvPr>
          <p:cNvGraphicFramePr>
            <a:graphicFrameLocks noGrp="1"/>
          </p:cNvGraphicFramePr>
          <p:nvPr>
            <p:extLst>
              <p:ext uri="{D42A27DB-BD31-4B8C-83A1-F6EECF244321}">
                <p14:modId xmlns:p14="http://schemas.microsoft.com/office/powerpoint/2010/main" val="1674140542"/>
              </p:ext>
            </p:extLst>
          </p:nvPr>
        </p:nvGraphicFramePr>
        <p:xfrm>
          <a:off x="334714" y="1263121"/>
          <a:ext cx="9182258" cy="4823928"/>
        </p:xfrm>
        <a:graphic>
          <a:graphicData uri="http://schemas.openxmlformats.org/drawingml/2006/table">
            <a:tbl>
              <a:tblPr/>
              <a:tblGrid>
                <a:gridCol w="1466868">
                  <a:extLst>
                    <a:ext uri="{9D8B030D-6E8A-4147-A177-3AD203B41FA5}">
                      <a16:colId xmlns:a16="http://schemas.microsoft.com/office/drawing/2014/main" val="20000"/>
                    </a:ext>
                  </a:extLst>
                </a:gridCol>
                <a:gridCol w="2021415">
                  <a:extLst>
                    <a:ext uri="{9D8B030D-6E8A-4147-A177-3AD203B41FA5}">
                      <a16:colId xmlns:a16="http://schemas.microsoft.com/office/drawing/2014/main" val="20001"/>
                    </a:ext>
                  </a:extLst>
                </a:gridCol>
                <a:gridCol w="704814">
                  <a:extLst>
                    <a:ext uri="{9D8B030D-6E8A-4147-A177-3AD203B41FA5}">
                      <a16:colId xmlns:a16="http://schemas.microsoft.com/office/drawing/2014/main" val="20002"/>
                    </a:ext>
                  </a:extLst>
                </a:gridCol>
                <a:gridCol w="1102034">
                  <a:extLst>
                    <a:ext uri="{9D8B030D-6E8A-4147-A177-3AD203B41FA5}">
                      <a16:colId xmlns:a16="http://schemas.microsoft.com/office/drawing/2014/main" val="20003"/>
                    </a:ext>
                  </a:extLst>
                </a:gridCol>
                <a:gridCol w="1135927">
                  <a:extLst>
                    <a:ext uri="{9D8B030D-6E8A-4147-A177-3AD203B41FA5}">
                      <a16:colId xmlns:a16="http://schemas.microsoft.com/office/drawing/2014/main" val="20004"/>
                    </a:ext>
                  </a:extLst>
                </a:gridCol>
                <a:gridCol w="892644">
                  <a:extLst>
                    <a:ext uri="{9D8B030D-6E8A-4147-A177-3AD203B41FA5}">
                      <a16:colId xmlns:a16="http://schemas.microsoft.com/office/drawing/2014/main" val="20005"/>
                    </a:ext>
                  </a:extLst>
                </a:gridCol>
                <a:gridCol w="877154">
                  <a:extLst>
                    <a:ext uri="{9D8B030D-6E8A-4147-A177-3AD203B41FA5}">
                      <a16:colId xmlns:a16="http://schemas.microsoft.com/office/drawing/2014/main" val="20006"/>
                    </a:ext>
                  </a:extLst>
                </a:gridCol>
                <a:gridCol w="981402">
                  <a:extLst>
                    <a:ext uri="{9D8B030D-6E8A-4147-A177-3AD203B41FA5}">
                      <a16:colId xmlns:a16="http://schemas.microsoft.com/office/drawing/2014/main" val="20007"/>
                    </a:ext>
                  </a:extLst>
                </a:gridCol>
              </a:tblGrid>
              <a:tr h="315866">
                <a:tc rowSpan="2">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bg1"/>
                          </a:solidFill>
                          <a:effectLst/>
                          <a:latin typeface="+mn-lt"/>
                          <a:cs typeface="Arial" panose="020B0604020202020204" pitchFamily="34" charset="0"/>
                        </a:rPr>
                        <a:t>Proceso</a:t>
                      </a:r>
                    </a:p>
                  </a:txBody>
                  <a:tcPr marT="45701" marB="4570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0000"/>
                    </a:solidFill>
                  </a:tcPr>
                </a:tc>
                <a:tc rowSpan="2">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bg1"/>
                          </a:solidFill>
                          <a:effectLst/>
                          <a:latin typeface="+mn-lt"/>
                          <a:cs typeface="Arial" panose="020B0604020202020204" pitchFamily="34" charset="0"/>
                        </a:rPr>
                        <a:t>Dependencias</a:t>
                      </a:r>
                      <a:endParaRPr kumimoji="0" lang="es-ES" altLang="es-ES" sz="1200" b="0" i="0" u="none" strike="noStrike" cap="none" normalizeH="0" baseline="0" dirty="0">
                        <a:ln>
                          <a:noFill/>
                        </a:ln>
                        <a:solidFill>
                          <a:schemeClr val="bg1"/>
                        </a:solidFill>
                        <a:effectLst/>
                        <a:latin typeface="+mn-lt"/>
                        <a:cs typeface="Arial" panose="020B0604020202020204" pitchFamily="34" charset="0"/>
                      </a:endParaRPr>
                    </a:p>
                  </a:txBody>
                  <a:tcPr marT="45701" marB="4570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0000"/>
                    </a:solidFill>
                  </a:tcPr>
                </a:tc>
                <a:tc rowSpan="2">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bg1"/>
                          </a:solidFill>
                          <a:effectLst/>
                          <a:latin typeface="+mn-lt"/>
                          <a:cs typeface="Arial" panose="020B0604020202020204" pitchFamily="34" charset="0"/>
                        </a:rPr>
                        <a:t>TOTAL</a:t>
                      </a:r>
                    </a:p>
                  </a:txBody>
                  <a:tcPr marT="45701" marB="4570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0000"/>
                    </a:solidFill>
                  </a:tcPr>
                </a:tc>
                <a:tc gridSpan="5">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mn-lt"/>
                          <a:cs typeface="Arial" panose="020B0604020202020204" pitchFamily="34" charset="0"/>
                        </a:rPr>
                        <a:t>DIMENSIONES O FACTORES</a:t>
                      </a:r>
                    </a:p>
                  </a:txBody>
                  <a:tcPr marT="45701" marB="45701" anchor="ctr" horzOverflow="overflow">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extLst>
                  <a:ext uri="{0D108BD9-81ED-4DB2-BD59-A6C34878D82A}">
                    <a16:rowId xmlns:a16="http://schemas.microsoft.com/office/drawing/2014/main" val="10000"/>
                  </a:ext>
                </a:extLst>
              </a:tr>
              <a:tr h="528142">
                <a:tc vMerge="1">
                  <a:txBody>
                    <a:bodyPr/>
                    <a:lstStyle/>
                    <a:p>
                      <a:endParaRPr lang="es-ES"/>
                    </a:p>
                  </a:txBody>
                  <a:tcPr/>
                </a:tc>
                <a:tc vMerge="1">
                  <a:txBody>
                    <a:bodyPr/>
                    <a:lstStyle/>
                    <a:p>
                      <a:endParaRPr lang="es-ES"/>
                    </a:p>
                  </a:txBody>
                  <a:tcPr/>
                </a:tc>
                <a:tc vMerge="1">
                  <a:txBody>
                    <a:bodyPr/>
                    <a:lstStyle/>
                    <a:p>
                      <a:endParaRPr lang="es-ES"/>
                    </a:p>
                  </a:txBody>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100" b="1" i="0" u="none" strike="noStrike" cap="none" normalizeH="0" baseline="0" dirty="0">
                          <a:ln>
                            <a:noFill/>
                          </a:ln>
                          <a:solidFill>
                            <a:schemeClr val="tx1"/>
                          </a:solidFill>
                          <a:effectLst/>
                          <a:latin typeface="+mn-lt"/>
                          <a:cs typeface="Arial" panose="020B0604020202020204" pitchFamily="34" charset="0"/>
                        </a:rPr>
                        <a:t>Conocimiento técnico</a:t>
                      </a:r>
                      <a:endParaRPr kumimoji="0" lang="es-ES" altLang="es-ES" sz="1100" b="0"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100" b="1" i="0" u="none" strike="noStrike" cap="none" normalizeH="0" baseline="0" dirty="0">
                          <a:ln>
                            <a:noFill/>
                          </a:ln>
                          <a:solidFill>
                            <a:schemeClr val="tx1"/>
                          </a:solidFill>
                          <a:effectLst/>
                          <a:latin typeface="+mn-lt"/>
                          <a:cs typeface="Arial" panose="020B0604020202020204" pitchFamily="34" charset="0"/>
                        </a:rPr>
                        <a:t>Comunicación</a:t>
                      </a:r>
                      <a:endParaRPr kumimoji="0" lang="es-ES" altLang="es-ES" sz="1100" b="0"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100" b="1" i="0" u="none" strike="noStrike" cap="none" normalizeH="0" baseline="0" dirty="0">
                          <a:ln>
                            <a:noFill/>
                          </a:ln>
                          <a:solidFill>
                            <a:schemeClr val="tx1"/>
                          </a:solidFill>
                          <a:effectLst/>
                          <a:latin typeface="+mn-lt"/>
                          <a:cs typeface="Arial" panose="020B0604020202020204" pitchFamily="34" charset="0"/>
                        </a:rPr>
                        <a:t>Elementos tangibles</a:t>
                      </a:r>
                      <a:endParaRPr kumimoji="0" lang="es-ES" altLang="es-ES" sz="1100" b="0"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100" b="1" i="0" u="none" strike="noStrike" cap="none" normalizeH="0" baseline="0" dirty="0">
                          <a:ln>
                            <a:noFill/>
                          </a:ln>
                          <a:solidFill>
                            <a:schemeClr val="tx1"/>
                          </a:solidFill>
                          <a:effectLst/>
                          <a:latin typeface="+mn-lt"/>
                          <a:cs typeface="Arial" panose="020B0604020202020204" pitchFamily="34" charset="0"/>
                        </a:rPr>
                        <a:t>Calidez</a:t>
                      </a:r>
                      <a:endParaRPr kumimoji="0" lang="es-ES" altLang="es-ES" sz="1100" b="0"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100" b="1" i="0" u="none" strike="noStrike" cap="none" normalizeH="0" baseline="0" dirty="0">
                          <a:ln>
                            <a:noFill/>
                          </a:ln>
                          <a:solidFill>
                            <a:schemeClr val="tx1"/>
                          </a:solidFill>
                          <a:effectLst/>
                          <a:latin typeface="+mn-lt"/>
                          <a:cs typeface="Arial" panose="020B0604020202020204" pitchFamily="34" charset="0"/>
                        </a:rPr>
                        <a:t>Efectividad</a:t>
                      </a:r>
                      <a:endParaRPr kumimoji="0" lang="es-ES" altLang="es-ES" sz="1100" b="0"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extLst>
                  <a:ext uri="{0D108BD9-81ED-4DB2-BD59-A6C34878D82A}">
                    <a16:rowId xmlns:a16="http://schemas.microsoft.com/office/drawing/2014/main" val="10001"/>
                  </a:ext>
                </a:extLst>
              </a:tr>
              <a:tr h="189520">
                <a:tc rowSpan="21">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mn-lt"/>
                          <a:cs typeface="Arial" panose="020B0604020202020204" pitchFamily="34" charset="0"/>
                        </a:rPr>
                        <a:t>ASISTENCIA AL CONTRIBUYENTE Y AL CIUDADANO</a:t>
                      </a:r>
                    </a:p>
                    <a:p>
                      <a:pPr marL="0" marR="0" lvl="0" indent="0" algn="ctr" defTabSz="914400" rtl="0" eaLnBrk="1" fontAlgn="ctr" latinLnBrk="0" hangingPunct="1">
                        <a:lnSpc>
                          <a:spcPct val="100000"/>
                        </a:lnSpc>
                        <a:spcBef>
                          <a:spcPct val="0"/>
                        </a:spcBef>
                        <a:spcAft>
                          <a:spcPct val="0"/>
                        </a:spcAft>
                        <a:buClrTx/>
                        <a:buSzTx/>
                        <a:buFontTx/>
                        <a:buNone/>
                        <a:tabLst/>
                      </a:pPr>
                      <a:endParaRPr kumimoji="0" lang="es-ES" altLang="es-ES" sz="1200" b="1" i="0" u="none" strike="noStrike" cap="none" normalizeH="0" baseline="0" dirty="0">
                        <a:ln>
                          <a:noFill/>
                        </a:ln>
                        <a:solidFill>
                          <a:schemeClr val="tx1"/>
                        </a:solidFill>
                        <a:effectLst/>
                        <a:latin typeface="+mn-lt"/>
                        <a:cs typeface="Arial" panose="020B0604020202020204" pitchFamily="34" charset="0"/>
                      </a:endParaRPr>
                    </a:p>
                    <a:p>
                      <a:pPr marL="0" marR="0" lvl="0" indent="0" algn="ctr" defTabSz="914400" rtl="0" eaLnBrk="1" fontAlgn="ctr" latinLnBrk="0" hangingPunct="1">
                        <a:lnSpc>
                          <a:spcPct val="100000"/>
                        </a:lnSpc>
                        <a:spcBef>
                          <a:spcPct val="0"/>
                        </a:spcBef>
                        <a:spcAft>
                          <a:spcPct val="0"/>
                        </a:spcAft>
                        <a:buClrTx/>
                        <a:buSzTx/>
                        <a:buFontTx/>
                        <a:buNone/>
                        <a:tabLst/>
                        <a:defRPr/>
                      </a:pPr>
                      <a:r>
                        <a:rPr kumimoji="0" lang="es-ES" altLang="es-ES" sz="1200" b="1"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Servicio: Cabinas</a:t>
                      </a:r>
                    </a:p>
                    <a:p>
                      <a:pPr marL="0" marR="0" lvl="0" indent="0" algn="ctr" defTabSz="914400" rtl="0" eaLnBrk="1" fontAlgn="ctr" latinLnBrk="0" hangingPunct="1">
                        <a:lnSpc>
                          <a:spcPct val="100000"/>
                        </a:lnSpc>
                        <a:spcBef>
                          <a:spcPct val="0"/>
                        </a:spcBef>
                        <a:spcAft>
                          <a:spcPct val="0"/>
                        </a:spcAft>
                        <a:buClrTx/>
                        <a:buSzTx/>
                        <a:buFontTx/>
                        <a:buNone/>
                        <a:tabLst/>
                      </a:pPr>
                      <a:endParaRPr kumimoji="0" lang="es-ES" altLang="es-ES" sz="1200" b="1"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l" fontAlgn="ctr"/>
                      <a:r>
                        <a:rPr lang="es-PE" sz="1000" b="0" i="0" u="none" strike="noStrike" dirty="0">
                          <a:solidFill>
                            <a:schemeClr val="tx1"/>
                          </a:solidFill>
                          <a:effectLst/>
                          <a:latin typeface="Arial" panose="020B0604020202020204" pitchFamily="34" charset="0"/>
                        </a:rPr>
                        <a:t>I LIMA</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1" i="0" u="none" strike="noStrike" dirty="0">
                          <a:solidFill>
                            <a:schemeClr val="tx1"/>
                          </a:solidFill>
                          <a:effectLst/>
                          <a:latin typeface="Arial" panose="020B0604020202020204" pitchFamily="34" charset="0"/>
                        </a:rPr>
                        <a:t>4.00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4.02</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3.98</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4.09</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3.96</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3.95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2"/>
                  </a:ext>
                </a:extLst>
              </a:tr>
              <a:tr h="189520">
                <a:tc vMerge="1">
                  <a:txBody>
                    <a:bodyPr/>
                    <a:lstStyle/>
                    <a:p>
                      <a:endParaRPr lang="es-PE"/>
                    </a:p>
                  </a:txBody>
                  <a:tcPr/>
                </a:tc>
                <a:tc>
                  <a:txBody>
                    <a:bodyPr/>
                    <a:lstStyle/>
                    <a:p>
                      <a:pPr algn="l" fontAlgn="ctr"/>
                      <a:r>
                        <a:rPr lang="es-PE" sz="1000" b="0" i="0" u="none" strike="noStrike" dirty="0">
                          <a:solidFill>
                            <a:schemeClr val="tx1"/>
                          </a:solidFill>
                          <a:effectLst/>
                          <a:latin typeface="Arial" panose="020B0604020202020204" pitchFamily="34" charset="0"/>
                        </a:rPr>
                        <a:t>IR AREQUIPA</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1" i="0" u="none" strike="noStrike" dirty="0">
                          <a:solidFill>
                            <a:schemeClr val="tx1"/>
                          </a:solidFill>
                          <a:effectLst/>
                          <a:latin typeface="Arial" panose="020B0604020202020204" pitchFamily="34" charset="0"/>
                        </a:rPr>
                        <a:t>3.93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3.96</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3.94</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4.13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3.76</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3.85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2705463582"/>
                  </a:ext>
                </a:extLst>
              </a:tr>
              <a:tr h="189520">
                <a:tc vMerge="1">
                  <a:txBody>
                    <a:bodyPr/>
                    <a:lstStyle/>
                    <a:p>
                      <a:endParaRPr lang="es-ES"/>
                    </a:p>
                  </a:txBody>
                  <a:tcPr/>
                </a:tc>
                <a:tc>
                  <a:txBody>
                    <a:bodyPr/>
                    <a:lstStyle/>
                    <a:p>
                      <a:pPr algn="l" fontAlgn="ctr"/>
                      <a:r>
                        <a:rPr lang="es-PE" sz="1000" b="0" i="0" u="none" strike="noStrike" dirty="0">
                          <a:solidFill>
                            <a:schemeClr val="tx1"/>
                          </a:solidFill>
                          <a:effectLst/>
                          <a:latin typeface="Arial" panose="020B0604020202020204" pitchFamily="34" charset="0"/>
                        </a:rPr>
                        <a:t>IR LA LIBERTAD</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1" i="0" u="none" strike="noStrike" dirty="0">
                          <a:solidFill>
                            <a:schemeClr val="tx1"/>
                          </a:solidFill>
                          <a:effectLst/>
                          <a:latin typeface="Arial" panose="020B0604020202020204" pitchFamily="34" charset="0"/>
                        </a:rPr>
                        <a:t>3.97</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4.08</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3.95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4.02</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3.89</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3.89</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3"/>
                  </a:ext>
                </a:extLst>
              </a:tr>
              <a:tr h="189520">
                <a:tc vMerge="1">
                  <a:txBody>
                    <a:bodyPr/>
                    <a:lstStyle/>
                    <a:p>
                      <a:endParaRPr lang="es-ES"/>
                    </a:p>
                  </a:txBody>
                  <a:tcPr/>
                </a:tc>
                <a:tc>
                  <a:txBody>
                    <a:bodyPr/>
                    <a:lstStyle/>
                    <a:p>
                      <a:pPr algn="l" fontAlgn="ctr"/>
                      <a:r>
                        <a:rPr lang="es-PE" sz="1000" b="0" i="0" u="none" strike="noStrike" dirty="0">
                          <a:solidFill>
                            <a:schemeClr val="tx1"/>
                          </a:solidFill>
                          <a:effectLst/>
                          <a:latin typeface="Arial" panose="020B0604020202020204" pitchFamily="34" charset="0"/>
                        </a:rPr>
                        <a:t>IR LAMBAYEQUE</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1" i="0" u="none" strike="noStrike" dirty="0">
                          <a:solidFill>
                            <a:schemeClr val="tx1"/>
                          </a:solidFill>
                          <a:effectLst/>
                          <a:latin typeface="Arial" panose="020B0604020202020204" pitchFamily="34" charset="0"/>
                        </a:rPr>
                        <a:t>4.20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4.21</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4.21</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4.17</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4.24</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4.16</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4"/>
                  </a:ext>
                </a:extLst>
              </a:tr>
              <a:tr h="189520">
                <a:tc vMerge="1">
                  <a:txBody>
                    <a:bodyPr/>
                    <a:lstStyle/>
                    <a:p>
                      <a:endParaRPr lang="es-PE"/>
                    </a:p>
                  </a:txBody>
                  <a:tcPr/>
                </a:tc>
                <a:tc>
                  <a:txBody>
                    <a:bodyPr/>
                    <a:lstStyle/>
                    <a:p>
                      <a:pPr algn="l" fontAlgn="ctr"/>
                      <a:r>
                        <a:rPr lang="es-PE" sz="1000" b="0" i="0" u="none" strike="noStrike" dirty="0">
                          <a:solidFill>
                            <a:schemeClr val="tx1"/>
                          </a:solidFill>
                          <a:effectLst/>
                          <a:latin typeface="Arial" panose="020B0604020202020204" pitchFamily="34" charset="0"/>
                        </a:rPr>
                        <a:t>IR PIURA</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1" i="0" u="none" strike="noStrike" dirty="0">
                          <a:solidFill>
                            <a:schemeClr val="tx1"/>
                          </a:solidFill>
                          <a:effectLst/>
                          <a:latin typeface="Arial" panose="020B0604020202020204" pitchFamily="34" charset="0"/>
                        </a:rPr>
                        <a:t>3.99</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3.99</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3.85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4.07</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3.97</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4.07</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686529751"/>
                  </a:ext>
                </a:extLst>
              </a:tr>
              <a:tr h="189520">
                <a:tc vMerge="1">
                  <a:txBody>
                    <a:bodyPr/>
                    <a:lstStyle/>
                    <a:p>
                      <a:endParaRPr lang="es-ES"/>
                    </a:p>
                  </a:txBody>
                  <a:tcPr/>
                </a:tc>
                <a:tc>
                  <a:txBody>
                    <a:bodyPr/>
                    <a:lstStyle/>
                    <a:p>
                      <a:pPr algn="l" fontAlgn="ctr"/>
                      <a:r>
                        <a:rPr lang="es-PE" sz="1000" b="0" i="0" u="none" strike="noStrike" dirty="0">
                          <a:solidFill>
                            <a:schemeClr val="tx1"/>
                          </a:solidFill>
                          <a:effectLst/>
                          <a:latin typeface="Arial" panose="020B0604020202020204" pitchFamily="34" charset="0"/>
                        </a:rPr>
                        <a:t>IR CUSCO</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1" i="0" u="none" strike="noStrike" dirty="0">
                          <a:solidFill>
                            <a:schemeClr val="tx1"/>
                          </a:solidFill>
                          <a:effectLst/>
                          <a:latin typeface="Arial" panose="020B0604020202020204" pitchFamily="34" charset="0"/>
                        </a:rPr>
                        <a:t>3.81</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3.80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3.86</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3.86</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3.78</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3.78</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5"/>
                  </a:ext>
                </a:extLst>
              </a:tr>
              <a:tr h="189520">
                <a:tc vMerge="1">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s-ES" altLang="es-ES" sz="1200" b="1"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l" fontAlgn="ctr"/>
                      <a:r>
                        <a:rPr lang="es-PE" sz="1000" b="0" i="0" u="none" strike="noStrike" dirty="0">
                          <a:solidFill>
                            <a:schemeClr val="tx1"/>
                          </a:solidFill>
                          <a:effectLst/>
                          <a:latin typeface="Arial" panose="020B0604020202020204" pitchFamily="34" charset="0"/>
                        </a:rPr>
                        <a:t>IR ICA</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1" i="0" u="none" strike="noStrike" dirty="0">
                          <a:solidFill>
                            <a:schemeClr val="tx1"/>
                          </a:solidFill>
                          <a:effectLst/>
                          <a:latin typeface="Arial" panose="020B0604020202020204" pitchFamily="34" charset="0"/>
                        </a:rPr>
                        <a:t>4.10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4.18</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4.10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4.18</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4.03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4.03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7"/>
                  </a:ext>
                </a:extLst>
              </a:tr>
              <a:tr h="189520">
                <a:tc vMerge="1">
                  <a:txBody>
                    <a:bodyPr/>
                    <a:lstStyle/>
                    <a:p>
                      <a:endParaRPr lang="es-ES"/>
                    </a:p>
                  </a:txBody>
                  <a:tcPr/>
                </a:tc>
                <a:tc>
                  <a:txBody>
                    <a:bodyPr/>
                    <a:lstStyle/>
                    <a:p>
                      <a:pPr algn="l" fontAlgn="ctr"/>
                      <a:r>
                        <a:rPr lang="es-PE" sz="1000" b="0" i="0" u="none" strike="noStrike" dirty="0">
                          <a:solidFill>
                            <a:schemeClr val="tx1"/>
                          </a:solidFill>
                          <a:effectLst/>
                          <a:latin typeface="Arial" panose="020B0604020202020204" pitchFamily="34" charset="0"/>
                        </a:rPr>
                        <a:t>IR TACNA</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1" i="0" u="none" strike="noStrike" dirty="0">
                          <a:solidFill>
                            <a:schemeClr val="tx1"/>
                          </a:solidFill>
                          <a:effectLst/>
                          <a:latin typeface="Arial" panose="020B0604020202020204" pitchFamily="34" charset="0"/>
                        </a:rPr>
                        <a:t>3.89</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3.89</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3.97</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4.03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3.76</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3.81</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8"/>
                  </a:ext>
                </a:extLst>
              </a:tr>
              <a:tr h="189520">
                <a:tc vMerge="1">
                  <a:txBody>
                    <a:bodyPr/>
                    <a:lstStyle/>
                    <a:p>
                      <a:endParaRPr lang="es-ES"/>
                    </a:p>
                  </a:txBody>
                  <a:tcPr/>
                </a:tc>
                <a:tc>
                  <a:txBody>
                    <a:bodyPr/>
                    <a:lstStyle/>
                    <a:p>
                      <a:pPr algn="l" fontAlgn="ctr"/>
                      <a:r>
                        <a:rPr lang="es-PE" sz="1000" b="0" i="0" u="none" strike="noStrike" dirty="0">
                          <a:solidFill>
                            <a:schemeClr val="tx1"/>
                          </a:solidFill>
                          <a:effectLst/>
                          <a:latin typeface="Arial" panose="020B0604020202020204" pitchFamily="34" charset="0"/>
                        </a:rPr>
                        <a:t>IR LORETO</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1" i="0" u="none" strike="noStrike" dirty="0">
                          <a:solidFill>
                            <a:schemeClr val="tx1"/>
                          </a:solidFill>
                          <a:effectLst/>
                          <a:latin typeface="Arial" panose="020B0604020202020204" pitchFamily="34" charset="0"/>
                        </a:rPr>
                        <a:t>4.05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4.00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4.00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4.17</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4.13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3.96</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9"/>
                  </a:ext>
                </a:extLst>
              </a:tr>
              <a:tr h="189520">
                <a:tc vMerge="1">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s-ES" altLang="es-ES" sz="1200" b="1"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l" fontAlgn="ctr"/>
                      <a:r>
                        <a:rPr lang="es-PE" sz="1000" b="0" i="0" u="none" strike="noStrike" dirty="0">
                          <a:solidFill>
                            <a:schemeClr val="tx1"/>
                          </a:solidFill>
                          <a:effectLst/>
                          <a:latin typeface="Arial" panose="020B0604020202020204" pitchFamily="34" charset="0"/>
                        </a:rPr>
                        <a:t>IR JUNIN</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1" i="0" u="none" strike="noStrike" dirty="0">
                          <a:solidFill>
                            <a:schemeClr val="tx1"/>
                          </a:solidFill>
                          <a:effectLst/>
                          <a:latin typeface="Arial" panose="020B0604020202020204" pitchFamily="34" charset="0"/>
                        </a:rPr>
                        <a:t>3.91</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3.85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3.85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4.02</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3.96</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3.89</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10"/>
                  </a:ext>
                </a:extLst>
              </a:tr>
              <a:tr h="189520">
                <a:tc vMerge="1">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s-ES" altLang="es-ES" sz="1200" b="1"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l" fontAlgn="ctr"/>
                      <a:r>
                        <a:rPr lang="es-PE" sz="1000" b="0" i="0" u="none" strike="noStrike" dirty="0">
                          <a:solidFill>
                            <a:schemeClr val="tx1"/>
                          </a:solidFill>
                          <a:effectLst/>
                          <a:latin typeface="Arial" panose="020B0604020202020204" pitchFamily="34" charset="0"/>
                        </a:rPr>
                        <a:t>OZ CHIMBOTE</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1" i="0" u="none" strike="noStrike" dirty="0">
                          <a:solidFill>
                            <a:schemeClr val="tx1"/>
                          </a:solidFill>
                          <a:effectLst/>
                          <a:latin typeface="Arial" panose="020B0604020202020204" pitchFamily="34" charset="0"/>
                        </a:rPr>
                        <a:t>4.16</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4.19</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4.16</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4.13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4.13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4.17</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759038404"/>
                  </a:ext>
                </a:extLst>
              </a:tr>
              <a:tr h="189520">
                <a:tc vMerge="1">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s-ES" altLang="es-ES" sz="1200" b="1"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l" fontAlgn="ctr"/>
                      <a:r>
                        <a:rPr lang="es-PE" sz="1000" b="0" i="0" u="none" strike="noStrike" dirty="0">
                          <a:solidFill>
                            <a:schemeClr val="tx1"/>
                          </a:solidFill>
                          <a:effectLst/>
                          <a:latin typeface="Arial" panose="020B0604020202020204" pitchFamily="34" charset="0"/>
                        </a:rPr>
                        <a:t>OZ UCAYALI</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1" i="0" u="none" strike="noStrike" dirty="0">
                          <a:solidFill>
                            <a:schemeClr val="tx1"/>
                          </a:solidFill>
                          <a:effectLst/>
                          <a:latin typeface="Arial" panose="020B0604020202020204" pitchFamily="34" charset="0"/>
                        </a:rPr>
                        <a:t>4.11</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4.13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4.15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4.12</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4.09</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4.05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4269369909"/>
                  </a:ext>
                </a:extLst>
              </a:tr>
              <a:tr h="189520">
                <a:tc vMerge="1">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s-ES" altLang="es-ES" sz="1200" b="1"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l" fontAlgn="ctr"/>
                      <a:r>
                        <a:rPr lang="es-PE" sz="1000" b="0" i="0" u="none" strike="noStrike" dirty="0">
                          <a:solidFill>
                            <a:schemeClr val="tx1"/>
                          </a:solidFill>
                          <a:effectLst/>
                          <a:latin typeface="Arial" panose="020B0604020202020204" pitchFamily="34" charset="0"/>
                        </a:rPr>
                        <a:t>IR CAJAMARCA</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1" i="0" u="none" strike="noStrike" dirty="0">
                          <a:solidFill>
                            <a:schemeClr val="tx1"/>
                          </a:solidFill>
                          <a:effectLst/>
                          <a:latin typeface="Arial" panose="020B0604020202020204" pitchFamily="34" charset="0"/>
                        </a:rPr>
                        <a:t>3.80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3.78</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marL="0" algn="ctr" defTabSz="914400" rtl="0" eaLnBrk="1" fontAlgn="b" latinLnBrk="0" hangingPunct="1"/>
                      <a:r>
                        <a:rPr lang="es-PE" sz="1000" b="0" i="0" u="none" strike="noStrike" kern="1200" dirty="0">
                          <a:solidFill>
                            <a:schemeClr val="tx1"/>
                          </a:solidFill>
                          <a:effectLst/>
                          <a:latin typeface="Arial" panose="020B0604020202020204" pitchFamily="34" charset="0"/>
                          <a:ea typeface="+mn-ea"/>
                          <a:cs typeface="+mn-cs"/>
                        </a:rPr>
                        <a:t>3.77</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3.91</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3.70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3.86</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3334687699"/>
                  </a:ext>
                </a:extLst>
              </a:tr>
              <a:tr h="189520">
                <a:tc vMerge="1">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s-ES" altLang="es-ES" sz="1200" b="1"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l" fontAlgn="ctr"/>
                      <a:r>
                        <a:rPr lang="es-PE" sz="1000" b="0" i="0" u="none" strike="noStrike" dirty="0">
                          <a:solidFill>
                            <a:schemeClr val="tx1"/>
                          </a:solidFill>
                          <a:effectLst/>
                          <a:latin typeface="Arial" panose="020B0604020202020204" pitchFamily="34" charset="0"/>
                        </a:rPr>
                        <a:t>OZ HUACHO</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1" i="0" u="none" strike="noStrike" dirty="0">
                          <a:solidFill>
                            <a:schemeClr val="tx1"/>
                          </a:solidFill>
                          <a:effectLst/>
                          <a:latin typeface="Arial" panose="020B0604020202020204" pitchFamily="34" charset="0"/>
                        </a:rPr>
                        <a:t>3.60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3.94</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3.44</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3.82</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3.29</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3.50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410117819"/>
                  </a:ext>
                </a:extLst>
              </a:tr>
              <a:tr h="189520">
                <a:tc vMerge="1">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s-ES" altLang="es-ES" sz="1200" b="1"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l" fontAlgn="ctr"/>
                      <a:r>
                        <a:rPr lang="es-PE" sz="1000" b="0" i="0" u="none" strike="noStrike" dirty="0">
                          <a:solidFill>
                            <a:schemeClr val="tx1"/>
                          </a:solidFill>
                          <a:effectLst/>
                          <a:latin typeface="Arial" panose="020B0604020202020204" pitchFamily="34" charset="0"/>
                        </a:rPr>
                        <a:t>OZ SAN MARTIN</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1" i="0" u="none" strike="noStrike" dirty="0">
                          <a:solidFill>
                            <a:schemeClr val="tx1"/>
                          </a:solidFill>
                          <a:effectLst/>
                          <a:latin typeface="Arial" panose="020B0604020202020204" pitchFamily="34" charset="0"/>
                        </a:rPr>
                        <a:t>4.25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4.27</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4.28</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4.35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4.17</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4.16</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173431863"/>
                  </a:ext>
                </a:extLst>
              </a:tr>
              <a:tr h="189520">
                <a:tc vMerge="1">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s-ES" altLang="es-ES" sz="1200" b="1"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l" fontAlgn="ctr"/>
                      <a:r>
                        <a:rPr lang="es-PE" sz="1000" b="0" i="0" u="none" strike="noStrike" dirty="0">
                          <a:solidFill>
                            <a:schemeClr val="tx1"/>
                          </a:solidFill>
                          <a:effectLst/>
                          <a:latin typeface="Arial" panose="020B0604020202020204" pitchFamily="34" charset="0"/>
                        </a:rPr>
                        <a:t>OZ HUANUCO</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1" i="0" u="none" strike="noStrike" dirty="0">
                          <a:solidFill>
                            <a:schemeClr val="tx1"/>
                          </a:solidFill>
                          <a:effectLst/>
                          <a:latin typeface="Arial" panose="020B0604020202020204" pitchFamily="34" charset="0"/>
                        </a:rPr>
                        <a:t>3.94</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3.89</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3.96</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3.99</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3.98</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3.86</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951695258"/>
                  </a:ext>
                </a:extLst>
              </a:tr>
              <a:tr h="189520">
                <a:tc vMerge="1">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s-ES" altLang="es-ES" sz="1200" b="1"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l" fontAlgn="ctr"/>
                      <a:r>
                        <a:rPr lang="es-PE" sz="1000" b="0" i="0" u="none" strike="noStrike" dirty="0">
                          <a:solidFill>
                            <a:schemeClr val="tx1"/>
                          </a:solidFill>
                          <a:effectLst/>
                          <a:latin typeface="Arial" panose="020B0604020202020204" pitchFamily="34" charset="0"/>
                        </a:rPr>
                        <a:t>OZ JULIACA</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1" i="0" u="none" strike="noStrike" dirty="0">
                          <a:solidFill>
                            <a:schemeClr val="tx1"/>
                          </a:solidFill>
                          <a:effectLst/>
                          <a:latin typeface="Arial" panose="020B0604020202020204" pitchFamily="34" charset="0"/>
                        </a:rPr>
                        <a:t>3.59</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3.61</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3.66</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3.60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3.67</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3.41</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429160735"/>
                  </a:ext>
                </a:extLst>
              </a:tr>
              <a:tr h="189520">
                <a:tc vMerge="1">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s-ES" altLang="es-ES" sz="1200" b="1"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l" fontAlgn="ctr"/>
                      <a:r>
                        <a:rPr lang="es-PE" sz="1000" b="0" i="0" u="none" strike="noStrike" dirty="0">
                          <a:solidFill>
                            <a:schemeClr val="tx1"/>
                          </a:solidFill>
                          <a:effectLst/>
                          <a:latin typeface="Arial" panose="020B0604020202020204" pitchFamily="34" charset="0"/>
                        </a:rPr>
                        <a:t>OZ HUARAZ</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1" i="0" u="none" strike="noStrike" dirty="0">
                          <a:solidFill>
                            <a:schemeClr val="tx1"/>
                          </a:solidFill>
                          <a:effectLst/>
                          <a:latin typeface="Arial" panose="020B0604020202020204" pitchFamily="34" charset="0"/>
                        </a:rPr>
                        <a:t>3.71</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3.72</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3.63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3.80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3.73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3.68</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748559793"/>
                  </a:ext>
                </a:extLst>
              </a:tr>
              <a:tr h="189520">
                <a:tc vMerge="1">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s-ES" altLang="es-ES" sz="1200" b="1"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l" fontAlgn="ctr"/>
                      <a:r>
                        <a:rPr lang="es-PE" sz="1000" b="0" i="0" u="none" strike="noStrike" dirty="0">
                          <a:solidFill>
                            <a:schemeClr val="tx1"/>
                          </a:solidFill>
                          <a:effectLst/>
                          <a:latin typeface="Arial" panose="020B0604020202020204" pitchFamily="34" charset="0"/>
                        </a:rPr>
                        <a:t>IR AYACUCHO</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1" i="0" u="none" strike="noStrike" dirty="0">
                          <a:solidFill>
                            <a:schemeClr val="tx1"/>
                          </a:solidFill>
                          <a:effectLst/>
                          <a:latin typeface="Arial" panose="020B0604020202020204" pitchFamily="34" charset="0"/>
                        </a:rPr>
                        <a:t>3.66</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3.61</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3.62</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3.72</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3.74</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3.61</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3294505108"/>
                  </a:ext>
                </a:extLst>
              </a:tr>
              <a:tr h="189520">
                <a:tc vMerge="1">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s-ES" altLang="es-ES" sz="1200" b="1"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l" fontAlgn="ctr"/>
                      <a:r>
                        <a:rPr lang="es-PE" sz="1000" b="0" i="0" u="none" strike="noStrike" dirty="0">
                          <a:solidFill>
                            <a:schemeClr val="tx1"/>
                          </a:solidFill>
                          <a:effectLst/>
                          <a:latin typeface="Arial" panose="020B0604020202020204" pitchFamily="34" charset="0"/>
                        </a:rPr>
                        <a:t>OZ TUMBES</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1" i="0" u="none" strike="noStrike" dirty="0">
                          <a:solidFill>
                            <a:schemeClr val="tx1"/>
                          </a:solidFill>
                          <a:effectLst/>
                          <a:latin typeface="Arial" panose="020B0604020202020204" pitchFamily="34" charset="0"/>
                        </a:rPr>
                        <a:t>4.11</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4.10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4.05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4.13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4.08</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4.18</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2549533714"/>
                  </a:ext>
                </a:extLst>
              </a:tr>
              <a:tr h="189520">
                <a:tc vMerge="1">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s-ES" altLang="es-ES" sz="1200" b="1"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l" fontAlgn="ctr"/>
                      <a:r>
                        <a:rPr lang="es-PE" sz="1000" b="0" i="0" u="none" strike="noStrike" dirty="0">
                          <a:solidFill>
                            <a:schemeClr val="tx1"/>
                          </a:solidFill>
                          <a:effectLst/>
                          <a:latin typeface="Arial" panose="020B0604020202020204" pitchFamily="34" charset="0"/>
                        </a:rPr>
                        <a:t>IR MADRE DE DIOS</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1" i="0" u="none" strike="noStrike" dirty="0">
                          <a:solidFill>
                            <a:schemeClr val="tx1"/>
                          </a:solidFill>
                          <a:effectLst/>
                          <a:latin typeface="Arial" panose="020B0604020202020204" pitchFamily="34" charset="0"/>
                        </a:rPr>
                        <a:t>3.59</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3.50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3.50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3.75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3.50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3.69</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239780755"/>
                  </a:ext>
                </a:extLst>
              </a:tr>
            </a:tbl>
          </a:graphicData>
        </a:graphic>
      </p:graphicFrame>
      <p:sp>
        <p:nvSpPr>
          <p:cNvPr id="17" name="Oval 112">
            <a:extLst>
              <a:ext uri="{FF2B5EF4-FFF2-40B4-BE49-F238E27FC236}">
                <a16:creationId xmlns:a16="http://schemas.microsoft.com/office/drawing/2014/main" id="{F2039B83-DF97-4853-BB5F-3DC3BDF89A2E}"/>
              </a:ext>
            </a:extLst>
          </p:cNvPr>
          <p:cNvSpPr>
            <a:spLocks noChangeArrowheads="1"/>
          </p:cNvSpPr>
          <p:nvPr/>
        </p:nvSpPr>
        <p:spPr bwMode="auto">
          <a:xfrm>
            <a:off x="3868804" y="5112127"/>
            <a:ext cx="576262" cy="225425"/>
          </a:xfrm>
          <a:prstGeom prst="ellipse">
            <a:avLst/>
          </a:pr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ES" altLang="es-ES" sz="1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39" name="Oval 112">
            <a:extLst>
              <a:ext uri="{FF2B5EF4-FFF2-40B4-BE49-F238E27FC236}">
                <a16:creationId xmlns:a16="http://schemas.microsoft.com/office/drawing/2014/main" id="{7F8466A4-69F7-450B-8006-F9DF495B7EA4}"/>
              </a:ext>
            </a:extLst>
          </p:cNvPr>
          <p:cNvSpPr>
            <a:spLocks noChangeArrowheads="1"/>
          </p:cNvSpPr>
          <p:nvPr/>
        </p:nvSpPr>
        <p:spPr bwMode="auto">
          <a:xfrm>
            <a:off x="882650" y="6184854"/>
            <a:ext cx="287338" cy="69850"/>
          </a:xfrm>
          <a:prstGeom prst="ellipse">
            <a:avLst/>
          </a:prstGeom>
          <a:noFill/>
          <a:ln w="1905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ES" altLang="es-ES" sz="1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40" name="Oval 109">
            <a:extLst>
              <a:ext uri="{FF2B5EF4-FFF2-40B4-BE49-F238E27FC236}">
                <a16:creationId xmlns:a16="http://schemas.microsoft.com/office/drawing/2014/main" id="{3F1608CA-7F96-49B8-8798-12A089F801BF}"/>
              </a:ext>
            </a:extLst>
          </p:cNvPr>
          <p:cNvSpPr>
            <a:spLocks noChangeArrowheads="1"/>
          </p:cNvSpPr>
          <p:nvPr/>
        </p:nvSpPr>
        <p:spPr bwMode="auto">
          <a:xfrm>
            <a:off x="882650" y="6469687"/>
            <a:ext cx="287338" cy="69850"/>
          </a:xfrm>
          <a:prstGeom prst="ellipse">
            <a:avLst/>
          </a:prstGeom>
          <a:noFill/>
          <a:ln w="19050">
            <a:solidFill>
              <a:srgbClr val="0066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ES" altLang="es-ES" sz="1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41" name="Text Box 144">
            <a:extLst>
              <a:ext uri="{FF2B5EF4-FFF2-40B4-BE49-F238E27FC236}">
                <a16:creationId xmlns:a16="http://schemas.microsoft.com/office/drawing/2014/main" id="{93668B7C-837B-4867-A394-EB0EF9A545C6}"/>
              </a:ext>
            </a:extLst>
          </p:cNvPr>
          <p:cNvSpPr txBox="1">
            <a:spLocks noChangeArrowheads="1"/>
          </p:cNvSpPr>
          <p:nvPr/>
        </p:nvSpPr>
        <p:spPr bwMode="auto">
          <a:xfrm>
            <a:off x="1169989" y="6083924"/>
            <a:ext cx="164623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457200" rtl="0" eaLnBrk="0" fontAlgn="auto" latinLnBrk="0" hangingPunct="0">
              <a:lnSpc>
                <a:spcPct val="100000"/>
              </a:lnSpc>
              <a:spcBef>
                <a:spcPct val="50000"/>
              </a:spcBef>
              <a:spcAft>
                <a:spcPts val="0"/>
              </a:spcAft>
              <a:buClrTx/>
              <a:buSzTx/>
              <a:buFontTx/>
              <a:buNone/>
              <a:tabLst/>
              <a:defRPr/>
            </a:pPr>
            <a:r>
              <a:rPr kumimoji="0" lang="es-ES" altLang="es-ES" sz="9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Dependencia con valoración más baja según Servicio</a:t>
            </a:r>
          </a:p>
        </p:txBody>
      </p:sp>
      <p:sp>
        <p:nvSpPr>
          <p:cNvPr id="42" name="Text Box 145">
            <a:extLst>
              <a:ext uri="{FF2B5EF4-FFF2-40B4-BE49-F238E27FC236}">
                <a16:creationId xmlns:a16="http://schemas.microsoft.com/office/drawing/2014/main" id="{79101C85-1C4A-4071-9CD4-2BBC21969AD7}"/>
              </a:ext>
            </a:extLst>
          </p:cNvPr>
          <p:cNvSpPr txBox="1">
            <a:spLocks noChangeArrowheads="1"/>
          </p:cNvSpPr>
          <p:nvPr/>
        </p:nvSpPr>
        <p:spPr bwMode="auto">
          <a:xfrm>
            <a:off x="1169989" y="6391899"/>
            <a:ext cx="164623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457200" rtl="0" eaLnBrk="0" fontAlgn="auto" latinLnBrk="0" hangingPunct="0">
              <a:lnSpc>
                <a:spcPct val="100000"/>
              </a:lnSpc>
              <a:spcBef>
                <a:spcPct val="50000"/>
              </a:spcBef>
              <a:spcAft>
                <a:spcPts val="0"/>
              </a:spcAft>
              <a:buClrTx/>
              <a:buSzTx/>
              <a:buFontTx/>
              <a:buNone/>
              <a:tabLst/>
              <a:defRPr/>
            </a:pPr>
            <a:r>
              <a:rPr kumimoji="0" lang="es-ES" altLang="es-ES" sz="9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Dependencia con valoración más alta según Servicio</a:t>
            </a:r>
          </a:p>
        </p:txBody>
      </p:sp>
      <p:sp>
        <p:nvSpPr>
          <p:cNvPr id="43" name="Rectangle 130">
            <a:extLst>
              <a:ext uri="{FF2B5EF4-FFF2-40B4-BE49-F238E27FC236}">
                <a16:creationId xmlns:a16="http://schemas.microsoft.com/office/drawing/2014/main" id="{7E196F6A-58F0-43D8-ADED-BD29A5007E4A}"/>
              </a:ext>
            </a:extLst>
          </p:cNvPr>
          <p:cNvSpPr>
            <a:spLocks noChangeArrowheads="1"/>
          </p:cNvSpPr>
          <p:nvPr/>
        </p:nvSpPr>
        <p:spPr bwMode="auto">
          <a:xfrm>
            <a:off x="2965450" y="6468099"/>
            <a:ext cx="215900" cy="69850"/>
          </a:xfrm>
          <a:prstGeom prst="rect">
            <a:avLst/>
          </a:prstGeom>
          <a:noFill/>
          <a:ln w="19050">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44" name="Rectangle 130">
            <a:extLst>
              <a:ext uri="{FF2B5EF4-FFF2-40B4-BE49-F238E27FC236}">
                <a16:creationId xmlns:a16="http://schemas.microsoft.com/office/drawing/2014/main" id="{D2FB520A-857F-40D7-96BF-F36F76413940}"/>
              </a:ext>
            </a:extLst>
          </p:cNvPr>
          <p:cNvSpPr>
            <a:spLocks noChangeArrowheads="1"/>
          </p:cNvSpPr>
          <p:nvPr/>
        </p:nvSpPr>
        <p:spPr bwMode="auto">
          <a:xfrm>
            <a:off x="2960688" y="6184854"/>
            <a:ext cx="215900" cy="69850"/>
          </a:xfrm>
          <a:prstGeom prst="rect">
            <a:avLst/>
          </a:prstGeom>
          <a:noFill/>
          <a:ln w="19050">
            <a:solidFill>
              <a:srgbClr val="FF202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45" name="Text Box 148">
            <a:extLst>
              <a:ext uri="{FF2B5EF4-FFF2-40B4-BE49-F238E27FC236}">
                <a16:creationId xmlns:a16="http://schemas.microsoft.com/office/drawing/2014/main" id="{703CCA9E-4385-4C8C-87B9-F7FE5B206242}"/>
              </a:ext>
            </a:extLst>
          </p:cNvPr>
          <p:cNvSpPr txBox="1">
            <a:spLocks noChangeArrowheads="1"/>
          </p:cNvSpPr>
          <p:nvPr/>
        </p:nvSpPr>
        <p:spPr bwMode="auto">
          <a:xfrm>
            <a:off x="3171825" y="6083924"/>
            <a:ext cx="1887538"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457200" rtl="0" eaLnBrk="0" fontAlgn="auto" latinLnBrk="0" hangingPunct="0">
              <a:lnSpc>
                <a:spcPct val="100000"/>
              </a:lnSpc>
              <a:spcBef>
                <a:spcPct val="50000"/>
              </a:spcBef>
              <a:spcAft>
                <a:spcPts val="0"/>
              </a:spcAft>
              <a:buClrTx/>
              <a:buSzTx/>
              <a:buFontTx/>
              <a:buNone/>
              <a:tabLst/>
              <a:defRPr/>
            </a:pPr>
            <a:r>
              <a:rPr kumimoji="0" lang="es-ES" altLang="es-ES" sz="9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Valor más bajo según dimensión</a:t>
            </a:r>
          </a:p>
        </p:txBody>
      </p:sp>
      <p:sp>
        <p:nvSpPr>
          <p:cNvPr id="46" name="Text Box 149">
            <a:extLst>
              <a:ext uri="{FF2B5EF4-FFF2-40B4-BE49-F238E27FC236}">
                <a16:creationId xmlns:a16="http://schemas.microsoft.com/office/drawing/2014/main" id="{965520CE-9C7B-48A5-ACFC-48514B5FE8CE}"/>
              </a:ext>
            </a:extLst>
          </p:cNvPr>
          <p:cNvSpPr txBox="1">
            <a:spLocks noChangeArrowheads="1"/>
          </p:cNvSpPr>
          <p:nvPr/>
        </p:nvSpPr>
        <p:spPr bwMode="auto">
          <a:xfrm>
            <a:off x="3171825" y="6391899"/>
            <a:ext cx="1887538"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457200" rtl="0" eaLnBrk="0" fontAlgn="auto" latinLnBrk="0" hangingPunct="0">
              <a:lnSpc>
                <a:spcPct val="100000"/>
              </a:lnSpc>
              <a:spcBef>
                <a:spcPct val="50000"/>
              </a:spcBef>
              <a:spcAft>
                <a:spcPts val="0"/>
              </a:spcAft>
              <a:buClrTx/>
              <a:buSzTx/>
              <a:buFontTx/>
              <a:buNone/>
              <a:tabLst/>
              <a:defRPr/>
            </a:pPr>
            <a:r>
              <a:rPr kumimoji="0" lang="es-ES" altLang="es-ES" sz="9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Valor más alto según dimensión</a:t>
            </a:r>
          </a:p>
        </p:txBody>
      </p:sp>
      <p:sp>
        <p:nvSpPr>
          <p:cNvPr id="25" name="Oval 109">
            <a:extLst>
              <a:ext uri="{FF2B5EF4-FFF2-40B4-BE49-F238E27FC236}">
                <a16:creationId xmlns:a16="http://schemas.microsoft.com/office/drawing/2014/main" id="{3F5A33B5-C7F8-4845-8D92-7265AC246D56}"/>
              </a:ext>
            </a:extLst>
          </p:cNvPr>
          <p:cNvSpPr>
            <a:spLocks noChangeArrowheads="1"/>
          </p:cNvSpPr>
          <p:nvPr/>
        </p:nvSpPr>
        <p:spPr bwMode="auto">
          <a:xfrm>
            <a:off x="3868804" y="4735970"/>
            <a:ext cx="585787" cy="221534"/>
          </a:xfrm>
          <a:prstGeom prst="ellipse">
            <a:avLst/>
          </a:prstGeom>
          <a:noFill/>
          <a:ln w="28575">
            <a:solidFill>
              <a:srgbClr val="0066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ES" altLang="es-ES" sz="1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53" name="Rectangle 130">
            <a:extLst>
              <a:ext uri="{FF2B5EF4-FFF2-40B4-BE49-F238E27FC236}">
                <a16:creationId xmlns:a16="http://schemas.microsoft.com/office/drawing/2014/main" id="{941FA137-A1F7-45FC-ADEA-E858BEA93447}"/>
              </a:ext>
            </a:extLst>
          </p:cNvPr>
          <p:cNvSpPr>
            <a:spLocks noChangeArrowheads="1"/>
          </p:cNvSpPr>
          <p:nvPr/>
        </p:nvSpPr>
        <p:spPr bwMode="auto">
          <a:xfrm>
            <a:off x="8739685" y="4755611"/>
            <a:ext cx="576262" cy="575616"/>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55" name="Rectangle 130">
            <a:extLst>
              <a:ext uri="{FF2B5EF4-FFF2-40B4-BE49-F238E27FC236}">
                <a16:creationId xmlns:a16="http://schemas.microsoft.com/office/drawing/2014/main" id="{CFA8C590-CA6C-4465-840A-2F55E1670DB2}"/>
              </a:ext>
            </a:extLst>
          </p:cNvPr>
          <p:cNvSpPr>
            <a:spLocks noChangeArrowheads="1"/>
          </p:cNvSpPr>
          <p:nvPr/>
        </p:nvSpPr>
        <p:spPr bwMode="auto">
          <a:xfrm>
            <a:off x="8760866" y="2488717"/>
            <a:ext cx="533900" cy="369430"/>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60" name="Rectangle 130">
            <a:extLst>
              <a:ext uri="{FF2B5EF4-FFF2-40B4-BE49-F238E27FC236}">
                <a16:creationId xmlns:a16="http://schemas.microsoft.com/office/drawing/2014/main" id="{C0373F1D-0336-49A4-8688-9964758BE133}"/>
              </a:ext>
            </a:extLst>
          </p:cNvPr>
          <p:cNvSpPr>
            <a:spLocks noChangeArrowheads="1"/>
          </p:cNvSpPr>
          <p:nvPr/>
        </p:nvSpPr>
        <p:spPr bwMode="auto">
          <a:xfrm>
            <a:off x="5889325" y="3802083"/>
            <a:ext cx="576262" cy="195984"/>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62" name="Rectangle 130">
            <a:extLst>
              <a:ext uri="{FF2B5EF4-FFF2-40B4-BE49-F238E27FC236}">
                <a16:creationId xmlns:a16="http://schemas.microsoft.com/office/drawing/2014/main" id="{8622690F-F022-4B46-8955-E82F7EDA4262}"/>
              </a:ext>
            </a:extLst>
          </p:cNvPr>
          <p:cNvSpPr>
            <a:spLocks noChangeArrowheads="1"/>
          </p:cNvSpPr>
          <p:nvPr/>
        </p:nvSpPr>
        <p:spPr bwMode="auto">
          <a:xfrm>
            <a:off x="8739685" y="3622571"/>
            <a:ext cx="576262" cy="193675"/>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63" name="Rectangle 130">
            <a:extLst>
              <a:ext uri="{FF2B5EF4-FFF2-40B4-BE49-F238E27FC236}">
                <a16:creationId xmlns:a16="http://schemas.microsoft.com/office/drawing/2014/main" id="{100B335E-F693-4611-ABB3-73674268FACC}"/>
              </a:ext>
            </a:extLst>
          </p:cNvPr>
          <p:cNvSpPr>
            <a:spLocks noChangeArrowheads="1"/>
          </p:cNvSpPr>
          <p:nvPr/>
        </p:nvSpPr>
        <p:spPr bwMode="auto">
          <a:xfrm>
            <a:off x="5931687" y="5321810"/>
            <a:ext cx="576262" cy="193675"/>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65" name="Rectangle 130">
            <a:extLst>
              <a:ext uri="{FF2B5EF4-FFF2-40B4-BE49-F238E27FC236}">
                <a16:creationId xmlns:a16="http://schemas.microsoft.com/office/drawing/2014/main" id="{D39D2B3E-66AF-4DF6-8032-12FC513674F9}"/>
              </a:ext>
            </a:extLst>
          </p:cNvPr>
          <p:cNvSpPr>
            <a:spLocks noChangeArrowheads="1"/>
          </p:cNvSpPr>
          <p:nvPr/>
        </p:nvSpPr>
        <p:spPr bwMode="auto">
          <a:xfrm>
            <a:off x="4779163" y="5517476"/>
            <a:ext cx="576262" cy="193675"/>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67" name="Rectangle 130">
            <a:extLst>
              <a:ext uri="{FF2B5EF4-FFF2-40B4-BE49-F238E27FC236}">
                <a16:creationId xmlns:a16="http://schemas.microsoft.com/office/drawing/2014/main" id="{27F1518A-BE75-4D64-8B85-95DBD6BBAF0C}"/>
              </a:ext>
            </a:extLst>
          </p:cNvPr>
          <p:cNvSpPr>
            <a:spLocks noChangeArrowheads="1"/>
          </p:cNvSpPr>
          <p:nvPr/>
        </p:nvSpPr>
        <p:spPr bwMode="auto">
          <a:xfrm>
            <a:off x="7826064" y="5890249"/>
            <a:ext cx="576262" cy="193675"/>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70" name="Rectangle 130">
            <a:extLst>
              <a:ext uri="{FF2B5EF4-FFF2-40B4-BE49-F238E27FC236}">
                <a16:creationId xmlns:a16="http://schemas.microsoft.com/office/drawing/2014/main" id="{9DC6AB3F-4021-4186-90D3-57503350CF28}"/>
              </a:ext>
            </a:extLst>
          </p:cNvPr>
          <p:cNvSpPr>
            <a:spLocks noChangeArrowheads="1"/>
          </p:cNvSpPr>
          <p:nvPr/>
        </p:nvSpPr>
        <p:spPr bwMode="auto">
          <a:xfrm>
            <a:off x="6912074" y="4753139"/>
            <a:ext cx="647700" cy="363984"/>
          </a:xfrm>
          <a:prstGeom prst="rect">
            <a:avLst/>
          </a:prstGeom>
          <a:noFill/>
          <a:ln w="28575">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72" name="Rectangle 130">
            <a:extLst>
              <a:ext uri="{FF2B5EF4-FFF2-40B4-BE49-F238E27FC236}">
                <a16:creationId xmlns:a16="http://schemas.microsoft.com/office/drawing/2014/main" id="{CF8A79AB-329A-4CEB-96B3-807F1C13CB55}"/>
              </a:ext>
            </a:extLst>
          </p:cNvPr>
          <p:cNvSpPr>
            <a:spLocks noChangeArrowheads="1"/>
          </p:cNvSpPr>
          <p:nvPr/>
        </p:nvSpPr>
        <p:spPr bwMode="auto">
          <a:xfrm>
            <a:off x="7776076" y="5143878"/>
            <a:ext cx="633162" cy="193674"/>
          </a:xfrm>
          <a:prstGeom prst="rect">
            <a:avLst/>
          </a:prstGeom>
          <a:noFill/>
          <a:ln w="28575">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31" name="Rectangle 130">
            <a:extLst>
              <a:ext uri="{FF2B5EF4-FFF2-40B4-BE49-F238E27FC236}">
                <a16:creationId xmlns:a16="http://schemas.microsoft.com/office/drawing/2014/main" id="{48FE32EB-613F-41A7-9240-3A161281471F}"/>
              </a:ext>
            </a:extLst>
          </p:cNvPr>
          <p:cNvSpPr>
            <a:spLocks noChangeArrowheads="1"/>
          </p:cNvSpPr>
          <p:nvPr/>
        </p:nvSpPr>
        <p:spPr bwMode="auto">
          <a:xfrm>
            <a:off x="6876421" y="2110327"/>
            <a:ext cx="647700" cy="369430"/>
          </a:xfrm>
          <a:prstGeom prst="rect">
            <a:avLst/>
          </a:prstGeom>
          <a:noFill/>
          <a:ln w="28575">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32" name="Rectangle 130">
            <a:extLst>
              <a:ext uri="{FF2B5EF4-FFF2-40B4-BE49-F238E27FC236}">
                <a16:creationId xmlns:a16="http://schemas.microsoft.com/office/drawing/2014/main" id="{5D65DF90-B4D5-4826-A5F6-B5B6A7330592}"/>
              </a:ext>
            </a:extLst>
          </p:cNvPr>
          <p:cNvSpPr>
            <a:spLocks noChangeArrowheads="1"/>
          </p:cNvSpPr>
          <p:nvPr/>
        </p:nvSpPr>
        <p:spPr bwMode="auto">
          <a:xfrm>
            <a:off x="6897885" y="2853728"/>
            <a:ext cx="647700" cy="1133493"/>
          </a:xfrm>
          <a:prstGeom prst="rect">
            <a:avLst/>
          </a:prstGeom>
          <a:noFill/>
          <a:ln w="28575">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34" name="Rectangle 130">
            <a:extLst>
              <a:ext uri="{FF2B5EF4-FFF2-40B4-BE49-F238E27FC236}">
                <a16:creationId xmlns:a16="http://schemas.microsoft.com/office/drawing/2014/main" id="{7C7D4517-B3CF-4677-B163-4E6D6071C4E9}"/>
              </a:ext>
            </a:extLst>
          </p:cNvPr>
          <p:cNvSpPr>
            <a:spLocks noChangeArrowheads="1"/>
          </p:cNvSpPr>
          <p:nvPr/>
        </p:nvSpPr>
        <p:spPr bwMode="auto">
          <a:xfrm>
            <a:off x="6912074" y="4002933"/>
            <a:ext cx="630249" cy="193675"/>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35" name="Rectangle 130">
            <a:extLst>
              <a:ext uri="{FF2B5EF4-FFF2-40B4-BE49-F238E27FC236}">
                <a16:creationId xmlns:a16="http://schemas.microsoft.com/office/drawing/2014/main" id="{C5DFC0B8-46B4-422A-A93C-FED3BE4A3A93}"/>
              </a:ext>
            </a:extLst>
          </p:cNvPr>
          <p:cNvSpPr>
            <a:spLocks noChangeArrowheads="1"/>
          </p:cNvSpPr>
          <p:nvPr/>
        </p:nvSpPr>
        <p:spPr bwMode="auto">
          <a:xfrm>
            <a:off x="8736547" y="5719441"/>
            <a:ext cx="582537" cy="186588"/>
          </a:xfrm>
          <a:prstGeom prst="rect">
            <a:avLst/>
          </a:prstGeom>
          <a:noFill/>
          <a:ln w="28575">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47" name="Rectangle 130">
            <a:extLst>
              <a:ext uri="{FF2B5EF4-FFF2-40B4-BE49-F238E27FC236}">
                <a16:creationId xmlns:a16="http://schemas.microsoft.com/office/drawing/2014/main" id="{8E732B65-50F1-4906-8441-9447854B93DA}"/>
              </a:ext>
            </a:extLst>
          </p:cNvPr>
          <p:cNvSpPr>
            <a:spLocks noChangeArrowheads="1"/>
          </p:cNvSpPr>
          <p:nvPr/>
        </p:nvSpPr>
        <p:spPr bwMode="auto">
          <a:xfrm>
            <a:off x="8718504" y="4196608"/>
            <a:ext cx="576262" cy="193675"/>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49" name="Rectangle 130">
            <a:extLst>
              <a:ext uri="{FF2B5EF4-FFF2-40B4-BE49-F238E27FC236}">
                <a16:creationId xmlns:a16="http://schemas.microsoft.com/office/drawing/2014/main" id="{076A5BBD-8B20-4F95-A018-8CDE84E6D265}"/>
              </a:ext>
            </a:extLst>
          </p:cNvPr>
          <p:cNvSpPr>
            <a:spLocks noChangeArrowheads="1"/>
          </p:cNvSpPr>
          <p:nvPr/>
        </p:nvSpPr>
        <p:spPr bwMode="auto">
          <a:xfrm>
            <a:off x="4773070" y="3801514"/>
            <a:ext cx="576262" cy="193675"/>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50" name="Rectangle 130">
            <a:extLst>
              <a:ext uri="{FF2B5EF4-FFF2-40B4-BE49-F238E27FC236}">
                <a16:creationId xmlns:a16="http://schemas.microsoft.com/office/drawing/2014/main" id="{046D8E91-8F35-432C-9A77-97AD8632D59D}"/>
              </a:ext>
            </a:extLst>
          </p:cNvPr>
          <p:cNvSpPr>
            <a:spLocks noChangeArrowheads="1"/>
          </p:cNvSpPr>
          <p:nvPr/>
        </p:nvSpPr>
        <p:spPr bwMode="auto">
          <a:xfrm>
            <a:off x="7811795" y="3996504"/>
            <a:ext cx="576262" cy="193675"/>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54" name="Rectangle 130">
            <a:extLst>
              <a:ext uri="{FF2B5EF4-FFF2-40B4-BE49-F238E27FC236}">
                <a16:creationId xmlns:a16="http://schemas.microsoft.com/office/drawing/2014/main" id="{DD396789-EF62-410C-A3A1-F4CC9D784C9A}"/>
              </a:ext>
            </a:extLst>
          </p:cNvPr>
          <p:cNvSpPr>
            <a:spLocks noChangeArrowheads="1"/>
          </p:cNvSpPr>
          <p:nvPr/>
        </p:nvSpPr>
        <p:spPr bwMode="auto">
          <a:xfrm>
            <a:off x="6912074" y="5890249"/>
            <a:ext cx="630248" cy="182094"/>
          </a:xfrm>
          <a:prstGeom prst="rect">
            <a:avLst/>
          </a:prstGeom>
          <a:noFill/>
          <a:ln w="28575">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56" name="Rectangle 130">
            <a:extLst>
              <a:ext uri="{FF2B5EF4-FFF2-40B4-BE49-F238E27FC236}">
                <a16:creationId xmlns:a16="http://schemas.microsoft.com/office/drawing/2014/main" id="{53270701-043B-4C5C-9CC8-CD1A3EC8F2C1}"/>
              </a:ext>
            </a:extLst>
          </p:cNvPr>
          <p:cNvSpPr>
            <a:spLocks noChangeArrowheads="1"/>
          </p:cNvSpPr>
          <p:nvPr/>
        </p:nvSpPr>
        <p:spPr bwMode="auto">
          <a:xfrm>
            <a:off x="4779163" y="5890249"/>
            <a:ext cx="576262" cy="193675"/>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57" name="Rectangle 130">
            <a:extLst>
              <a:ext uri="{FF2B5EF4-FFF2-40B4-BE49-F238E27FC236}">
                <a16:creationId xmlns:a16="http://schemas.microsoft.com/office/drawing/2014/main" id="{CC727381-4388-41A0-A6BA-5DD358AEF3A8}"/>
              </a:ext>
            </a:extLst>
          </p:cNvPr>
          <p:cNvSpPr>
            <a:spLocks noChangeArrowheads="1"/>
          </p:cNvSpPr>
          <p:nvPr/>
        </p:nvSpPr>
        <p:spPr bwMode="auto">
          <a:xfrm>
            <a:off x="6925353" y="5330915"/>
            <a:ext cx="616970" cy="193674"/>
          </a:xfrm>
          <a:prstGeom prst="rect">
            <a:avLst/>
          </a:prstGeom>
          <a:noFill/>
          <a:ln w="28575">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59" name="Rectangle 130">
            <a:extLst>
              <a:ext uri="{FF2B5EF4-FFF2-40B4-BE49-F238E27FC236}">
                <a16:creationId xmlns:a16="http://schemas.microsoft.com/office/drawing/2014/main" id="{A8FE13C2-221C-4B00-831E-017CF92CBE3E}"/>
              </a:ext>
            </a:extLst>
          </p:cNvPr>
          <p:cNvSpPr>
            <a:spLocks noChangeArrowheads="1"/>
          </p:cNvSpPr>
          <p:nvPr/>
        </p:nvSpPr>
        <p:spPr bwMode="auto">
          <a:xfrm>
            <a:off x="8739685" y="5496868"/>
            <a:ext cx="576262" cy="193675"/>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48" name="Rectangle 130">
            <a:extLst>
              <a:ext uri="{FF2B5EF4-FFF2-40B4-BE49-F238E27FC236}">
                <a16:creationId xmlns:a16="http://schemas.microsoft.com/office/drawing/2014/main" id="{CCCA80C2-3CF4-4369-9BBA-98F48579C42A}"/>
              </a:ext>
            </a:extLst>
          </p:cNvPr>
          <p:cNvSpPr>
            <a:spLocks noChangeArrowheads="1"/>
          </p:cNvSpPr>
          <p:nvPr/>
        </p:nvSpPr>
        <p:spPr bwMode="auto">
          <a:xfrm>
            <a:off x="5912788" y="2865484"/>
            <a:ext cx="576262" cy="193675"/>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66" name="Rectangle 130">
            <a:extLst>
              <a:ext uri="{FF2B5EF4-FFF2-40B4-BE49-F238E27FC236}">
                <a16:creationId xmlns:a16="http://schemas.microsoft.com/office/drawing/2014/main" id="{0E854572-BBA7-44FE-8E5B-F765516FF4D1}"/>
              </a:ext>
            </a:extLst>
          </p:cNvPr>
          <p:cNvSpPr>
            <a:spLocks noChangeArrowheads="1"/>
          </p:cNvSpPr>
          <p:nvPr/>
        </p:nvSpPr>
        <p:spPr bwMode="auto">
          <a:xfrm>
            <a:off x="7836687" y="4381386"/>
            <a:ext cx="533900" cy="369430"/>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69" name="Rectangle 130">
            <a:extLst>
              <a:ext uri="{FF2B5EF4-FFF2-40B4-BE49-F238E27FC236}">
                <a16:creationId xmlns:a16="http://schemas.microsoft.com/office/drawing/2014/main" id="{C32757E7-4991-463D-BEAE-96B39E07F217}"/>
              </a:ext>
            </a:extLst>
          </p:cNvPr>
          <p:cNvSpPr>
            <a:spLocks noChangeArrowheads="1"/>
          </p:cNvSpPr>
          <p:nvPr/>
        </p:nvSpPr>
        <p:spPr bwMode="auto">
          <a:xfrm>
            <a:off x="7832976" y="2304002"/>
            <a:ext cx="533900" cy="369430"/>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71" name="Rectangle 130">
            <a:extLst>
              <a:ext uri="{FF2B5EF4-FFF2-40B4-BE49-F238E27FC236}">
                <a16:creationId xmlns:a16="http://schemas.microsoft.com/office/drawing/2014/main" id="{B4E69158-D757-419C-BE97-06B4B60DFB20}"/>
              </a:ext>
            </a:extLst>
          </p:cNvPr>
          <p:cNvSpPr>
            <a:spLocks noChangeArrowheads="1"/>
          </p:cNvSpPr>
          <p:nvPr/>
        </p:nvSpPr>
        <p:spPr bwMode="auto">
          <a:xfrm>
            <a:off x="8760866" y="3062599"/>
            <a:ext cx="533900" cy="369430"/>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73" name="Rectangle 130">
            <a:extLst>
              <a:ext uri="{FF2B5EF4-FFF2-40B4-BE49-F238E27FC236}">
                <a16:creationId xmlns:a16="http://schemas.microsoft.com/office/drawing/2014/main" id="{F831C980-20E5-4FED-93B2-DC8BB20BC551}"/>
              </a:ext>
            </a:extLst>
          </p:cNvPr>
          <p:cNvSpPr>
            <a:spLocks noChangeArrowheads="1"/>
          </p:cNvSpPr>
          <p:nvPr/>
        </p:nvSpPr>
        <p:spPr bwMode="auto">
          <a:xfrm>
            <a:off x="5931687" y="5702913"/>
            <a:ext cx="533900" cy="369430"/>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74" name="Rectangle 130">
            <a:extLst>
              <a:ext uri="{FF2B5EF4-FFF2-40B4-BE49-F238E27FC236}">
                <a16:creationId xmlns:a16="http://schemas.microsoft.com/office/drawing/2014/main" id="{D702D20C-82FD-4F46-B539-EA9478C4A868}"/>
              </a:ext>
            </a:extLst>
          </p:cNvPr>
          <p:cNvSpPr>
            <a:spLocks noChangeArrowheads="1"/>
          </p:cNvSpPr>
          <p:nvPr/>
        </p:nvSpPr>
        <p:spPr bwMode="auto">
          <a:xfrm>
            <a:off x="7832976" y="3044847"/>
            <a:ext cx="576262" cy="575616"/>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75" name="Rectangle 130">
            <a:extLst>
              <a:ext uri="{FF2B5EF4-FFF2-40B4-BE49-F238E27FC236}">
                <a16:creationId xmlns:a16="http://schemas.microsoft.com/office/drawing/2014/main" id="{2375E916-2D32-47A1-885B-FC247BBCD803}"/>
              </a:ext>
            </a:extLst>
          </p:cNvPr>
          <p:cNvSpPr>
            <a:spLocks noChangeArrowheads="1"/>
          </p:cNvSpPr>
          <p:nvPr/>
        </p:nvSpPr>
        <p:spPr bwMode="auto">
          <a:xfrm>
            <a:off x="8739685" y="2112378"/>
            <a:ext cx="576262" cy="193675"/>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76" name="Rectangle 130">
            <a:extLst>
              <a:ext uri="{FF2B5EF4-FFF2-40B4-BE49-F238E27FC236}">
                <a16:creationId xmlns:a16="http://schemas.microsoft.com/office/drawing/2014/main" id="{6C6FC366-6E46-4133-95BB-CC47BC14570A}"/>
              </a:ext>
            </a:extLst>
          </p:cNvPr>
          <p:cNvSpPr>
            <a:spLocks noChangeArrowheads="1"/>
          </p:cNvSpPr>
          <p:nvPr/>
        </p:nvSpPr>
        <p:spPr bwMode="auto">
          <a:xfrm>
            <a:off x="7776076" y="5507611"/>
            <a:ext cx="647700" cy="189856"/>
          </a:xfrm>
          <a:prstGeom prst="rect">
            <a:avLst/>
          </a:prstGeom>
          <a:noFill/>
          <a:ln w="28575">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77" name="Rectangle 130">
            <a:extLst>
              <a:ext uri="{FF2B5EF4-FFF2-40B4-BE49-F238E27FC236}">
                <a16:creationId xmlns:a16="http://schemas.microsoft.com/office/drawing/2014/main" id="{B67F3792-7B7A-4305-B030-038B459E88FE}"/>
              </a:ext>
            </a:extLst>
          </p:cNvPr>
          <p:cNvSpPr>
            <a:spLocks noChangeArrowheads="1"/>
          </p:cNvSpPr>
          <p:nvPr/>
        </p:nvSpPr>
        <p:spPr bwMode="auto">
          <a:xfrm>
            <a:off x="8743562" y="2863609"/>
            <a:ext cx="572385" cy="185080"/>
          </a:xfrm>
          <a:prstGeom prst="rect">
            <a:avLst/>
          </a:prstGeom>
          <a:noFill/>
          <a:ln w="28575">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78" name="Rectangle 130">
            <a:extLst>
              <a:ext uri="{FF2B5EF4-FFF2-40B4-BE49-F238E27FC236}">
                <a16:creationId xmlns:a16="http://schemas.microsoft.com/office/drawing/2014/main" id="{FCEF90FB-D525-4813-A40F-2AEF56B8FD9E}"/>
              </a:ext>
            </a:extLst>
          </p:cNvPr>
          <p:cNvSpPr>
            <a:spLocks noChangeArrowheads="1"/>
          </p:cNvSpPr>
          <p:nvPr/>
        </p:nvSpPr>
        <p:spPr bwMode="auto">
          <a:xfrm>
            <a:off x="4781862" y="2480802"/>
            <a:ext cx="576262" cy="193674"/>
          </a:xfrm>
          <a:prstGeom prst="rect">
            <a:avLst/>
          </a:prstGeom>
          <a:noFill/>
          <a:ln w="28575">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79" name="Rectangle 130">
            <a:extLst>
              <a:ext uri="{FF2B5EF4-FFF2-40B4-BE49-F238E27FC236}">
                <a16:creationId xmlns:a16="http://schemas.microsoft.com/office/drawing/2014/main" id="{3031D962-7C7F-452B-93E1-9B1C612BE30A}"/>
              </a:ext>
            </a:extLst>
          </p:cNvPr>
          <p:cNvSpPr>
            <a:spLocks noChangeArrowheads="1"/>
          </p:cNvSpPr>
          <p:nvPr/>
        </p:nvSpPr>
        <p:spPr bwMode="auto">
          <a:xfrm>
            <a:off x="4779163" y="3231725"/>
            <a:ext cx="576262" cy="193674"/>
          </a:xfrm>
          <a:prstGeom prst="rect">
            <a:avLst/>
          </a:prstGeom>
          <a:noFill/>
          <a:ln w="28575">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80" name="Rectangle 130">
            <a:extLst>
              <a:ext uri="{FF2B5EF4-FFF2-40B4-BE49-F238E27FC236}">
                <a16:creationId xmlns:a16="http://schemas.microsoft.com/office/drawing/2014/main" id="{80BCE712-30AD-4382-B2E1-8AE9EC342A39}"/>
              </a:ext>
            </a:extLst>
          </p:cNvPr>
          <p:cNvSpPr>
            <a:spLocks noChangeArrowheads="1"/>
          </p:cNvSpPr>
          <p:nvPr/>
        </p:nvSpPr>
        <p:spPr bwMode="auto">
          <a:xfrm>
            <a:off x="4771232" y="4563002"/>
            <a:ext cx="576262" cy="193674"/>
          </a:xfrm>
          <a:prstGeom prst="rect">
            <a:avLst/>
          </a:prstGeom>
          <a:noFill/>
          <a:ln w="28575">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81" name="Rectangle 130">
            <a:extLst>
              <a:ext uri="{FF2B5EF4-FFF2-40B4-BE49-F238E27FC236}">
                <a16:creationId xmlns:a16="http://schemas.microsoft.com/office/drawing/2014/main" id="{A67FF032-80EE-46C2-B9D0-2DC0341630E5}"/>
              </a:ext>
            </a:extLst>
          </p:cNvPr>
          <p:cNvSpPr>
            <a:spLocks noChangeArrowheads="1"/>
          </p:cNvSpPr>
          <p:nvPr/>
        </p:nvSpPr>
        <p:spPr bwMode="auto">
          <a:xfrm>
            <a:off x="4779163" y="4011089"/>
            <a:ext cx="576262" cy="193674"/>
          </a:xfrm>
          <a:prstGeom prst="rect">
            <a:avLst/>
          </a:prstGeom>
          <a:noFill/>
          <a:ln w="28575">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82" name="Rectangle 130">
            <a:extLst>
              <a:ext uri="{FF2B5EF4-FFF2-40B4-BE49-F238E27FC236}">
                <a16:creationId xmlns:a16="http://schemas.microsoft.com/office/drawing/2014/main" id="{4BD51280-28C3-4CA4-9286-1D24D2249CC0}"/>
              </a:ext>
            </a:extLst>
          </p:cNvPr>
          <p:cNvSpPr>
            <a:spLocks noChangeArrowheads="1"/>
          </p:cNvSpPr>
          <p:nvPr/>
        </p:nvSpPr>
        <p:spPr bwMode="auto">
          <a:xfrm>
            <a:off x="7838254" y="2698528"/>
            <a:ext cx="528622" cy="185080"/>
          </a:xfrm>
          <a:prstGeom prst="rect">
            <a:avLst/>
          </a:prstGeom>
          <a:noFill/>
          <a:ln w="28575">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83" name="Rectangle 130">
            <a:extLst>
              <a:ext uri="{FF2B5EF4-FFF2-40B4-BE49-F238E27FC236}">
                <a16:creationId xmlns:a16="http://schemas.microsoft.com/office/drawing/2014/main" id="{1BDD9057-D06F-43B3-8F3E-7878F25135DD}"/>
              </a:ext>
            </a:extLst>
          </p:cNvPr>
          <p:cNvSpPr>
            <a:spLocks noChangeArrowheads="1"/>
          </p:cNvSpPr>
          <p:nvPr/>
        </p:nvSpPr>
        <p:spPr bwMode="auto">
          <a:xfrm>
            <a:off x="5873723" y="4179928"/>
            <a:ext cx="576262" cy="193674"/>
          </a:xfrm>
          <a:prstGeom prst="rect">
            <a:avLst/>
          </a:prstGeom>
          <a:noFill/>
          <a:ln w="28575">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84" name="Rectangle 130">
            <a:extLst>
              <a:ext uri="{FF2B5EF4-FFF2-40B4-BE49-F238E27FC236}">
                <a16:creationId xmlns:a16="http://schemas.microsoft.com/office/drawing/2014/main" id="{433FDBDF-B869-4976-805E-EE0DA2ED29DC}"/>
              </a:ext>
            </a:extLst>
          </p:cNvPr>
          <p:cNvSpPr>
            <a:spLocks noChangeArrowheads="1"/>
          </p:cNvSpPr>
          <p:nvPr/>
        </p:nvSpPr>
        <p:spPr bwMode="auto">
          <a:xfrm>
            <a:off x="5914747" y="3088260"/>
            <a:ext cx="576262" cy="193674"/>
          </a:xfrm>
          <a:prstGeom prst="rect">
            <a:avLst/>
          </a:prstGeom>
          <a:noFill/>
          <a:ln w="28575">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85" name="Rectangle 130">
            <a:extLst>
              <a:ext uri="{FF2B5EF4-FFF2-40B4-BE49-F238E27FC236}">
                <a16:creationId xmlns:a16="http://schemas.microsoft.com/office/drawing/2014/main" id="{374B11C3-BCEB-4EAA-923A-7770A640C4B4}"/>
              </a:ext>
            </a:extLst>
          </p:cNvPr>
          <p:cNvSpPr>
            <a:spLocks noChangeArrowheads="1"/>
          </p:cNvSpPr>
          <p:nvPr/>
        </p:nvSpPr>
        <p:spPr bwMode="auto">
          <a:xfrm>
            <a:off x="6925353" y="4376635"/>
            <a:ext cx="576262" cy="193674"/>
          </a:xfrm>
          <a:prstGeom prst="rect">
            <a:avLst/>
          </a:prstGeom>
          <a:noFill/>
          <a:ln w="28575">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86" name="Oval 112">
            <a:extLst>
              <a:ext uri="{FF2B5EF4-FFF2-40B4-BE49-F238E27FC236}">
                <a16:creationId xmlns:a16="http://schemas.microsoft.com/office/drawing/2014/main" id="{AF044894-1879-410F-870C-E4AEDFE11C49}"/>
              </a:ext>
            </a:extLst>
          </p:cNvPr>
          <p:cNvSpPr>
            <a:spLocks noChangeArrowheads="1"/>
          </p:cNvSpPr>
          <p:nvPr/>
        </p:nvSpPr>
        <p:spPr bwMode="auto">
          <a:xfrm>
            <a:off x="3868680" y="5872309"/>
            <a:ext cx="576262" cy="225425"/>
          </a:xfrm>
          <a:prstGeom prst="ellipse">
            <a:avLst/>
          </a:pr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ES" altLang="es-ES" sz="1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Tree>
    <p:extLst>
      <p:ext uri="{BB962C8B-B14F-4D97-AF65-F5344CB8AC3E}">
        <p14:creationId xmlns:p14="http://schemas.microsoft.com/office/powerpoint/2010/main" val="395173354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8D945A54-3BD5-4B9D-9436-CE7E48350CD6}"/>
              </a:ext>
            </a:extLst>
          </p:cNvPr>
          <p:cNvSpPr>
            <a:spLocks noGrp="1"/>
          </p:cNvSpPr>
          <p:nvPr>
            <p:ph type="title"/>
          </p:nvPr>
        </p:nvSpPr>
        <p:spPr>
          <a:xfrm>
            <a:off x="304802" y="268142"/>
            <a:ext cx="9442546" cy="970187"/>
          </a:xfrm>
        </p:spPr>
        <p:txBody>
          <a:bodyPr>
            <a:normAutofit/>
          </a:bodyPr>
          <a:lstStyle/>
          <a:p>
            <a:r>
              <a:rPr lang="es-PE" sz="2400" dirty="0"/>
              <a:t>2. Resumen Ejecutivo</a:t>
            </a:r>
            <a:br>
              <a:rPr lang="es-PE" dirty="0"/>
            </a:br>
            <a:r>
              <a:rPr lang="es-PE" sz="1800" dirty="0"/>
              <a:t>   </a:t>
            </a:r>
            <a:r>
              <a:rPr lang="es-PE" sz="1800" dirty="0">
                <a:solidFill>
                  <a:srgbClr val="1264A1"/>
                </a:solidFill>
              </a:rPr>
              <a:t>   </a:t>
            </a:r>
            <a:r>
              <a:rPr lang="es-PE" sz="1600" dirty="0">
                <a:solidFill>
                  <a:srgbClr val="1264A1"/>
                </a:solidFill>
              </a:rPr>
              <a:t>2.1 Indicadores de Satisfacción Post Contacto  –  Tributos Internos</a:t>
            </a:r>
            <a:br>
              <a:rPr lang="es-PE" sz="1600" dirty="0">
                <a:solidFill>
                  <a:srgbClr val="1264A1"/>
                </a:solidFill>
              </a:rPr>
            </a:br>
            <a:r>
              <a:rPr lang="es-PE" sz="1600" dirty="0">
                <a:solidFill>
                  <a:srgbClr val="1264A1"/>
                </a:solidFill>
              </a:rPr>
              <a:t>              2.1.3 Cálculo de Indicadores</a:t>
            </a:r>
          </a:p>
        </p:txBody>
      </p:sp>
      <p:sp>
        <p:nvSpPr>
          <p:cNvPr id="28" name="Text Box 9">
            <a:extLst>
              <a:ext uri="{FF2B5EF4-FFF2-40B4-BE49-F238E27FC236}">
                <a16:creationId xmlns:a16="http://schemas.microsoft.com/office/drawing/2014/main" id="{B9705789-EBB0-490F-93D8-1A0CD0B54A52}"/>
              </a:ext>
            </a:extLst>
          </p:cNvPr>
          <p:cNvSpPr txBox="1">
            <a:spLocks noChangeArrowheads="1"/>
          </p:cNvSpPr>
          <p:nvPr/>
        </p:nvSpPr>
        <p:spPr bwMode="auto">
          <a:xfrm>
            <a:off x="488503" y="2851131"/>
            <a:ext cx="8884787" cy="5651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prstDash val="dash"/>
                <a:miter lim="800000"/>
                <a:headEnd/>
                <a:tailEnd/>
              </a14:hiddenLine>
            </a:ext>
          </a:extLst>
        </p:spPr>
        <p:txBody>
          <a:bodyPr wrap="square" lIns="36000" tIns="36000" rIns="36000" bIns="36000" anchor="ct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just" defTabSz="457200" rtl="0" eaLnBrk="1" fontAlgn="auto" latinLnBrk="0" hangingPunct="1">
              <a:lnSpc>
                <a:spcPct val="100000"/>
              </a:lnSpc>
              <a:spcBef>
                <a:spcPct val="0"/>
              </a:spcBef>
              <a:spcAft>
                <a:spcPts val="0"/>
              </a:spcAft>
              <a:buClrTx/>
              <a:buSzTx/>
              <a:buFontTx/>
              <a:buNone/>
              <a:tabLst/>
              <a:defRPr/>
            </a:pPr>
            <a:r>
              <a:rPr kumimoji="0" lang="es-ES" altLang="es-ES" sz="1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Este indicador se calcula sobre la base del promedio simple </a:t>
            </a:r>
            <a:r>
              <a:rPr kumimoji="0" lang="es-ES" altLang="es-ES" sz="16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No ponderado</a:t>
            </a:r>
            <a:r>
              <a:rPr kumimoji="0" lang="es-ES" altLang="es-ES" sz="1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 de las respuesta dadas a las preguntas de satisfacción con cada servicio o dimensión evaluado por cada proceso de la Sunat. </a:t>
            </a:r>
            <a:endParaRPr kumimoji="0" lang="es-ES_tradnl" altLang="es-ES" sz="1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29" name="Rectángulo 28">
            <a:extLst>
              <a:ext uri="{FF2B5EF4-FFF2-40B4-BE49-F238E27FC236}">
                <a16:creationId xmlns:a16="http://schemas.microsoft.com/office/drawing/2014/main" id="{A232711B-3829-47C9-8503-A03B64B92BB1}"/>
              </a:ext>
            </a:extLst>
          </p:cNvPr>
          <p:cNvSpPr/>
          <p:nvPr/>
        </p:nvSpPr>
        <p:spPr>
          <a:xfrm>
            <a:off x="488504" y="2512216"/>
            <a:ext cx="2359932" cy="380480"/>
          </a:xfrm>
          <a:prstGeom prst="rect">
            <a:avLst/>
          </a:prstGeom>
          <a:noFill/>
        </p:spPr>
        <p:txBody>
          <a:bodyPr wrap="none" lIns="36000" tIns="36000" rIns="36000" bIns="3600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ES" sz="2000" b="1" i="0" u="none" strike="noStrike" kern="1200" cap="none" spc="0" normalizeH="0" baseline="0" noProof="0" dirty="0">
                <a:ln w="9525">
                  <a:solidFill>
                    <a:srgbClr val="0163AC"/>
                  </a:solidFill>
                  <a:prstDash val="solid"/>
                </a:ln>
                <a:solidFill>
                  <a:srgbClr val="0163AC"/>
                </a:solidFill>
                <a:effectLst>
                  <a:outerShdw blurRad="12700" dist="38100" dir="2700000" algn="tl" rotWithShape="0">
                    <a:srgbClr val="5B9BD5">
                      <a:lumMod val="60000"/>
                      <a:lumOff val="40000"/>
                    </a:srgbClr>
                  </a:outerShdw>
                </a:effectLst>
                <a:uLnTx/>
                <a:uFillTx/>
                <a:latin typeface="Calibri" panose="020F0502020204030204"/>
                <a:ea typeface="+mn-ea"/>
                <a:cs typeface="+mn-cs"/>
              </a:rPr>
              <a:t>Satisfacción Estimada</a:t>
            </a:r>
          </a:p>
        </p:txBody>
      </p:sp>
      <p:sp>
        <p:nvSpPr>
          <p:cNvPr id="30" name="Rectángulo 29">
            <a:extLst>
              <a:ext uri="{FF2B5EF4-FFF2-40B4-BE49-F238E27FC236}">
                <a16:creationId xmlns:a16="http://schemas.microsoft.com/office/drawing/2014/main" id="{31D06F77-6035-4A0B-9C16-1BED233D9701}"/>
              </a:ext>
            </a:extLst>
          </p:cNvPr>
          <p:cNvSpPr/>
          <p:nvPr/>
        </p:nvSpPr>
        <p:spPr>
          <a:xfrm>
            <a:off x="488504" y="1361892"/>
            <a:ext cx="2413797" cy="380480"/>
          </a:xfrm>
          <a:prstGeom prst="rect">
            <a:avLst/>
          </a:prstGeom>
          <a:noFill/>
        </p:spPr>
        <p:txBody>
          <a:bodyPr wrap="none" lIns="36000" tIns="36000" rIns="0" bIns="3600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ES" sz="2000" b="1" i="0" u="none" strike="noStrike" kern="1200" cap="none" spc="0" normalizeH="0" baseline="0" noProof="0" dirty="0">
                <a:ln w="9525">
                  <a:solidFill>
                    <a:srgbClr val="70AD47">
                      <a:lumMod val="75000"/>
                    </a:srgbClr>
                  </a:solidFill>
                  <a:prstDash val="solid"/>
                </a:ln>
                <a:solidFill>
                  <a:srgbClr val="70AD47">
                    <a:lumMod val="75000"/>
                  </a:srgbClr>
                </a:solidFill>
                <a:effectLst>
                  <a:outerShdw blurRad="12700" dist="38100" dir="2700000" algn="tl" rotWithShape="0">
                    <a:srgbClr val="5B9BD5">
                      <a:lumMod val="60000"/>
                      <a:lumOff val="40000"/>
                    </a:srgbClr>
                  </a:outerShdw>
                </a:effectLst>
                <a:uLnTx/>
                <a:uFillTx/>
                <a:latin typeface="Calibri" panose="020F0502020204030204"/>
                <a:ea typeface="+mn-ea"/>
                <a:cs typeface="+mn-cs"/>
              </a:rPr>
              <a:t>Satisfacción Declarada</a:t>
            </a:r>
          </a:p>
        </p:txBody>
      </p:sp>
      <p:sp>
        <p:nvSpPr>
          <p:cNvPr id="31" name="Rectángulo 30">
            <a:extLst>
              <a:ext uri="{FF2B5EF4-FFF2-40B4-BE49-F238E27FC236}">
                <a16:creationId xmlns:a16="http://schemas.microsoft.com/office/drawing/2014/main" id="{FB0295EA-5028-464E-9C2A-02AAAD653092}"/>
              </a:ext>
            </a:extLst>
          </p:cNvPr>
          <p:cNvSpPr/>
          <p:nvPr/>
        </p:nvSpPr>
        <p:spPr>
          <a:xfrm>
            <a:off x="488504" y="3484229"/>
            <a:ext cx="3574500" cy="380480"/>
          </a:xfrm>
          <a:prstGeom prst="rect">
            <a:avLst/>
          </a:prstGeom>
          <a:noFill/>
        </p:spPr>
        <p:txBody>
          <a:bodyPr wrap="none" lIns="36000" tIns="36000" rIns="0" bIns="3600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ES" sz="2000" b="1" i="0" u="none" strike="noStrike" kern="1200" cap="none" spc="0" normalizeH="0" baseline="0" noProof="0" dirty="0">
                <a:ln w="9525">
                  <a:solidFill>
                    <a:srgbClr val="ED7D31">
                      <a:lumMod val="75000"/>
                    </a:srgbClr>
                  </a:solidFill>
                  <a:prstDash val="solid"/>
                </a:ln>
                <a:solidFill>
                  <a:srgbClr val="ED7D31">
                    <a:lumMod val="75000"/>
                  </a:srgbClr>
                </a:solidFill>
                <a:effectLst>
                  <a:outerShdw blurRad="12700" dist="38100" dir="2700000" algn="tl" rotWithShape="0">
                    <a:srgbClr val="5B9BD5">
                      <a:lumMod val="60000"/>
                      <a:lumOff val="40000"/>
                    </a:srgbClr>
                  </a:outerShdw>
                </a:effectLst>
                <a:uLnTx/>
                <a:uFillTx/>
                <a:latin typeface="Calibri" panose="020F0502020204030204"/>
                <a:ea typeface="+mn-ea"/>
                <a:cs typeface="+mn-cs"/>
              </a:rPr>
              <a:t>Indicador General de Satisfacción</a:t>
            </a:r>
          </a:p>
        </p:txBody>
      </p:sp>
      <p:sp>
        <p:nvSpPr>
          <p:cNvPr id="32" name="Text Box 9">
            <a:extLst>
              <a:ext uri="{FF2B5EF4-FFF2-40B4-BE49-F238E27FC236}">
                <a16:creationId xmlns:a16="http://schemas.microsoft.com/office/drawing/2014/main" id="{97226358-043E-4BD5-99B8-2C2805289FB1}"/>
              </a:ext>
            </a:extLst>
          </p:cNvPr>
          <p:cNvSpPr txBox="1">
            <a:spLocks noChangeArrowheads="1"/>
          </p:cNvSpPr>
          <p:nvPr/>
        </p:nvSpPr>
        <p:spPr bwMode="auto">
          <a:xfrm>
            <a:off x="488504" y="1709238"/>
            <a:ext cx="8785670" cy="8113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prstDash val="dash"/>
                <a:miter lim="800000"/>
                <a:headEnd/>
                <a:tailEnd/>
              </a14:hiddenLine>
            </a:ext>
          </a:extLst>
        </p:spPr>
        <p:txBody>
          <a:bodyPr wrap="square" lIns="36000" tIns="36000" rIns="36000" bIns="36000" anchor="ct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just" defTabSz="457200" rtl="0" eaLnBrk="1" fontAlgn="auto" latinLnBrk="0" hangingPunct="1">
              <a:lnSpc>
                <a:spcPct val="100000"/>
              </a:lnSpc>
              <a:spcBef>
                <a:spcPct val="0"/>
              </a:spcBef>
              <a:spcAft>
                <a:spcPts val="0"/>
              </a:spcAft>
              <a:buClrTx/>
              <a:buSzTx/>
              <a:buFontTx/>
              <a:buNone/>
              <a:tabLst/>
              <a:defRPr/>
            </a:pPr>
            <a:r>
              <a:rPr kumimoji="0" lang="es-ES" altLang="es-ES" sz="1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Este indicador es el obtenido por la pregunta directa de satisfacción: </a:t>
            </a:r>
            <a:r>
              <a:rPr kumimoji="0" lang="es-MX" altLang="es-ES" sz="16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¿Qué tan satisfecho está con la atención que recibió por parte de la SUNAT en el proceso orientación al ciudadano y contribuyente de manera presencial?</a:t>
            </a:r>
            <a:r>
              <a:rPr kumimoji="0" lang="es-ES" altLang="es-ES" sz="16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 </a:t>
            </a:r>
            <a:endParaRPr kumimoji="0" lang="es-ES_tradnl" altLang="es-ES" sz="16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33" name="Text Box 9">
            <a:extLst>
              <a:ext uri="{FF2B5EF4-FFF2-40B4-BE49-F238E27FC236}">
                <a16:creationId xmlns:a16="http://schemas.microsoft.com/office/drawing/2014/main" id="{5752E517-B19A-4AE7-A7CD-DD4892BA8CB7}"/>
              </a:ext>
            </a:extLst>
          </p:cNvPr>
          <p:cNvSpPr txBox="1">
            <a:spLocks noChangeArrowheads="1"/>
          </p:cNvSpPr>
          <p:nvPr/>
        </p:nvSpPr>
        <p:spPr bwMode="auto">
          <a:xfrm>
            <a:off x="510605" y="3881481"/>
            <a:ext cx="8884790" cy="503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prstDash val="dash"/>
                <a:miter lim="800000"/>
                <a:headEnd/>
                <a:tailEnd/>
              </a14:hiddenLine>
            </a:ext>
          </a:extLst>
        </p:spPr>
        <p:txBody>
          <a:bodyPr wrap="square" lIns="36000" tIns="36000" rIns="36000" bIns="36000" anchor="ct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just" defTabSz="457200" rtl="0" eaLnBrk="1" fontAlgn="auto" latinLnBrk="0" hangingPunct="1">
              <a:lnSpc>
                <a:spcPct val="100000"/>
              </a:lnSpc>
              <a:spcBef>
                <a:spcPct val="0"/>
              </a:spcBef>
              <a:spcAft>
                <a:spcPts val="0"/>
              </a:spcAft>
              <a:buClrTx/>
              <a:buSzTx/>
              <a:buFontTx/>
              <a:buNone/>
              <a:tabLst/>
              <a:defRPr/>
            </a:pPr>
            <a:r>
              <a:rPr kumimoji="0" lang="es-ES" altLang="es-ES" sz="14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Este indicador se calcula sobre la base de la ponderación que se realiza a los datos obtenidos, estos ponderadores son calculados sobre el peso de los servicios y la importancia otorgada por la SUNAT a cada proceso evaluado.</a:t>
            </a:r>
            <a:endParaRPr kumimoji="0" lang="es-ES_tradnl" altLang="es-ES" sz="14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graphicFrame>
        <p:nvGraphicFramePr>
          <p:cNvPr id="9" name="Group 105">
            <a:extLst>
              <a:ext uri="{FF2B5EF4-FFF2-40B4-BE49-F238E27FC236}">
                <a16:creationId xmlns:a16="http://schemas.microsoft.com/office/drawing/2014/main" id="{DBCD64DA-3041-499F-A074-362C4B97CDA5}"/>
              </a:ext>
            </a:extLst>
          </p:cNvPr>
          <p:cNvGraphicFramePr>
            <a:graphicFrameLocks noGrp="1"/>
          </p:cNvGraphicFramePr>
          <p:nvPr>
            <p:extLst>
              <p:ext uri="{D42A27DB-BD31-4B8C-83A1-F6EECF244321}">
                <p14:modId xmlns:p14="http://schemas.microsoft.com/office/powerpoint/2010/main" val="2204565710"/>
              </p:ext>
            </p:extLst>
          </p:nvPr>
        </p:nvGraphicFramePr>
        <p:xfrm>
          <a:off x="570325" y="4409908"/>
          <a:ext cx="9044160" cy="2027457"/>
        </p:xfrm>
        <a:graphic>
          <a:graphicData uri="http://schemas.openxmlformats.org/drawingml/2006/table">
            <a:tbl>
              <a:tblPr/>
              <a:tblGrid>
                <a:gridCol w="1080000">
                  <a:extLst>
                    <a:ext uri="{9D8B030D-6E8A-4147-A177-3AD203B41FA5}">
                      <a16:colId xmlns:a16="http://schemas.microsoft.com/office/drawing/2014/main" val="20000"/>
                    </a:ext>
                  </a:extLst>
                </a:gridCol>
                <a:gridCol w="1440000">
                  <a:extLst>
                    <a:ext uri="{9D8B030D-6E8A-4147-A177-3AD203B41FA5}">
                      <a16:colId xmlns:a16="http://schemas.microsoft.com/office/drawing/2014/main" val="20001"/>
                    </a:ext>
                  </a:extLst>
                </a:gridCol>
                <a:gridCol w="936000">
                  <a:extLst>
                    <a:ext uri="{9D8B030D-6E8A-4147-A177-3AD203B41FA5}">
                      <a16:colId xmlns:a16="http://schemas.microsoft.com/office/drawing/2014/main" val="20003"/>
                    </a:ext>
                  </a:extLst>
                </a:gridCol>
                <a:gridCol w="1008000">
                  <a:extLst>
                    <a:ext uri="{9D8B030D-6E8A-4147-A177-3AD203B41FA5}">
                      <a16:colId xmlns:a16="http://schemas.microsoft.com/office/drawing/2014/main" val="20004"/>
                    </a:ext>
                  </a:extLst>
                </a:gridCol>
                <a:gridCol w="1232160">
                  <a:extLst>
                    <a:ext uri="{9D8B030D-6E8A-4147-A177-3AD203B41FA5}">
                      <a16:colId xmlns:a16="http://schemas.microsoft.com/office/drawing/2014/main" val="20005"/>
                    </a:ext>
                  </a:extLst>
                </a:gridCol>
                <a:gridCol w="2160000">
                  <a:extLst>
                    <a:ext uri="{9D8B030D-6E8A-4147-A177-3AD203B41FA5}">
                      <a16:colId xmlns:a16="http://schemas.microsoft.com/office/drawing/2014/main" val="20006"/>
                    </a:ext>
                  </a:extLst>
                </a:gridCol>
                <a:gridCol w="1188000">
                  <a:extLst>
                    <a:ext uri="{9D8B030D-6E8A-4147-A177-3AD203B41FA5}">
                      <a16:colId xmlns:a16="http://schemas.microsoft.com/office/drawing/2014/main" val="20007"/>
                    </a:ext>
                  </a:extLst>
                </a:gridCol>
              </a:tblGrid>
              <a:tr h="474239">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PE" altLang="es-ES" sz="1200" b="1" i="0" u="none" strike="noStrike" cap="none" normalizeH="0" baseline="0" dirty="0">
                          <a:ln>
                            <a:noFill/>
                          </a:ln>
                          <a:solidFill>
                            <a:schemeClr val="bg1"/>
                          </a:solidFill>
                          <a:effectLst/>
                          <a:latin typeface="+mj-lt"/>
                          <a:cs typeface="Arial" panose="020B0604020202020204" pitchFamily="34" charset="0"/>
                        </a:rPr>
                        <a:t>Procesos</a:t>
                      </a:r>
                    </a:p>
                  </a:txBody>
                  <a:tcPr marL="90000" marR="90000" marT="17997" marB="17997"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62AE"/>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PE" altLang="es-ES" sz="1200" b="1" i="0" u="none" strike="noStrike" cap="none" normalizeH="0" baseline="0" dirty="0">
                          <a:ln>
                            <a:noFill/>
                          </a:ln>
                          <a:solidFill>
                            <a:schemeClr val="bg1"/>
                          </a:solidFill>
                          <a:effectLst/>
                          <a:latin typeface="+mj-lt"/>
                          <a:cs typeface="Arial" panose="020B0604020202020204" pitchFamily="34" charset="0"/>
                        </a:rPr>
                        <a:t>Servicios</a:t>
                      </a:r>
                    </a:p>
                  </a:txBody>
                  <a:tcPr marL="90000" marR="90000" marT="17997" marB="1799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62AE"/>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bg1"/>
                          </a:solidFill>
                          <a:effectLst/>
                          <a:latin typeface="+mj-lt"/>
                          <a:cs typeface="Arial" panose="020B0604020202020204" pitchFamily="34" charset="0"/>
                        </a:rPr>
                        <a:t>Ponderador servicio</a:t>
                      </a:r>
                      <a:endParaRPr kumimoji="0" lang="es-ES" altLang="es-ES" sz="1200" b="0" i="0" u="none" strike="noStrike" cap="none" normalizeH="0" baseline="0" dirty="0">
                        <a:ln>
                          <a:noFill/>
                        </a:ln>
                        <a:solidFill>
                          <a:schemeClr val="bg1"/>
                        </a:solidFill>
                        <a:effectLst/>
                        <a:latin typeface="+mj-lt"/>
                        <a:cs typeface="Arial" panose="020B0604020202020204" pitchFamily="34" charset="0"/>
                      </a:endParaRPr>
                    </a:p>
                  </a:txBody>
                  <a:tcPr marL="90000" marR="90000" marT="17997" marB="1799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62AE"/>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bg1"/>
                          </a:solidFill>
                          <a:effectLst/>
                          <a:latin typeface="+mj-lt"/>
                          <a:cs typeface="Arial" panose="020B0604020202020204" pitchFamily="34" charset="0"/>
                        </a:rPr>
                        <a:t>Ponderador proceso por atenciones</a:t>
                      </a:r>
                      <a:endParaRPr kumimoji="0" lang="es-ES" altLang="es-ES" sz="1200" b="0" i="0" u="none" strike="noStrike" cap="none" normalizeH="0" baseline="0" dirty="0">
                        <a:ln>
                          <a:noFill/>
                        </a:ln>
                        <a:solidFill>
                          <a:schemeClr val="bg1"/>
                        </a:solidFill>
                        <a:effectLst/>
                        <a:latin typeface="+mj-lt"/>
                        <a:cs typeface="Arial" panose="020B0604020202020204" pitchFamily="34" charset="0"/>
                      </a:endParaRPr>
                    </a:p>
                  </a:txBody>
                  <a:tcPr marL="90000" marR="90000" marT="17997" marB="1799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62AE"/>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bg1"/>
                          </a:solidFill>
                          <a:effectLst/>
                          <a:latin typeface="+mj-lt"/>
                          <a:cs typeface="Arial" panose="020B0604020202020204" pitchFamily="34" charset="0"/>
                        </a:rPr>
                        <a:t>Importancia otorgada por la SUNAT al proceso</a:t>
                      </a:r>
                      <a:endParaRPr kumimoji="0" lang="es-ES" altLang="es-ES" sz="1200" b="0" i="0" u="none" strike="noStrike" cap="none" normalizeH="0" baseline="0" dirty="0">
                        <a:ln>
                          <a:noFill/>
                        </a:ln>
                        <a:solidFill>
                          <a:schemeClr val="bg1"/>
                        </a:solidFill>
                        <a:effectLst/>
                        <a:latin typeface="+mj-lt"/>
                        <a:cs typeface="Arial" panose="020B0604020202020204" pitchFamily="34" charset="0"/>
                      </a:endParaRPr>
                    </a:p>
                  </a:txBody>
                  <a:tcPr marL="90000" marR="90000" marT="17997" marB="1799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62AE"/>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bg1"/>
                          </a:solidFill>
                          <a:effectLst/>
                          <a:latin typeface="+mj-lt"/>
                          <a:cs typeface="Arial" panose="020B0604020202020204" pitchFamily="34" charset="0"/>
                        </a:rPr>
                        <a:t>Producto ponderador por atenciones * Importancia SUNAT</a:t>
                      </a:r>
                      <a:endParaRPr kumimoji="0" lang="es-ES" altLang="es-ES" sz="1200" b="0" i="0" u="none" strike="noStrike" cap="none" normalizeH="0" baseline="0" dirty="0">
                        <a:ln>
                          <a:noFill/>
                        </a:ln>
                        <a:solidFill>
                          <a:schemeClr val="bg1"/>
                        </a:solidFill>
                        <a:effectLst/>
                        <a:latin typeface="+mj-lt"/>
                        <a:cs typeface="Arial" panose="020B0604020202020204" pitchFamily="34" charset="0"/>
                      </a:endParaRPr>
                    </a:p>
                  </a:txBody>
                  <a:tcPr marL="90000" marR="90000" marT="17997" marB="1799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62AE"/>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bg1"/>
                          </a:solidFill>
                          <a:effectLst/>
                          <a:latin typeface="+mj-lt"/>
                          <a:cs typeface="Arial" panose="020B0604020202020204" pitchFamily="34" charset="0"/>
                        </a:rPr>
                        <a:t>PONDERADOR FINAL PROCESO</a:t>
                      </a:r>
                      <a:endParaRPr kumimoji="0" lang="es-ES" altLang="es-ES" sz="1200" b="0" i="0" u="none" strike="noStrike" cap="none" normalizeH="0" baseline="0" dirty="0">
                        <a:ln>
                          <a:noFill/>
                        </a:ln>
                        <a:solidFill>
                          <a:schemeClr val="bg1"/>
                        </a:solidFill>
                        <a:effectLst/>
                        <a:latin typeface="+mj-lt"/>
                        <a:cs typeface="Arial" panose="020B0604020202020204" pitchFamily="34" charset="0"/>
                      </a:endParaRPr>
                    </a:p>
                  </a:txBody>
                  <a:tcPr marL="90000" marR="90000" marT="17997" marB="17997"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62AE"/>
                    </a:solidFill>
                  </a:tcPr>
                </a:tc>
                <a:extLst>
                  <a:ext uri="{0D108BD9-81ED-4DB2-BD59-A6C34878D82A}">
                    <a16:rowId xmlns:a16="http://schemas.microsoft.com/office/drawing/2014/main" val="10000"/>
                  </a:ext>
                </a:extLst>
              </a:tr>
              <a:tr h="222114">
                <a:tc rowSpan="6">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mj-lt"/>
                          <a:cs typeface="Arial" panose="020B0604020202020204" pitchFamily="34" charset="0"/>
                        </a:rPr>
                        <a:t>Asistencia al contribuyente y ciudadano</a:t>
                      </a:r>
                    </a:p>
                  </a:txBody>
                  <a:tcPr marL="90000" marR="90000" marT="17997" marB="17997"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l" fontAlgn="b"/>
                      <a:r>
                        <a:rPr lang="es-ES" sz="1200" b="0" i="0" u="none" strike="noStrike" dirty="0">
                          <a:effectLst/>
                          <a:latin typeface="+mj-lt"/>
                        </a:rPr>
                        <a:t>Orientación presencial</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rtl="0" fontAlgn="ctr"/>
                      <a:r>
                        <a:rPr lang="es-PE" sz="1200" b="1" i="0" u="none" strike="noStrike" dirty="0">
                          <a:solidFill>
                            <a:schemeClr val="tx1"/>
                          </a:solidFill>
                          <a:effectLst/>
                          <a:latin typeface="Calibri" panose="020F0502020204030204" pitchFamily="34" charset="0"/>
                        </a:rPr>
                        <a:t>34.50%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6">
                  <a:txBody>
                    <a:bodyPr/>
                    <a:lstStyle/>
                    <a:p>
                      <a:pPr algn="ctr" fontAlgn="b"/>
                      <a:r>
                        <a:rPr lang="es-PE" sz="1200" b="0" i="0" u="none" strike="noStrike" dirty="0">
                          <a:solidFill>
                            <a:schemeClr val="tx1"/>
                          </a:solidFill>
                          <a:effectLst/>
                          <a:latin typeface="+mj-lt"/>
                        </a:rPr>
                        <a:t>0.907925903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rowSpan="6">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lang="es-ES" altLang="es-ES" sz="1200" b="1" i="0" u="none" strike="noStrike" kern="1200" dirty="0">
                          <a:solidFill>
                            <a:schemeClr val="tx1"/>
                          </a:solidFill>
                          <a:effectLst/>
                          <a:latin typeface="+mj-lt"/>
                          <a:ea typeface="+mn-ea"/>
                          <a:cs typeface="+mn-cs"/>
                        </a:rPr>
                        <a:t>50%</a:t>
                      </a:r>
                    </a:p>
                  </a:txBody>
                  <a:tcPr marL="90000" marR="90000" marT="17997" marB="1799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6">
                  <a:txBody>
                    <a:bodyPr/>
                    <a:lstStyle/>
                    <a:p>
                      <a:pPr algn="ctr" fontAlgn="b"/>
                      <a:r>
                        <a:rPr lang="es-PE" sz="1200" b="0" i="0" u="none" strike="noStrike" kern="1200" dirty="0">
                          <a:solidFill>
                            <a:schemeClr val="tx1"/>
                          </a:solidFill>
                          <a:effectLst/>
                          <a:latin typeface="+mj-lt"/>
                          <a:ea typeface="+mn-ea"/>
                          <a:cs typeface="+mn-cs"/>
                        </a:rPr>
                        <a:t>0.453962951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tc rowSpan="6">
                  <a:txBody>
                    <a:bodyPr/>
                    <a:lstStyle/>
                    <a:p>
                      <a:pPr algn="ctr" fontAlgn="b"/>
                      <a:r>
                        <a:rPr lang="es-MX" sz="1200" b="1" i="0" u="none" strike="noStrike" kern="1200" dirty="0">
                          <a:solidFill>
                            <a:schemeClr val="tx1"/>
                          </a:solidFill>
                          <a:effectLst/>
                          <a:latin typeface="+mj-lt"/>
                          <a:ea typeface="+mn-ea"/>
                          <a:cs typeface="+mn-cs"/>
                        </a:rPr>
                        <a:t>95.20%</a:t>
                      </a:r>
                    </a:p>
                  </a:txBody>
                  <a:tcPr marL="9525" marR="9525" marT="9525"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a:noFill/>
                    </a:lnTlToBr>
                    <a:lnBlToTr>
                      <a:noFill/>
                    </a:lnBlToTr>
                    <a:noFill/>
                  </a:tcPr>
                </a:tc>
                <a:extLst>
                  <a:ext uri="{0D108BD9-81ED-4DB2-BD59-A6C34878D82A}">
                    <a16:rowId xmlns:a16="http://schemas.microsoft.com/office/drawing/2014/main" val="10001"/>
                  </a:ext>
                </a:extLst>
              </a:tr>
              <a:tr h="171746">
                <a:tc vMerge="1">
                  <a:txBody>
                    <a:bodyPr/>
                    <a:lstStyle/>
                    <a:p>
                      <a:endParaRPr lang="es-ES"/>
                    </a:p>
                  </a:txBody>
                  <a:tcPr/>
                </a:tc>
                <a:tc>
                  <a:txBody>
                    <a:bodyPr/>
                    <a:lstStyle/>
                    <a:p>
                      <a:pPr algn="l" fontAlgn="b"/>
                      <a:r>
                        <a:rPr lang="es-ES" sz="1200" b="0" i="0" u="none" strike="noStrike" dirty="0">
                          <a:effectLst/>
                          <a:latin typeface="+mj-lt"/>
                        </a:rPr>
                        <a:t>Orientación telefónica</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rtl="0" fontAlgn="ctr"/>
                      <a:r>
                        <a:rPr lang="es-PE" sz="1200" b="1" i="0" u="none" strike="noStrike" dirty="0">
                          <a:solidFill>
                            <a:schemeClr val="tx1"/>
                          </a:solidFill>
                          <a:effectLst/>
                          <a:latin typeface="Calibri" panose="020F0502020204030204" pitchFamily="34" charset="0"/>
                        </a:rPr>
                        <a:t>21.60%</a:t>
                      </a:r>
                    </a:p>
                  </a:txBody>
                  <a:tcPr marL="9525" marR="9525" marT="9525" marB="0" anchor="ctr">
                    <a:lnL w="12700" cap="flat" cmpd="sng" algn="ctr">
                      <a:solidFill>
                        <a:schemeClr val="tx1"/>
                      </a:solidFill>
                      <a:prstDash val="solid"/>
                      <a:round/>
                      <a:headEnd type="none" w="med" len="med"/>
                      <a:tailEnd type="none" w="med" len="med"/>
                    </a:lnL>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pPr algn="l" fontAlgn="b"/>
                      <a:endParaRPr lang="es-PE" sz="800" b="0" i="0" u="none" strike="noStrike">
                        <a:solidFill>
                          <a:srgbClr val="000000"/>
                        </a:solidFill>
                        <a:effectLst/>
                        <a:latin typeface="Arial" panose="020B0604020202020204" pitchFamily="34" charset="0"/>
                      </a:endParaRPr>
                    </a:p>
                  </a:txBody>
                  <a:tcPr marL="9525" marR="9525" marT="9525" marB="0" anchor="b"/>
                </a:tc>
                <a:tc vMerge="1">
                  <a:txBody>
                    <a:bodyPr/>
                    <a:lstStyle/>
                    <a:p>
                      <a:endParaRPr lang="es-ES"/>
                    </a:p>
                  </a:txBody>
                  <a:tcPr/>
                </a:tc>
                <a:tc vMerge="1">
                  <a:txBody>
                    <a:bodyPr/>
                    <a:lstStyle/>
                    <a:p>
                      <a:pPr algn="l" fontAlgn="b"/>
                      <a:endParaRPr lang="es-PE" sz="1000" b="1" i="0" u="none" strike="noStrike" dirty="0">
                        <a:solidFill>
                          <a:srgbClr val="000000"/>
                        </a:solidFill>
                        <a:effectLst/>
                        <a:latin typeface="Arial" panose="020B0604020202020204" pitchFamily="34" charset="0"/>
                      </a:endParaRPr>
                    </a:p>
                  </a:txBody>
                  <a:tcPr marL="9525" marR="9525" marT="9525" marB="0" anchor="b"/>
                </a:tc>
                <a:tc vMerge="1">
                  <a:txBody>
                    <a:bodyPr/>
                    <a:lstStyle/>
                    <a:p>
                      <a:pPr algn="l" fontAlgn="b"/>
                      <a:endParaRPr lang="es-MX" sz="800" b="0" i="0" u="none" strike="noStrike" dirty="0">
                        <a:effectLst/>
                        <a:latin typeface="Arial" panose="020B0604020202020204" pitchFamily="34" charset="0"/>
                      </a:endParaRPr>
                    </a:p>
                  </a:txBody>
                  <a:tcPr marL="9525" marR="9525" marT="9525" anchor="b"/>
                </a:tc>
                <a:extLst>
                  <a:ext uri="{0D108BD9-81ED-4DB2-BD59-A6C34878D82A}">
                    <a16:rowId xmlns:a16="http://schemas.microsoft.com/office/drawing/2014/main" val="10002"/>
                  </a:ext>
                </a:extLst>
              </a:tr>
              <a:tr h="232215">
                <a:tc vMerge="1">
                  <a:txBody>
                    <a:bodyPr/>
                    <a:lstStyle/>
                    <a:p>
                      <a:endParaRPr lang="es-ES"/>
                    </a:p>
                  </a:txBody>
                  <a:tcPr/>
                </a:tc>
                <a:tc>
                  <a:txBody>
                    <a:bodyPr/>
                    <a:lstStyle/>
                    <a:p>
                      <a:pPr algn="l" fontAlgn="b"/>
                      <a:r>
                        <a:rPr lang="es-ES" sz="1200" b="0" i="0" u="none" strike="noStrike" dirty="0">
                          <a:effectLst/>
                          <a:latin typeface="+mj-lt"/>
                        </a:rPr>
                        <a:t>Trámites presencial</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rtl="0" fontAlgn="ctr"/>
                      <a:r>
                        <a:rPr lang="es-PE" sz="1200" b="1" i="0" u="none" strike="noStrike" dirty="0">
                          <a:solidFill>
                            <a:schemeClr val="tx1"/>
                          </a:solidFill>
                          <a:effectLst/>
                          <a:latin typeface="Calibri" panose="020F0502020204030204" pitchFamily="34" charset="0"/>
                        </a:rPr>
                        <a:t>26.80%</a:t>
                      </a:r>
                    </a:p>
                  </a:txBody>
                  <a:tcPr marL="9525" marR="9525" marT="9525" marB="0" anchor="ctr">
                    <a:lnL w="12700" cap="flat" cmpd="sng" algn="ctr">
                      <a:solidFill>
                        <a:schemeClr val="tx1"/>
                      </a:solidFill>
                      <a:prstDash val="solid"/>
                      <a:round/>
                      <a:headEnd type="none" w="med" len="med"/>
                      <a:tailEnd type="none" w="med" len="med"/>
                    </a:lnL>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pPr algn="l" fontAlgn="b"/>
                      <a:endParaRPr lang="es-PE" sz="800" b="0" i="0" u="none" strike="noStrike" dirty="0">
                        <a:solidFill>
                          <a:srgbClr val="000000"/>
                        </a:solidFill>
                        <a:effectLst/>
                        <a:latin typeface="Arial" panose="020B0604020202020204" pitchFamily="34" charset="0"/>
                      </a:endParaRPr>
                    </a:p>
                  </a:txBody>
                  <a:tcPr marL="9525" marR="9525" marT="9525" marB="0" anchor="b"/>
                </a:tc>
                <a:tc vMerge="1">
                  <a:txBody>
                    <a:bodyPr/>
                    <a:lstStyle/>
                    <a:p>
                      <a:endParaRPr lang="es-ES"/>
                    </a:p>
                  </a:txBody>
                  <a:tcPr/>
                </a:tc>
                <a:tc vMerge="1">
                  <a:txBody>
                    <a:bodyPr/>
                    <a:lstStyle/>
                    <a:p>
                      <a:pPr algn="l" fontAlgn="b"/>
                      <a:endParaRPr lang="es-PE" sz="1000" b="1" i="0" u="none" strike="noStrike" dirty="0">
                        <a:solidFill>
                          <a:srgbClr val="000000"/>
                        </a:solidFill>
                        <a:effectLst/>
                        <a:latin typeface="Arial" panose="020B0604020202020204" pitchFamily="34" charset="0"/>
                      </a:endParaRPr>
                    </a:p>
                  </a:txBody>
                  <a:tcPr marL="9525" marR="9525" marT="9525" marB="0" anchor="b"/>
                </a:tc>
                <a:tc vMerge="1">
                  <a:txBody>
                    <a:bodyPr/>
                    <a:lstStyle/>
                    <a:p>
                      <a:pPr algn="l" fontAlgn="b"/>
                      <a:endParaRPr lang="es-MX" sz="800" b="0" i="0" u="none" strike="noStrike" dirty="0">
                        <a:effectLst/>
                        <a:latin typeface="Arial" panose="020B0604020202020204" pitchFamily="34" charset="0"/>
                      </a:endParaRPr>
                    </a:p>
                  </a:txBody>
                  <a:tcPr marL="9525" marR="9525" marT="9525" anchor="b"/>
                </a:tc>
                <a:extLst>
                  <a:ext uri="{0D108BD9-81ED-4DB2-BD59-A6C34878D82A}">
                    <a16:rowId xmlns:a16="http://schemas.microsoft.com/office/drawing/2014/main" val="10003"/>
                  </a:ext>
                </a:extLst>
              </a:tr>
              <a:tr h="188913">
                <a:tc vMerge="1">
                  <a:txBody>
                    <a:bodyPr/>
                    <a:lstStyle/>
                    <a:p>
                      <a:endParaRPr lang="es-PE"/>
                    </a:p>
                  </a:txBody>
                  <a:tcPr/>
                </a:tc>
                <a:tc>
                  <a:txBody>
                    <a:bodyPr/>
                    <a:lstStyle/>
                    <a:p>
                      <a:pPr algn="l" fontAlgn="b"/>
                      <a:r>
                        <a:rPr lang="es-ES" sz="1200" b="0" i="0" u="none" strike="noStrike" dirty="0">
                          <a:effectLst/>
                          <a:latin typeface="+mj-lt"/>
                        </a:rPr>
                        <a:t>Cabinas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rtl="0" fontAlgn="ctr"/>
                      <a:r>
                        <a:rPr lang="es-PE" sz="1200" b="1" i="0" u="none" strike="noStrike" dirty="0">
                          <a:solidFill>
                            <a:schemeClr val="tx1"/>
                          </a:solidFill>
                          <a:effectLst/>
                          <a:latin typeface="Calibri" panose="020F0502020204030204" pitchFamily="34" charset="0"/>
                        </a:rPr>
                        <a:t>16.30%</a:t>
                      </a:r>
                    </a:p>
                  </a:txBody>
                  <a:tcPr marL="9525" marR="9525" marT="9525" marB="0" anchor="ctr">
                    <a:lnL w="12700" cap="flat" cmpd="sng" algn="ctr">
                      <a:solidFill>
                        <a:schemeClr val="tx1"/>
                      </a:solidFill>
                      <a:prstDash val="solid"/>
                      <a:round/>
                      <a:headEnd type="none" w="med" len="med"/>
                      <a:tailEnd type="none" w="med" len="med"/>
                    </a:lnL>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pPr algn="l" fontAlgn="b"/>
                      <a:endParaRPr lang="es-PE" sz="800" b="0" i="0" u="none" strike="noStrike" dirty="0">
                        <a:solidFill>
                          <a:srgbClr val="000000"/>
                        </a:solidFill>
                        <a:effectLst/>
                        <a:latin typeface="Arial" panose="020B0604020202020204" pitchFamily="34" charset="0"/>
                      </a:endParaRPr>
                    </a:p>
                  </a:txBody>
                  <a:tcPr marL="9525" marR="9525" marT="9525" marB="0" anchor="b"/>
                </a:tc>
                <a:tc vMerge="1">
                  <a:txBody>
                    <a:bodyPr/>
                    <a:lstStyle/>
                    <a:p>
                      <a:endParaRPr lang="es-PE"/>
                    </a:p>
                  </a:txBody>
                  <a:tcPr/>
                </a:tc>
                <a:tc vMerge="1">
                  <a:txBody>
                    <a:bodyPr/>
                    <a:lstStyle/>
                    <a:p>
                      <a:pPr algn="l" fontAlgn="b"/>
                      <a:endParaRPr lang="es-PE" sz="1000" b="1" i="0" u="none" strike="noStrike" dirty="0">
                        <a:solidFill>
                          <a:srgbClr val="000000"/>
                        </a:solidFill>
                        <a:effectLst/>
                        <a:latin typeface="Arial" panose="020B0604020202020204" pitchFamily="34" charset="0"/>
                      </a:endParaRPr>
                    </a:p>
                  </a:txBody>
                  <a:tcPr marL="9525" marR="9525" marT="9525" marB="0" anchor="b"/>
                </a:tc>
                <a:tc vMerge="1">
                  <a:txBody>
                    <a:bodyPr/>
                    <a:lstStyle/>
                    <a:p>
                      <a:endParaRPr lang="es-PE"/>
                    </a:p>
                  </a:txBody>
                  <a:tcPr/>
                </a:tc>
                <a:extLst>
                  <a:ext uri="{0D108BD9-81ED-4DB2-BD59-A6C34878D82A}">
                    <a16:rowId xmlns:a16="http://schemas.microsoft.com/office/drawing/2014/main" val="2795321368"/>
                  </a:ext>
                </a:extLst>
              </a:tr>
              <a:tr h="188913">
                <a:tc vMerge="1">
                  <a:txBody>
                    <a:bodyPr/>
                    <a:lstStyle/>
                    <a:p>
                      <a:endParaRPr lang="es-ES"/>
                    </a:p>
                  </a:txBody>
                  <a:tcPr/>
                </a:tc>
                <a:tc>
                  <a:txBody>
                    <a:bodyPr/>
                    <a:lstStyle/>
                    <a:p>
                      <a:pPr algn="l" fontAlgn="b"/>
                      <a:r>
                        <a:rPr lang="es-ES" sz="1200" b="0" i="0" u="none" strike="noStrike" dirty="0">
                          <a:effectLst/>
                          <a:latin typeface="+mj-lt"/>
                        </a:rPr>
                        <a:t>Chat virtual</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rtl="0" fontAlgn="ctr"/>
                      <a:r>
                        <a:rPr lang="es-PE" sz="1200" b="1" i="0" u="none" strike="noStrike" dirty="0">
                          <a:solidFill>
                            <a:schemeClr val="tx1"/>
                          </a:solidFill>
                          <a:effectLst/>
                          <a:latin typeface="Calibri" panose="020F0502020204030204" pitchFamily="34" charset="0"/>
                        </a:rPr>
                        <a:t>0.80%</a:t>
                      </a:r>
                    </a:p>
                  </a:txBody>
                  <a:tcPr marL="9525" marR="9525" marT="9525" marB="0" anchor="ctr">
                    <a:lnL w="12700" cap="flat" cmpd="sng" algn="ctr">
                      <a:solidFill>
                        <a:schemeClr val="tx1"/>
                      </a:solidFill>
                      <a:prstDash val="solid"/>
                      <a:round/>
                      <a:headEnd type="none" w="med" len="med"/>
                      <a:tailEnd type="none" w="med" len="med"/>
                    </a:lnL>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pPr algn="l" fontAlgn="b"/>
                      <a:endParaRPr lang="es-PE" sz="800" b="0" i="0" u="none" strike="noStrike" dirty="0">
                        <a:solidFill>
                          <a:srgbClr val="000000"/>
                        </a:solidFill>
                        <a:effectLst/>
                        <a:latin typeface="Arial" panose="020B0604020202020204" pitchFamily="34" charset="0"/>
                      </a:endParaRPr>
                    </a:p>
                  </a:txBody>
                  <a:tcPr marL="9525" marR="9525" marT="9525" marB="0" anchor="b"/>
                </a:tc>
                <a:tc vMerge="1">
                  <a:txBody>
                    <a:bodyPr/>
                    <a:lstStyle/>
                    <a:p>
                      <a:endParaRPr lang="es-ES"/>
                    </a:p>
                  </a:txBody>
                  <a:tcPr/>
                </a:tc>
                <a:tc vMerge="1">
                  <a:txBody>
                    <a:bodyPr/>
                    <a:lstStyle/>
                    <a:p>
                      <a:pPr algn="l" fontAlgn="b"/>
                      <a:endParaRPr lang="es-PE" sz="1000" b="1" i="0" u="none" strike="noStrike">
                        <a:solidFill>
                          <a:srgbClr val="000000"/>
                        </a:solidFill>
                        <a:effectLst/>
                        <a:latin typeface="Arial" panose="020B0604020202020204" pitchFamily="34" charset="0"/>
                      </a:endParaRPr>
                    </a:p>
                  </a:txBody>
                  <a:tcPr marL="9525" marR="9525" marT="9525" marB="0" anchor="b"/>
                </a:tc>
                <a:tc vMerge="1">
                  <a:txBody>
                    <a:bodyPr/>
                    <a:lstStyle/>
                    <a:p>
                      <a:pPr algn="l" fontAlgn="b"/>
                      <a:endParaRPr lang="es-MX" sz="800" b="0" i="0" u="none" strike="noStrike" dirty="0">
                        <a:effectLst/>
                        <a:latin typeface="Arial" panose="020B0604020202020204" pitchFamily="34" charset="0"/>
                      </a:endParaRPr>
                    </a:p>
                  </a:txBody>
                  <a:tcPr marL="9525" marR="9525" marT="9525" anchor="b"/>
                </a:tc>
                <a:extLst>
                  <a:ext uri="{0D108BD9-81ED-4DB2-BD59-A6C34878D82A}">
                    <a16:rowId xmlns:a16="http://schemas.microsoft.com/office/drawing/2014/main" val="10004"/>
                  </a:ext>
                </a:extLst>
              </a:tr>
              <a:tr h="132679">
                <a:tc vMerge="1">
                  <a:txBody>
                    <a:bodyPr/>
                    <a:lstStyle/>
                    <a:p>
                      <a:endParaRPr lang="es-ES"/>
                    </a:p>
                  </a:txBody>
                  <a:tcPr>
                    <a:lnT w="12700" cap="flat" cmpd="sng" algn="ctr">
                      <a:solidFill>
                        <a:srgbClr val="000000"/>
                      </a:solidFill>
                      <a:prstDash val="solid"/>
                      <a:round/>
                      <a:headEnd type="none" w="med" len="med"/>
                      <a:tailEnd type="none" w="med" len="med"/>
                    </a:lnT>
                  </a:tcPr>
                </a:tc>
                <a:tc>
                  <a:txBody>
                    <a:bodyPr/>
                    <a:lstStyle/>
                    <a:p>
                      <a:pPr algn="l" fontAlgn="b"/>
                      <a:r>
                        <a:rPr lang="es-ES" sz="1200" b="1" i="0" u="none" strike="noStrike" dirty="0">
                          <a:effectLst/>
                          <a:latin typeface="+mj-lt"/>
                        </a:rPr>
                        <a:t>Total</a:t>
                      </a:r>
                    </a:p>
                  </a:txBody>
                  <a:tcPr marL="9525" marR="9525" marT="9525" marB="0" anchor="ctr">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s-MX" sz="1200" b="0" i="0" u="none" strike="noStrike" kern="1200" dirty="0">
                          <a:solidFill>
                            <a:schemeClr val="tx1"/>
                          </a:solidFill>
                          <a:effectLst/>
                          <a:latin typeface="+mj-lt"/>
                          <a:ea typeface="+mn-ea"/>
                          <a:cs typeface="+mn-cs"/>
                        </a:rPr>
                        <a:t>100%</a:t>
                      </a:r>
                    </a:p>
                  </a:txBody>
                  <a:tcPr marL="9525" marR="9525" marT="9525" marB="0" anchor="ctr">
                    <a:lnL w="12700" cap="flat" cmpd="sng" algn="ctr">
                      <a:solidFill>
                        <a:schemeClr val="tx1"/>
                      </a:solidFill>
                      <a:prstDash val="solid"/>
                      <a:round/>
                      <a:headEnd type="none" w="med" len="med"/>
                      <a:tailEnd type="none" w="med" len="med"/>
                    </a:lnL>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5">
                        <a:lumMod val="40000"/>
                        <a:lumOff val="60000"/>
                      </a:schemeClr>
                    </a:solidFill>
                  </a:tcPr>
                </a:tc>
                <a:tc vMerge="1">
                  <a:txBody>
                    <a:bodyPr/>
                    <a:lstStyle/>
                    <a:p>
                      <a:pPr algn="r" fontAlgn="b"/>
                      <a:endParaRPr lang="es-PE" sz="800" b="0" i="0" u="none" strike="noStrike" dirty="0">
                        <a:solidFill>
                          <a:srgbClr val="000000"/>
                        </a:solidFill>
                        <a:effectLst/>
                        <a:latin typeface="Arial" panose="020B0604020202020204" pitchFamily="34" charset="0"/>
                      </a:endParaRPr>
                    </a:p>
                  </a:txBody>
                  <a:tcPr marL="9525" marR="9525" marT="9525" marB="0" anchor="b"/>
                </a:tc>
                <a:tc vMerge="1">
                  <a:txBody>
                    <a:bodyPr/>
                    <a:lstStyle/>
                    <a:p>
                      <a:endParaRPr lang="es-ES"/>
                    </a:p>
                  </a:txBody>
                  <a:tcPr>
                    <a:lnT w="12700" cap="flat" cmpd="sng" algn="ctr">
                      <a:solidFill>
                        <a:srgbClr val="000000"/>
                      </a:solidFill>
                      <a:prstDash val="solid"/>
                      <a:round/>
                      <a:headEnd type="none" w="med" len="med"/>
                      <a:tailEnd type="none" w="med" len="med"/>
                    </a:lnT>
                  </a:tcPr>
                </a:tc>
                <a:tc vMerge="1">
                  <a:txBody>
                    <a:bodyPr/>
                    <a:lstStyle/>
                    <a:p>
                      <a:pPr algn="r" fontAlgn="b"/>
                      <a:endParaRPr lang="es-PE" sz="1000" b="1" i="0" u="none" strike="noStrike" dirty="0">
                        <a:solidFill>
                          <a:srgbClr val="FF0000"/>
                        </a:solidFill>
                        <a:effectLst/>
                        <a:latin typeface="Arial" panose="020B0604020202020204" pitchFamily="34" charset="0"/>
                      </a:endParaRPr>
                    </a:p>
                  </a:txBody>
                  <a:tcPr marL="9525" marR="9525" marT="9525" marB="0" anchor="b"/>
                </a:tc>
                <a:tc vMerge="1">
                  <a:txBody>
                    <a:bodyPr/>
                    <a:lstStyle/>
                    <a:p>
                      <a:pPr algn="r" fontAlgn="b"/>
                      <a:endParaRPr lang="es-MX" sz="900" b="1" i="0" u="none" strike="noStrike" dirty="0">
                        <a:solidFill>
                          <a:srgbClr val="FF0000"/>
                        </a:solidFill>
                        <a:effectLst/>
                        <a:latin typeface="Arial" panose="020B0604020202020204" pitchFamily="34" charset="0"/>
                      </a:endParaRPr>
                    </a:p>
                  </a:txBody>
                  <a:tcPr marL="9525" marR="9525" marT="9525" anchor="b"/>
                </a:tc>
                <a:extLst>
                  <a:ext uri="{0D108BD9-81ED-4DB2-BD59-A6C34878D82A}">
                    <a16:rowId xmlns:a16="http://schemas.microsoft.com/office/drawing/2014/main" val="10006"/>
                  </a:ext>
                </a:extLst>
              </a:tr>
              <a:tr h="215409">
                <a:tc gridSpan="2">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mj-lt"/>
                          <a:cs typeface="Arial" panose="020B0604020202020204" pitchFamily="34" charset="0"/>
                        </a:rPr>
                        <a:t> Total</a:t>
                      </a:r>
                    </a:p>
                  </a:txBody>
                  <a:tcPr marL="90000" marR="90000" marT="17997" marB="17997"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s-ES"/>
                    </a:p>
                  </a:txBody>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lang="es-ES" altLang="es-ES" sz="1200" b="1" i="0" u="none" strike="noStrike" kern="1200" dirty="0">
                          <a:solidFill>
                            <a:srgbClr val="FF0000"/>
                          </a:solidFill>
                          <a:effectLst/>
                          <a:latin typeface="+mj-lt"/>
                          <a:ea typeface="+mn-ea"/>
                          <a:cs typeface="+mn-cs"/>
                        </a:rPr>
                        <a:t> </a:t>
                      </a:r>
                    </a:p>
                  </a:txBody>
                  <a:tcPr marL="90000" marR="90000" marT="17997" marB="1799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lang="es-ES" altLang="es-ES" sz="1200" b="1" i="0" u="none" strike="noStrike" kern="1200" dirty="0">
                          <a:solidFill>
                            <a:schemeClr val="tx1"/>
                          </a:solidFill>
                          <a:effectLst/>
                          <a:latin typeface="+mj-lt"/>
                          <a:ea typeface="+mn-ea"/>
                          <a:cs typeface="+mn-cs"/>
                        </a:rPr>
                        <a:t>1</a:t>
                      </a:r>
                    </a:p>
                  </a:txBody>
                  <a:tcPr marL="90000" marR="90000" marT="17997" marB="1799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lang="es-ES" altLang="es-ES" sz="1200" b="1" i="0" u="none" strike="noStrike" kern="1200" dirty="0">
                          <a:solidFill>
                            <a:schemeClr val="tx1"/>
                          </a:solidFill>
                          <a:effectLst/>
                          <a:latin typeface="+mj-lt"/>
                          <a:ea typeface="+mn-ea"/>
                          <a:cs typeface="+mn-cs"/>
                        </a:rPr>
                        <a:t>1</a:t>
                      </a:r>
                    </a:p>
                  </a:txBody>
                  <a:tcPr marL="90000" marR="90000" marT="17997" marB="1799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algn="ctr" fontAlgn="b"/>
                      <a:r>
                        <a:rPr lang="es-PE" sz="1200" b="0" i="0" u="none" strike="noStrike" dirty="0">
                          <a:solidFill>
                            <a:schemeClr val="tx1"/>
                          </a:solidFill>
                          <a:effectLst/>
                          <a:latin typeface="+mj-lt"/>
                        </a:rPr>
                        <a:t>0.476981476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lang="es-ES" altLang="es-ES" sz="1200" b="1" i="0" u="none" strike="noStrike" kern="1200" dirty="0">
                          <a:solidFill>
                            <a:schemeClr val="tx1"/>
                          </a:solidFill>
                          <a:effectLst/>
                          <a:latin typeface="+mj-lt"/>
                          <a:ea typeface="+mn-ea"/>
                          <a:cs typeface="+mn-cs"/>
                        </a:rPr>
                        <a:t>100%</a:t>
                      </a:r>
                    </a:p>
                  </a:txBody>
                  <a:tcPr marL="90000" marR="90000" marT="17997" marB="17997"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4"/>
                  </a:ext>
                </a:extLst>
              </a:tr>
            </a:tbl>
          </a:graphicData>
        </a:graphic>
      </p:graphicFrame>
    </p:spTree>
    <p:extLst>
      <p:ext uri="{BB962C8B-B14F-4D97-AF65-F5344CB8AC3E}">
        <p14:creationId xmlns:p14="http://schemas.microsoft.com/office/powerpoint/2010/main" val="225798842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8D945A54-3BD5-4B9D-9436-CE7E48350CD6}"/>
              </a:ext>
            </a:extLst>
          </p:cNvPr>
          <p:cNvSpPr>
            <a:spLocks noGrp="1"/>
          </p:cNvSpPr>
          <p:nvPr>
            <p:ph type="title"/>
          </p:nvPr>
        </p:nvSpPr>
        <p:spPr>
          <a:xfrm>
            <a:off x="304802" y="365127"/>
            <a:ext cx="9601198" cy="970187"/>
          </a:xfrm>
        </p:spPr>
        <p:txBody>
          <a:bodyPr>
            <a:normAutofit fontScale="90000"/>
          </a:bodyPr>
          <a:lstStyle/>
          <a:p>
            <a:r>
              <a:rPr lang="es-PE" sz="2400" dirty="0"/>
              <a:t>2. Resumen Ejecutivo</a:t>
            </a:r>
            <a:br>
              <a:rPr lang="es-PE" dirty="0"/>
            </a:br>
            <a:r>
              <a:rPr lang="es-PE" dirty="0"/>
              <a:t>   </a:t>
            </a:r>
            <a:r>
              <a:rPr lang="es-PE" dirty="0">
                <a:solidFill>
                  <a:srgbClr val="1264A1"/>
                </a:solidFill>
              </a:rPr>
              <a:t> </a:t>
            </a:r>
            <a:r>
              <a:rPr lang="es-PE" sz="1800" dirty="0">
                <a:solidFill>
                  <a:srgbClr val="1264A1"/>
                </a:solidFill>
              </a:rPr>
              <a:t>2.1 Indicadores de Satisfacción Post Contacto – Tributos Internos</a:t>
            </a:r>
            <a:br>
              <a:rPr lang="es-PE" sz="1800" dirty="0">
                <a:solidFill>
                  <a:srgbClr val="1264A1"/>
                </a:solidFill>
              </a:rPr>
            </a:br>
            <a:r>
              <a:rPr lang="es-PE" sz="1800" dirty="0">
                <a:solidFill>
                  <a:srgbClr val="1264A1"/>
                </a:solidFill>
              </a:rPr>
              <a:t>             2.1.4 Ranking por Dependencias: Servicios Orientación Presencial, Trámites y Cabinas</a:t>
            </a:r>
          </a:p>
        </p:txBody>
      </p:sp>
      <p:sp>
        <p:nvSpPr>
          <p:cNvPr id="2" name="Rectángulo 1">
            <a:extLst>
              <a:ext uri="{FF2B5EF4-FFF2-40B4-BE49-F238E27FC236}">
                <a16:creationId xmlns:a16="http://schemas.microsoft.com/office/drawing/2014/main" id="{7F6BD7D5-AAD4-4E0F-8D2D-03D5048C7623}"/>
              </a:ext>
            </a:extLst>
          </p:cNvPr>
          <p:cNvSpPr/>
          <p:nvPr/>
        </p:nvSpPr>
        <p:spPr>
          <a:xfrm>
            <a:off x="600075" y="1590155"/>
            <a:ext cx="8629650" cy="646331"/>
          </a:xfrm>
          <a:prstGeom prst="rect">
            <a:avLst/>
          </a:prstGeom>
          <a:solidFill>
            <a:srgbClr val="C02C4D"/>
          </a:solid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ES" altLang="es-ES" sz="1800" b="0"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t>Promedio de servicios: Orientación Presencial, Trámites y Cabinas</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ES" sz="1800" b="0" i="0" u="none" strike="noStrike" kern="1200" cap="none" spc="0" normalizeH="0" baseline="0" noProof="0" dirty="0">
                <a:ln>
                  <a:noFill/>
                </a:ln>
                <a:solidFill>
                  <a:prstClr val="white"/>
                </a:solidFill>
                <a:effectLst/>
                <a:uLnTx/>
                <a:uFillTx/>
                <a:latin typeface="Calibri" panose="020F0502020204030204" pitchFamily="34" charset="0"/>
                <a:ea typeface="+mn-ea"/>
                <a:cs typeface="+mn-cs"/>
              </a:rPr>
              <a:t>- Ranking -</a:t>
            </a:r>
            <a:endParaRPr kumimoji="0" lang="es-E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aphicFrame>
        <p:nvGraphicFramePr>
          <p:cNvPr id="5" name="Gráfico 4">
            <a:extLst>
              <a:ext uri="{FF2B5EF4-FFF2-40B4-BE49-F238E27FC236}">
                <a16:creationId xmlns:a16="http://schemas.microsoft.com/office/drawing/2014/main" id="{E9356F39-97C1-4E29-A988-DBDFB1CA8AC7}"/>
              </a:ext>
            </a:extLst>
          </p:cNvPr>
          <p:cNvGraphicFramePr>
            <a:graphicFrameLocks/>
          </p:cNvGraphicFramePr>
          <p:nvPr/>
        </p:nvGraphicFramePr>
        <p:xfrm>
          <a:off x="381000" y="2214328"/>
          <a:ext cx="9082088" cy="4290099"/>
        </p:xfrm>
        <a:graphic>
          <a:graphicData uri="http://schemas.openxmlformats.org/drawingml/2006/chart">
            <c:chart xmlns:c="http://schemas.openxmlformats.org/drawingml/2006/chart" xmlns:r="http://schemas.openxmlformats.org/officeDocument/2006/relationships" r:id="rId2"/>
          </a:graphicData>
        </a:graphic>
      </p:graphicFrame>
      <p:sp>
        <p:nvSpPr>
          <p:cNvPr id="7" name="18 CuadroTexto">
            <a:extLst>
              <a:ext uri="{FF2B5EF4-FFF2-40B4-BE49-F238E27FC236}">
                <a16:creationId xmlns:a16="http://schemas.microsoft.com/office/drawing/2014/main" id="{E120B42E-F276-43AA-BD90-6C1F7ABF3CA9}"/>
              </a:ext>
            </a:extLst>
          </p:cNvPr>
          <p:cNvSpPr txBox="1">
            <a:spLocks noChangeArrowheads="1"/>
          </p:cNvSpPr>
          <p:nvPr/>
        </p:nvSpPr>
        <p:spPr bwMode="auto">
          <a:xfrm>
            <a:off x="478761" y="6502407"/>
            <a:ext cx="6624736"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t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s-ES" altLang="es-ES" sz="1050" b="0" i="0" u="none" strike="noStrike" kern="1200" cap="none" spc="0" normalizeH="0" baseline="0" noProof="0" dirty="0">
                <a:ln>
                  <a:noFill/>
                </a:ln>
                <a:solidFill>
                  <a:prstClr val="black"/>
                </a:solidFill>
                <a:effectLst/>
                <a:uLnTx/>
                <a:uFillTx/>
                <a:latin typeface="Calibri" panose="020F0502020204030204"/>
                <a:ea typeface="+mn-ea"/>
                <a:cs typeface="Calibri" panose="020F0502020204030204" pitchFamily="34" charset="0"/>
              </a:rPr>
              <a:t>* El número de casos no garantiza que los datos obtenidos sean estadísticamente representativos</a:t>
            </a:r>
          </a:p>
        </p:txBody>
      </p:sp>
    </p:spTree>
    <p:extLst>
      <p:ext uri="{BB962C8B-B14F-4D97-AF65-F5344CB8AC3E}">
        <p14:creationId xmlns:p14="http://schemas.microsoft.com/office/powerpoint/2010/main" val="102905405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número de diapositiva 1">
            <a:extLst>
              <a:ext uri="{FF2B5EF4-FFF2-40B4-BE49-F238E27FC236}">
                <a16:creationId xmlns:a16="http://schemas.microsoft.com/office/drawing/2014/main" id="{9E1DEA74-0C39-4365-97D4-4FEE8EB7276E}"/>
              </a:ext>
            </a:extLst>
          </p:cNvPr>
          <p:cNvSpPr txBox="1">
            <a:spLocks/>
          </p:cNvSpPr>
          <p:nvPr/>
        </p:nvSpPr>
        <p:spPr>
          <a:xfrm>
            <a:off x="9202054" y="7181197"/>
            <a:ext cx="684000" cy="252000"/>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fld id="{8D9E8431-6244-4EDD-9F97-38DD69D280C7}" type="slidenum">
              <a:rPr kumimoji="0" lang="es-ES" altLang="es-E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27</a:t>
            </a:fld>
            <a:endParaRPr kumimoji="0" lang="es-ES" altLang="es-E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3" name="Título 2">
            <a:extLst>
              <a:ext uri="{FF2B5EF4-FFF2-40B4-BE49-F238E27FC236}">
                <a16:creationId xmlns:a16="http://schemas.microsoft.com/office/drawing/2014/main" id="{8D945A54-3BD5-4B9D-9436-CE7E48350CD6}"/>
              </a:ext>
            </a:extLst>
          </p:cNvPr>
          <p:cNvSpPr txBox="1">
            <a:spLocks/>
          </p:cNvSpPr>
          <p:nvPr/>
        </p:nvSpPr>
        <p:spPr>
          <a:xfrm>
            <a:off x="304802" y="365127"/>
            <a:ext cx="9601198" cy="970187"/>
          </a:xfrm>
          <a:prstGeom prst="rect">
            <a:avLst/>
          </a:prstGeom>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lang="es-PE" sz="2800" b="1" kern="1200" dirty="0">
                <a:solidFill>
                  <a:srgbClr val="C02C4D"/>
                </a:solidFill>
                <a:latin typeface="+mj-lt"/>
                <a:ea typeface="+mn-ea"/>
                <a:cs typeface="Arial"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s-PE" sz="2400" b="1" i="0" u="none" strike="noStrike" kern="1200" cap="none" spc="0" normalizeH="0" baseline="0" noProof="0" dirty="0">
                <a:ln>
                  <a:noFill/>
                </a:ln>
                <a:solidFill>
                  <a:srgbClr val="C02C4D"/>
                </a:solidFill>
                <a:effectLst/>
                <a:uLnTx/>
                <a:uFillTx/>
                <a:latin typeface="Calibri Light" panose="020F0302020204030204"/>
                <a:ea typeface="+mn-ea"/>
                <a:cs typeface="Arial" pitchFamily="34" charset="0"/>
              </a:rPr>
              <a:t>2. Resumen Ejecutivo</a:t>
            </a:r>
            <a:br>
              <a:rPr kumimoji="0" lang="es-PE" sz="2800" b="1" i="0" u="none" strike="noStrike" kern="1200" cap="none" spc="0" normalizeH="0" baseline="0" noProof="0" dirty="0">
                <a:ln>
                  <a:noFill/>
                </a:ln>
                <a:solidFill>
                  <a:srgbClr val="C02C4D"/>
                </a:solidFill>
                <a:effectLst/>
                <a:uLnTx/>
                <a:uFillTx/>
                <a:latin typeface="Calibri Light" panose="020F0302020204030204"/>
                <a:ea typeface="+mn-ea"/>
                <a:cs typeface="Arial" pitchFamily="34" charset="0"/>
              </a:rPr>
            </a:br>
            <a:r>
              <a:rPr kumimoji="0" lang="es-PE" sz="2800" b="1" i="0" u="none" strike="noStrike" kern="1200" cap="none" spc="0" normalizeH="0" baseline="0" noProof="0" dirty="0">
                <a:ln>
                  <a:noFill/>
                </a:ln>
                <a:solidFill>
                  <a:srgbClr val="C02C4D"/>
                </a:solidFill>
                <a:effectLst/>
                <a:uLnTx/>
                <a:uFillTx/>
                <a:latin typeface="Calibri Light" panose="020F0302020204030204"/>
                <a:ea typeface="+mn-ea"/>
                <a:cs typeface="Arial" pitchFamily="34" charset="0"/>
              </a:rPr>
              <a:t>   </a:t>
            </a:r>
            <a:r>
              <a:rPr kumimoji="0" lang="es-PE" sz="2800" b="1" i="0" u="none" strike="noStrike" kern="1200" cap="none" spc="0" normalizeH="0" baseline="0" noProof="0" dirty="0">
                <a:ln>
                  <a:noFill/>
                </a:ln>
                <a:solidFill>
                  <a:srgbClr val="1264A1"/>
                </a:solidFill>
                <a:effectLst/>
                <a:uLnTx/>
                <a:uFillTx/>
                <a:latin typeface="Calibri Light" panose="020F0302020204030204"/>
                <a:ea typeface="+mn-ea"/>
                <a:cs typeface="Arial" pitchFamily="34" charset="0"/>
              </a:rPr>
              <a:t> </a:t>
            </a:r>
            <a:r>
              <a:rPr lang="es-PE" sz="1600" dirty="0">
                <a:solidFill>
                  <a:srgbClr val="1264A1"/>
                </a:solidFill>
              </a:rPr>
              <a:t>2.1 Indicadores de Satisfacción Post Contacto – Tributos Internos</a:t>
            </a:r>
            <a:br>
              <a:rPr lang="es-PE" sz="1600" dirty="0">
                <a:solidFill>
                  <a:srgbClr val="1264A1"/>
                </a:solidFill>
              </a:rPr>
            </a:br>
            <a:r>
              <a:rPr lang="es-PE" sz="1600" dirty="0">
                <a:solidFill>
                  <a:srgbClr val="1264A1"/>
                </a:solidFill>
              </a:rPr>
              <a:t>             2.1.5 Ranking de Lima: Servicios Orientación Presencial, Trámites y Cabinas</a:t>
            </a:r>
          </a:p>
        </p:txBody>
      </p:sp>
      <p:sp>
        <p:nvSpPr>
          <p:cNvPr id="14" name="Rectángulo 13">
            <a:extLst>
              <a:ext uri="{FF2B5EF4-FFF2-40B4-BE49-F238E27FC236}">
                <a16:creationId xmlns:a16="http://schemas.microsoft.com/office/drawing/2014/main" id="{7F6BD7D5-AAD4-4E0F-8D2D-03D5048C7623}"/>
              </a:ext>
            </a:extLst>
          </p:cNvPr>
          <p:cNvSpPr/>
          <p:nvPr/>
        </p:nvSpPr>
        <p:spPr>
          <a:xfrm>
            <a:off x="600075" y="1373579"/>
            <a:ext cx="8629650" cy="646331"/>
          </a:xfrm>
          <a:prstGeom prst="rect">
            <a:avLst/>
          </a:prstGeom>
          <a:solidFill>
            <a:srgbClr val="C02C4D"/>
          </a:solid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ES" altLang="es-ES" sz="1800" b="0"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t>Promedio de servicios: Orientación Presencial, Trámites y Cabinas</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ES" sz="1800" b="0" i="0" u="none" strike="noStrike" kern="1200" cap="none" spc="0" normalizeH="0" baseline="0" noProof="0" dirty="0">
                <a:ln>
                  <a:noFill/>
                </a:ln>
                <a:solidFill>
                  <a:prstClr val="white"/>
                </a:solidFill>
                <a:effectLst/>
                <a:uLnTx/>
                <a:uFillTx/>
                <a:latin typeface="Calibri" panose="020F0502020204030204" pitchFamily="34" charset="0"/>
                <a:ea typeface="+mn-ea"/>
                <a:cs typeface="+mn-cs"/>
              </a:rPr>
              <a:t>- Ranking Lima -</a:t>
            </a:r>
            <a:endParaRPr kumimoji="0" lang="es-E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aphicFrame>
        <p:nvGraphicFramePr>
          <p:cNvPr id="17" name="Gráfico 8">
            <a:extLst>
              <a:ext uri="{FF2B5EF4-FFF2-40B4-BE49-F238E27FC236}">
                <a16:creationId xmlns:a16="http://schemas.microsoft.com/office/drawing/2014/main" id="{985750EE-469B-4F2E-AF85-7ACC9C8CC533}"/>
              </a:ext>
            </a:extLst>
          </p:cNvPr>
          <p:cNvGraphicFramePr>
            <a:graphicFrameLocks/>
          </p:cNvGraphicFramePr>
          <p:nvPr>
            <p:extLst>
              <p:ext uri="{D42A27DB-BD31-4B8C-83A1-F6EECF244321}">
                <p14:modId xmlns:p14="http://schemas.microsoft.com/office/powerpoint/2010/main" val="2317922051"/>
              </p:ext>
            </p:extLst>
          </p:nvPr>
        </p:nvGraphicFramePr>
        <p:xfrm>
          <a:off x="589468" y="2019911"/>
          <a:ext cx="9410698" cy="389285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9" name="Gráfico 18">
            <a:extLst>
              <a:ext uri="{FF2B5EF4-FFF2-40B4-BE49-F238E27FC236}">
                <a16:creationId xmlns:a16="http://schemas.microsoft.com/office/drawing/2014/main" id="{5AC76704-923B-488D-9F63-1C1979B76167}"/>
              </a:ext>
            </a:extLst>
          </p:cNvPr>
          <p:cNvGraphicFramePr>
            <a:graphicFrameLocks/>
          </p:cNvGraphicFramePr>
          <p:nvPr/>
        </p:nvGraphicFramePr>
        <p:xfrm>
          <a:off x="2153364" y="5894308"/>
          <a:ext cx="6300788" cy="415498"/>
        </p:xfrm>
        <a:graphic>
          <a:graphicData uri="http://schemas.openxmlformats.org/drawingml/2006/chart">
            <c:chart xmlns:c="http://schemas.openxmlformats.org/drawingml/2006/chart" xmlns:r="http://schemas.openxmlformats.org/officeDocument/2006/relationships" r:id="rId3"/>
          </a:graphicData>
        </a:graphic>
      </p:graphicFrame>
      <p:sp>
        <p:nvSpPr>
          <p:cNvPr id="20" name="Rectángulo 19">
            <a:extLst>
              <a:ext uri="{FF2B5EF4-FFF2-40B4-BE49-F238E27FC236}">
                <a16:creationId xmlns:a16="http://schemas.microsoft.com/office/drawing/2014/main" id="{34678380-6D86-4098-9EFD-4C1C9B5A2DAF}"/>
              </a:ext>
            </a:extLst>
          </p:cNvPr>
          <p:cNvSpPr/>
          <p:nvPr/>
        </p:nvSpPr>
        <p:spPr>
          <a:xfrm>
            <a:off x="5970211" y="2175305"/>
            <a:ext cx="391742" cy="3563609"/>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506066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número de diapositiva 1">
            <a:extLst>
              <a:ext uri="{FF2B5EF4-FFF2-40B4-BE49-F238E27FC236}">
                <a16:creationId xmlns:a16="http://schemas.microsoft.com/office/drawing/2014/main" id="{9E1DEA74-0C39-4365-97D4-4FEE8EB7276E}"/>
              </a:ext>
            </a:extLst>
          </p:cNvPr>
          <p:cNvSpPr txBox="1">
            <a:spLocks/>
          </p:cNvSpPr>
          <p:nvPr/>
        </p:nvSpPr>
        <p:spPr>
          <a:xfrm>
            <a:off x="9202054" y="7181197"/>
            <a:ext cx="684000" cy="252000"/>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fld id="{8D9E8431-6244-4EDD-9F97-38DD69D280C7}" type="slidenum">
              <a:rPr kumimoji="0" lang="es-ES" altLang="es-E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28</a:t>
            </a:fld>
            <a:endParaRPr kumimoji="0" lang="es-ES" altLang="es-E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aphicFrame>
        <p:nvGraphicFramePr>
          <p:cNvPr id="14" name="Gráfico 8">
            <a:extLst>
              <a:ext uri="{FF2B5EF4-FFF2-40B4-BE49-F238E27FC236}">
                <a16:creationId xmlns:a16="http://schemas.microsoft.com/office/drawing/2014/main" id="{985750EE-469B-4F2E-AF85-7ACC9C8CC533}"/>
              </a:ext>
            </a:extLst>
          </p:cNvPr>
          <p:cNvGraphicFramePr>
            <a:graphicFrameLocks/>
          </p:cNvGraphicFramePr>
          <p:nvPr/>
        </p:nvGraphicFramePr>
        <p:xfrm>
          <a:off x="304802" y="2031942"/>
          <a:ext cx="9078987" cy="4693711"/>
        </p:xfrm>
        <a:graphic>
          <a:graphicData uri="http://schemas.openxmlformats.org/drawingml/2006/chart">
            <c:chart xmlns:c="http://schemas.openxmlformats.org/drawingml/2006/chart" xmlns:r="http://schemas.openxmlformats.org/officeDocument/2006/relationships" r:id="rId2"/>
          </a:graphicData>
        </a:graphic>
      </p:graphicFrame>
      <p:sp>
        <p:nvSpPr>
          <p:cNvPr id="8" name="Título 2">
            <a:extLst>
              <a:ext uri="{FF2B5EF4-FFF2-40B4-BE49-F238E27FC236}">
                <a16:creationId xmlns:a16="http://schemas.microsoft.com/office/drawing/2014/main" id="{8D945A54-3BD5-4B9D-9436-CE7E48350CD6}"/>
              </a:ext>
            </a:extLst>
          </p:cNvPr>
          <p:cNvSpPr txBox="1">
            <a:spLocks/>
          </p:cNvSpPr>
          <p:nvPr/>
        </p:nvSpPr>
        <p:spPr>
          <a:xfrm>
            <a:off x="304802" y="365127"/>
            <a:ext cx="9601198" cy="970187"/>
          </a:xfrm>
          <a:prstGeom prst="rect">
            <a:avLst/>
          </a:prstGeom>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lang="es-PE" sz="2800" b="1" kern="1200" dirty="0">
                <a:solidFill>
                  <a:srgbClr val="C02C4D"/>
                </a:solidFill>
                <a:latin typeface="+mj-lt"/>
                <a:ea typeface="+mn-ea"/>
                <a:cs typeface="Arial"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s-PE" sz="2400" b="1" i="0" u="none" strike="noStrike" kern="1200" cap="none" spc="0" normalizeH="0" baseline="0" noProof="0" dirty="0">
                <a:ln>
                  <a:noFill/>
                </a:ln>
                <a:solidFill>
                  <a:srgbClr val="C02C4D"/>
                </a:solidFill>
                <a:effectLst/>
                <a:uLnTx/>
                <a:uFillTx/>
                <a:latin typeface="Calibri Light" panose="020F0302020204030204"/>
                <a:ea typeface="+mn-ea"/>
                <a:cs typeface="Arial" pitchFamily="34" charset="0"/>
              </a:rPr>
              <a:t>2. Resumen Ejecutivo</a:t>
            </a:r>
            <a:br>
              <a:rPr kumimoji="0" lang="es-PE" sz="2800" b="1" i="0" u="none" strike="noStrike" kern="1200" cap="none" spc="0" normalizeH="0" baseline="0" noProof="0" dirty="0">
                <a:ln>
                  <a:noFill/>
                </a:ln>
                <a:solidFill>
                  <a:srgbClr val="C02C4D"/>
                </a:solidFill>
                <a:effectLst/>
                <a:uLnTx/>
                <a:uFillTx/>
                <a:latin typeface="Calibri Light" panose="020F0302020204030204"/>
                <a:ea typeface="+mn-ea"/>
                <a:cs typeface="Arial" pitchFamily="34" charset="0"/>
              </a:rPr>
            </a:br>
            <a:r>
              <a:rPr kumimoji="0" lang="es-PE" sz="2800" b="1" i="0" u="none" strike="noStrike" kern="1200" cap="none" spc="0" normalizeH="0" baseline="0" noProof="0" dirty="0">
                <a:ln>
                  <a:noFill/>
                </a:ln>
                <a:solidFill>
                  <a:srgbClr val="C02C4D"/>
                </a:solidFill>
                <a:effectLst/>
                <a:uLnTx/>
                <a:uFillTx/>
                <a:latin typeface="Calibri Light" panose="020F0302020204030204"/>
                <a:ea typeface="+mn-ea"/>
                <a:cs typeface="Arial" pitchFamily="34" charset="0"/>
              </a:rPr>
              <a:t>   </a:t>
            </a:r>
            <a:r>
              <a:rPr kumimoji="0" lang="es-PE" sz="2800" b="1" i="0" u="none" strike="noStrike" kern="1200" cap="none" spc="0" normalizeH="0" baseline="0" noProof="0" dirty="0">
                <a:ln>
                  <a:noFill/>
                </a:ln>
                <a:solidFill>
                  <a:srgbClr val="1264A1"/>
                </a:solidFill>
                <a:effectLst/>
                <a:uLnTx/>
                <a:uFillTx/>
                <a:latin typeface="Calibri Light" panose="020F0302020204030204"/>
                <a:ea typeface="+mn-ea"/>
                <a:cs typeface="Arial" pitchFamily="34" charset="0"/>
              </a:rPr>
              <a:t> </a:t>
            </a:r>
            <a:r>
              <a:rPr lang="es-PE" sz="1600" dirty="0">
                <a:solidFill>
                  <a:srgbClr val="1264A1"/>
                </a:solidFill>
              </a:rPr>
              <a:t>2.1 Indicadores de Satisfacción Post Contacto – Tributos Internos</a:t>
            </a:r>
            <a:br>
              <a:rPr lang="es-PE" sz="1600" dirty="0">
                <a:solidFill>
                  <a:srgbClr val="1264A1"/>
                </a:solidFill>
              </a:rPr>
            </a:br>
            <a:r>
              <a:rPr lang="es-PE" sz="1600" dirty="0">
                <a:solidFill>
                  <a:srgbClr val="1264A1"/>
                </a:solidFill>
              </a:rPr>
              <a:t>             2.1.6 Ranking por CSC Según Tamaño: Servicios Orientación Presencial, Trámites y Cabinas</a:t>
            </a:r>
          </a:p>
        </p:txBody>
      </p:sp>
      <p:sp>
        <p:nvSpPr>
          <p:cNvPr id="9" name="Rectángulo 8">
            <a:extLst>
              <a:ext uri="{FF2B5EF4-FFF2-40B4-BE49-F238E27FC236}">
                <a16:creationId xmlns:a16="http://schemas.microsoft.com/office/drawing/2014/main" id="{7F6BD7D5-AAD4-4E0F-8D2D-03D5048C7623}"/>
              </a:ext>
            </a:extLst>
          </p:cNvPr>
          <p:cNvSpPr/>
          <p:nvPr/>
        </p:nvSpPr>
        <p:spPr>
          <a:xfrm>
            <a:off x="600075" y="1385611"/>
            <a:ext cx="8629650" cy="646331"/>
          </a:xfrm>
          <a:prstGeom prst="rect">
            <a:avLst/>
          </a:prstGeom>
          <a:solidFill>
            <a:srgbClr val="C02C4D"/>
          </a:solid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ES" altLang="es-ES" sz="1800" b="0"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t>Promedio de servicios: Orientación Presencial, Trámites y Cabinas</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ES" sz="1800" b="0" i="0" u="none" strike="noStrike" kern="1200" cap="none" spc="0" normalizeH="0" baseline="0" noProof="0" dirty="0">
                <a:ln>
                  <a:noFill/>
                </a:ln>
                <a:solidFill>
                  <a:prstClr val="white"/>
                </a:solidFill>
                <a:effectLst/>
                <a:uLnTx/>
                <a:uFillTx/>
                <a:latin typeface="Calibri" panose="020F0502020204030204" pitchFamily="34" charset="0"/>
                <a:ea typeface="+mn-ea"/>
                <a:cs typeface="+mn-cs"/>
              </a:rPr>
              <a:t>- Ranking Mega Nacional -</a:t>
            </a:r>
            <a:endParaRPr kumimoji="0" lang="es-E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0" name="18 CuadroTexto">
            <a:extLst>
              <a:ext uri="{FF2B5EF4-FFF2-40B4-BE49-F238E27FC236}">
                <a16:creationId xmlns:a16="http://schemas.microsoft.com/office/drawing/2014/main" id="{C490F438-0C4B-4141-898D-E98BC136F742}"/>
              </a:ext>
            </a:extLst>
          </p:cNvPr>
          <p:cNvSpPr txBox="1">
            <a:spLocks noChangeArrowheads="1"/>
          </p:cNvSpPr>
          <p:nvPr/>
        </p:nvSpPr>
        <p:spPr bwMode="auto">
          <a:xfrm>
            <a:off x="478761" y="6502407"/>
            <a:ext cx="6624736"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t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s-ES" altLang="es-ES" sz="1050" b="0" i="0" u="none" strike="noStrike" kern="1200" cap="none" spc="0" normalizeH="0" baseline="0" noProof="0" dirty="0">
                <a:ln>
                  <a:noFill/>
                </a:ln>
                <a:solidFill>
                  <a:prstClr val="black"/>
                </a:solidFill>
                <a:effectLst/>
                <a:uLnTx/>
                <a:uFillTx/>
                <a:latin typeface="Calibri" panose="020F0502020204030204"/>
                <a:ea typeface="+mn-ea"/>
                <a:cs typeface="Calibri" panose="020F0502020204030204" pitchFamily="34" charset="0"/>
              </a:rPr>
              <a:t>* El número de casos no garantiza que los datos obtenidos sean estadísticamente representativos</a:t>
            </a:r>
          </a:p>
        </p:txBody>
      </p:sp>
    </p:spTree>
    <p:extLst>
      <p:ext uri="{BB962C8B-B14F-4D97-AF65-F5344CB8AC3E}">
        <p14:creationId xmlns:p14="http://schemas.microsoft.com/office/powerpoint/2010/main" val="161557969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número de diapositiva 1">
            <a:extLst>
              <a:ext uri="{FF2B5EF4-FFF2-40B4-BE49-F238E27FC236}">
                <a16:creationId xmlns:a16="http://schemas.microsoft.com/office/drawing/2014/main" id="{9E1DEA74-0C39-4365-97D4-4FEE8EB7276E}"/>
              </a:ext>
            </a:extLst>
          </p:cNvPr>
          <p:cNvSpPr txBox="1">
            <a:spLocks/>
          </p:cNvSpPr>
          <p:nvPr/>
        </p:nvSpPr>
        <p:spPr>
          <a:xfrm>
            <a:off x="9202054" y="7181197"/>
            <a:ext cx="684000" cy="252000"/>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fld id="{8D9E8431-6244-4EDD-9F97-38DD69D280C7}" type="slidenum">
              <a:rPr kumimoji="0" lang="es-ES" altLang="es-E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29</a:t>
            </a:fld>
            <a:endParaRPr kumimoji="0" lang="es-ES" altLang="es-E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 name="Título 2">
            <a:extLst>
              <a:ext uri="{FF2B5EF4-FFF2-40B4-BE49-F238E27FC236}">
                <a16:creationId xmlns:a16="http://schemas.microsoft.com/office/drawing/2014/main" id="{8D945A54-3BD5-4B9D-9436-CE7E48350CD6}"/>
              </a:ext>
            </a:extLst>
          </p:cNvPr>
          <p:cNvSpPr txBox="1">
            <a:spLocks/>
          </p:cNvSpPr>
          <p:nvPr/>
        </p:nvSpPr>
        <p:spPr>
          <a:xfrm>
            <a:off x="304802" y="365127"/>
            <a:ext cx="9601198" cy="970187"/>
          </a:xfrm>
          <a:prstGeom prst="rect">
            <a:avLst/>
          </a:prstGeom>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lang="es-PE" sz="2800" b="1" kern="1200" dirty="0">
                <a:solidFill>
                  <a:srgbClr val="C02C4D"/>
                </a:solidFill>
                <a:latin typeface="+mj-lt"/>
                <a:ea typeface="+mn-ea"/>
                <a:cs typeface="Arial"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s-PE" sz="2400" b="1" i="0" u="none" strike="noStrike" kern="1200" cap="none" spc="0" normalizeH="0" baseline="0" noProof="0" dirty="0">
                <a:ln>
                  <a:noFill/>
                </a:ln>
                <a:solidFill>
                  <a:srgbClr val="C02C4D"/>
                </a:solidFill>
                <a:effectLst/>
                <a:uLnTx/>
                <a:uFillTx/>
                <a:latin typeface="Calibri Light" panose="020F0302020204030204"/>
                <a:ea typeface="+mn-ea"/>
                <a:cs typeface="Arial" pitchFamily="34" charset="0"/>
              </a:rPr>
              <a:t>2. Resumen Ejecutivo</a:t>
            </a:r>
            <a:br>
              <a:rPr kumimoji="0" lang="es-PE" sz="2800" b="1" i="0" u="none" strike="noStrike" kern="1200" cap="none" spc="0" normalizeH="0" baseline="0" noProof="0" dirty="0">
                <a:ln>
                  <a:noFill/>
                </a:ln>
                <a:solidFill>
                  <a:srgbClr val="C02C4D"/>
                </a:solidFill>
                <a:effectLst/>
                <a:uLnTx/>
                <a:uFillTx/>
                <a:latin typeface="Calibri Light" panose="020F0302020204030204"/>
                <a:ea typeface="+mn-ea"/>
                <a:cs typeface="Arial" pitchFamily="34" charset="0"/>
              </a:rPr>
            </a:br>
            <a:r>
              <a:rPr kumimoji="0" lang="es-PE" sz="2800" b="1" i="0" u="none" strike="noStrike" kern="1200" cap="none" spc="0" normalizeH="0" baseline="0" noProof="0" dirty="0">
                <a:ln>
                  <a:noFill/>
                </a:ln>
                <a:solidFill>
                  <a:srgbClr val="C02C4D"/>
                </a:solidFill>
                <a:effectLst/>
                <a:uLnTx/>
                <a:uFillTx/>
                <a:latin typeface="Calibri Light" panose="020F0302020204030204"/>
                <a:ea typeface="+mn-ea"/>
                <a:cs typeface="Arial" pitchFamily="34" charset="0"/>
              </a:rPr>
              <a:t>   </a:t>
            </a:r>
            <a:r>
              <a:rPr kumimoji="0" lang="es-PE" sz="2800" b="1" i="0" u="none" strike="noStrike" kern="1200" cap="none" spc="0" normalizeH="0" baseline="0" noProof="0" dirty="0">
                <a:ln>
                  <a:noFill/>
                </a:ln>
                <a:solidFill>
                  <a:srgbClr val="1264A1"/>
                </a:solidFill>
                <a:effectLst/>
                <a:uLnTx/>
                <a:uFillTx/>
                <a:latin typeface="Calibri Light" panose="020F0302020204030204"/>
                <a:ea typeface="+mn-ea"/>
                <a:cs typeface="Arial" pitchFamily="34" charset="0"/>
              </a:rPr>
              <a:t> </a:t>
            </a:r>
            <a:r>
              <a:rPr lang="es-PE" sz="1600" dirty="0">
                <a:solidFill>
                  <a:srgbClr val="1264A1"/>
                </a:solidFill>
              </a:rPr>
              <a:t>2.1 Indicadores de Satisfacción Post Contacto – Tributos Internos</a:t>
            </a:r>
            <a:br>
              <a:rPr lang="es-PE" sz="1600" dirty="0">
                <a:solidFill>
                  <a:srgbClr val="1264A1"/>
                </a:solidFill>
              </a:rPr>
            </a:br>
            <a:r>
              <a:rPr lang="es-PE" sz="1600" dirty="0">
                <a:solidFill>
                  <a:srgbClr val="1264A1"/>
                </a:solidFill>
              </a:rPr>
              <a:t>             2.1.7 Ranking por CSC Según Tamaño: Servicios Orientación Presencial, Trámites y Cabinas</a:t>
            </a:r>
          </a:p>
        </p:txBody>
      </p:sp>
      <p:sp>
        <p:nvSpPr>
          <p:cNvPr id="9" name="Rectángulo 8">
            <a:extLst>
              <a:ext uri="{FF2B5EF4-FFF2-40B4-BE49-F238E27FC236}">
                <a16:creationId xmlns:a16="http://schemas.microsoft.com/office/drawing/2014/main" id="{7F6BD7D5-AAD4-4E0F-8D2D-03D5048C7623}"/>
              </a:ext>
            </a:extLst>
          </p:cNvPr>
          <p:cNvSpPr/>
          <p:nvPr/>
        </p:nvSpPr>
        <p:spPr>
          <a:xfrm>
            <a:off x="600075" y="1590155"/>
            <a:ext cx="8629650" cy="646331"/>
          </a:xfrm>
          <a:prstGeom prst="rect">
            <a:avLst/>
          </a:prstGeom>
          <a:solidFill>
            <a:srgbClr val="C02C4D"/>
          </a:solid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ES" altLang="es-ES" sz="1800" b="0"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t>Promedio de servicios: Orientación Presencial, Trámites y Cabinas</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ES" sz="1800" b="0" i="0" u="none" strike="noStrike" kern="1200" cap="none" spc="0" normalizeH="0" baseline="0" noProof="0" dirty="0">
                <a:ln>
                  <a:noFill/>
                </a:ln>
                <a:solidFill>
                  <a:prstClr val="white"/>
                </a:solidFill>
                <a:effectLst/>
                <a:uLnTx/>
                <a:uFillTx/>
                <a:latin typeface="Calibri" panose="020F0502020204030204" pitchFamily="34" charset="0"/>
                <a:ea typeface="+mn-ea"/>
                <a:cs typeface="+mn-cs"/>
              </a:rPr>
              <a:t>- Ranking Grande Nacional -</a:t>
            </a:r>
            <a:endParaRPr kumimoji="0" lang="es-E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aphicFrame>
        <p:nvGraphicFramePr>
          <p:cNvPr id="10" name="Gráfico 8">
            <a:extLst>
              <a:ext uri="{FF2B5EF4-FFF2-40B4-BE49-F238E27FC236}">
                <a16:creationId xmlns:a16="http://schemas.microsoft.com/office/drawing/2014/main" id="{985750EE-469B-4F2E-AF85-7ACC9C8CC533}"/>
              </a:ext>
            </a:extLst>
          </p:cNvPr>
          <p:cNvGraphicFramePr>
            <a:graphicFrameLocks/>
          </p:cNvGraphicFramePr>
          <p:nvPr/>
        </p:nvGraphicFramePr>
        <p:xfrm>
          <a:off x="304802" y="2236486"/>
          <a:ext cx="9078987" cy="4195961"/>
        </p:xfrm>
        <a:graphic>
          <a:graphicData uri="http://schemas.openxmlformats.org/drawingml/2006/chart">
            <c:chart xmlns:c="http://schemas.openxmlformats.org/drawingml/2006/chart" xmlns:r="http://schemas.openxmlformats.org/officeDocument/2006/relationships" r:id="rId2"/>
          </a:graphicData>
        </a:graphic>
      </p:graphicFrame>
      <p:sp>
        <p:nvSpPr>
          <p:cNvPr id="11" name="18 CuadroTexto">
            <a:extLst>
              <a:ext uri="{FF2B5EF4-FFF2-40B4-BE49-F238E27FC236}">
                <a16:creationId xmlns:a16="http://schemas.microsoft.com/office/drawing/2014/main" id="{24911829-D9D5-4A78-882B-912104899F01}"/>
              </a:ext>
            </a:extLst>
          </p:cNvPr>
          <p:cNvSpPr txBox="1">
            <a:spLocks noChangeArrowheads="1"/>
          </p:cNvSpPr>
          <p:nvPr/>
        </p:nvSpPr>
        <p:spPr bwMode="auto">
          <a:xfrm>
            <a:off x="478761" y="6502407"/>
            <a:ext cx="6624736"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t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s-ES" altLang="es-ES" sz="1050" b="0" i="0" u="none" strike="noStrike" kern="1200" cap="none" spc="0" normalizeH="0" baseline="0" noProof="0" dirty="0">
                <a:ln>
                  <a:noFill/>
                </a:ln>
                <a:solidFill>
                  <a:prstClr val="black"/>
                </a:solidFill>
                <a:effectLst/>
                <a:uLnTx/>
                <a:uFillTx/>
                <a:latin typeface="Calibri" panose="020F0502020204030204"/>
                <a:ea typeface="+mn-ea"/>
                <a:cs typeface="Calibri" panose="020F0502020204030204" pitchFamily="34" charset="0"/>
              </a:rPr>
              <a:t>* El número de casos no garantiza que los datos obtenidos sean estadísticamente representativos</a:t>
            </a:r>
          </a:p>
        </p:txBody>
      </p:sp>
    </p:spTree>
    <p:extLst>
      <p:ext uri="{BB962C8B-B14F-4D97-AF65-F5344CB8AC3E}">
        <p14:creationId xmlns:p14="http://schemas.microsoft.com/office/powerpoint/2010/main" val="4754289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a:extLst>
              <a:ext uri="{FF2B5EF4-FFF2-40B4-BE49-F238E27FC236}">
                <a16:creationId xmlns:a16="http://schemas.microsoft.com/office/drawing/2014/main" id="{A4F29FAC-A592-4F14-BD08-10595D1CD27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681" t="108" r="24615" b="8078"/>
          <a:stretch/>
        </p:blipFill>
        <p:spPr bwMode="auto">
          <a:xfrm>
            <a:off x="617764" y="532493"/>
            <a:ext cx="8700407" cy="5793014"/>
          </a:xfrm>
          <a:prstGeom prst="rect">
            <a:avLst/>
          </a:prstGeom>
          <a:noFill/>
          <a:ln>
            <a:solidFill>
              <a:srgbClr val="1264A1"/>
            </a:solidFill>
          </a:ln>
          <a:extLst>
            <a:ext uri="{909E8E84-426E-40DD-AFC4-6F175D3DCCD1}">
              <a14:hiddenFill xmlns:a14="http://schemas.microsoft.com/office/drawing/2010/main">
                <a:solidFill>
                  <a:srgbClr val="FFFFFF"/>
                </a:solidFill>
              </a14:hiddenFill>
            </a:ext>
          </a:extLst>
        </p:spPr>
      </p:pic>
      <p:sp>
        <p:nvSpPr>
          <p:cNvPr id="2" name="Rectángulo 1">
            <a:extLst>
              <a:ext uri="{FF2B5EF4-FFF2-40B4-BE49-F238E27FC236}">
                <a16:creationId xmlns:a16="http://schemas.microsoft.com/office/drawing/2014/main" id="{D6CA6B5E-0270-4F5C-BA63-673FF6E6608F}"/>
              </a:ext>
            </a:extLst>
          </p:cNvPr>
          <p:cNvSpPr/>
          <p:nvPr/>
        </p:nvSpPr>
        <p:spPr>
          <a:xfrm>
            <a:off x="4635668" y="204235"/>
            <a:ext cx="1066800" cy="1052945"/>
          </a:xfrm>
          <a:prstGeom prst="rect">
            <a:avLst/>
          </a:prstGeom>
          <a:solidFill>
            <a:srgbClr val="1264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dirty="0"/>
          </a:p>
        </p:txBody>
      </p:sp>
      <p:sp>
        <p:nvSpPr>
          <p:cNvPr id="4" name="CuadroTexto 3">
            <a:extLst>
              <a:ext uri="{FF2B5EF4-FFF2-40B4-BE49-F238E27FC236}">
                <a16:creationId xmlns:a16="http://schemas.microsoft.com/office/drawing/2014/main" id="{3693F4EA-BEFB-4F1B-8E44-59F53E6016AB}"/>
              </a:ext>
            </a:extLst>
          </p:cNvPr>
          <p:cNvSpPr txBox="1"/>
          <p:nvPr/>
        </p:nvSpPr>
        <p:spPr>
          <a:xfrm>
            <a:off x="4468330" y="1320433"/>
            <a:ext cx="4448150" cy="923330"/>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PE" sz="5400" b="0" i="0" u="none" strike="noStrike" kern="1200" cap="none" spc="0" normalizeH="0" baseline="0" noProof="0" dirty="0">
                <a:ln>
                  <a:noFill/>
                </a:ln>
                <a:solidFill>
                  <a:srgbClr val="C00000"/>
                </a:solidFill>
                <a:effectLst/>
                <a:uLnTx/>
                <a:uFillTx/>
                <a:latin typeface="Eras Bold ITC" panose="020B0907030504020204" pitchFamily="34" charset="0"/>
                <a:ea typeface="+mn-ea"/>
                <a:cs typeface="+mn-cs"/>
              </a:rPr>
              <a:t>01</a:t>
            </a:r>
            <a:r>
              <a:rPr kumimoji="0" lang="es-PE" sz="5400" b="0" i="0" u="none" strike="noStrike" kern="1200" cap="none" spc="0" normalizeH="0" baseline="0" noProof="0" dirty="0">
                <a:ln>
                  <a:noFill/>
                </a:ln>
                <a:solidFill>
                  <a:srgbClr val="C00000"/>
                </a:solidFill>
                <a:effectLst/>
                <a:uLnTx/>
                <a:uFillTx/>
                <a:latin typeface="+mn-lt"/>
                <a:ea typeface="+mn-ea"/>
                <a:cs typeface="+mn-cs"/>
              </a:rPr>
              <a:t>.  </a:t>
            </a:r>
            <a:r>
              <a:rPr kumimoji="0" lang="es-PE" sz="3600" b="1" i="0" u="none" strike="noStrike" kern="1200" cap="none" spc="0" normalizeH="0" baseline="0" noProof="0" dirty="0">
                <a:ln>
                  <a:noFill/>
                </a:ln>
                <a:solidFill>
                  <a:srgbClr val="C00000"/>
                </a:solidFill>
                <a:effectLst/>
                <a:uLnTx/>
                <a:uFillTx/>
                <a:latin typeface="+mn-lt"/>
                <a:ea typeface="+mn-ea"/>
                <a:cs typeface="+mn-cs"/>
              </a:rPr>
              <a:t>Ficha Técnica</a:t>
            </a:r>
          </a:p>
        </p:txBody>
      </p:sp>
      <p:sp>
        <p:nvSpPr>
          <p:cNvPr id="6" name="Rectángulo 5">
            <a:extLst>
              <a:ext uri="{FF2B5EF4-FFF2-40B4-BE49-F238E27FC236}">
                <a16:creationId xmlns:a16="http://schemas.microsoft.com/office/drawing/2014/main" id="{825BFB97-E75E-482C-97D6-6FAFA71471DA}"/>
              </a:ext>
            </a:extLst>
          </p:cNvPr>
          <p:cNvSpPr/>
          <p:nvPr/>
        </p:nvSpPr>
        <p:spPr>
          <a:xfrm>
            <a:off x="617764" y="2394117"/>
            <a:ext cx="8700407" cy="2458676"/>
          </a:xfrm>
          <a:prstGeom prst="rect">
            <a:avLst/>
          </a:prstGeom>
          <a:solidFill>
            <a:schemeClr val="bg1">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dirty="0"/>
          </a:p>
        </p:txBody>
      </p:sp>
      <p:sp>
        <p:nvSpPr>
          <p:cNvPr id="5" name="CuadroTexto 4">
            <a:extLst>
              <a:ext uri="{FF2B5EF4-FFF2-40B4-BE49-F238E27FC236}">
                <a16:creationId xmlns:a16="http://schemas.microsoft.com/office/drawing/2014/main" id="{41A838DE-5A28-4F39-AC36-28B5B78F4657}"/>
              </a:ext>
            </a:extLst>
          </p:cNvPr>
          <p:cNvSpPr txBox="1"/>
          <p:nvPr/>
        </p:nvSpPr>
        <p:spPr>
          <a:xfrm>
            <a:off x="5356184" y="2394116"/>
            <a:ext cx="3294742" cy="2185214"/>
          </a:xfrm>
          <a:prstGeom prst="rect">
            <a:avLst/>
          </a:prstGeom>
          <a:noFill/>
        </p:spPr>
        <p:txBody>
          <a:bodyPr wrap="square" rtlCol="0">
            <a:spAutoFit/>
          </a:bodyPr>
          <a:lstStyle/>
          <a:p>
            <a:pPr algn="r"/>
            <a:r>
              <a:rPr lang="es-PE" b="1" dirty="0">
                <a:solidFill>
                  <a:srgbClr val="C00000"/>
                </a:solidFill>
              </a:rPr>
              <a:t>1.1  </a:t>
            </a:r>
            <a:r>
              <a:rPr lang="es-PE" dirty="0"/>
              <a:t>Objetivo General</a:t>
            </a:r>
          </a:p>
          <a:p>
            <a:pPr algn="r"/>
            <a:r>
              <a:rPr lang="es-PE" b="1" dirty="0">
                <a:solidFill>
                  <a:srgbClr val="C00000"/>
                </a:solidFill>
              </a:rPr>
              <a:t>1.2 </a:t>
            </a:r>
            <a:r>
              <a:rPr lang="es-PE" dirty="0"/>
              <a:t>Metodología</a:t>
            </a:r>
          </a:p>
          <a:p>
            <a:pPr marL="285750" indent="-285750" algn="r">
              <a:buFont typeface="Wingdings" panose="05000000000000000000" pitchFamily="2" charset="2"/>
              <a:buChar char="ü"/>
            </a:pPr>
            <a:r>
              <a:rPr lang="es-PE" sz="1400" dirty="0"/>
              <a:t>Técnica</a:t>
            </a:r>
          </a:p>
          <a:p>
            <a:pPr marL="285750" indent="-285750" algn="r">
              <a:buFont typeface="Wingdings" panose="05000000000000000000" pitchFamily="2" charset="2"/>
              <a:buChar char="ü"/>
            </a:pPr>
            <a:r>
              <a:rPr lang="es-PE" sz="1400" dirty="0"/>
              <a:t>Instrumento</a:t>
            </a:r>
          </a:p>
          <a:p>
            <a:pPr algn="r"/>
            <a:r>
              <a:rPr lang="es-PE" b="1" dirty="0">
                <a:solidFill>
                  <a:srgbClr val="C00000"/>
                </a:solidFill>
              </a:rPr>
              <a:t>1.3 </a:t>
            </a:r>
            <a:r>
              <a:rPr lang="es-PE" dirty="0"/>
              <a:t>Descripción del estudio</a:t>
            </a:r>
          </a:p>
          <a:p>
            <a:pPr algn="r"/>
            <a:r>
              <a:rPr lang="es-PE" b="1" dirty="0">
                <a:solidFill>
                  <a:srgbClr val="C00000"/>
                </a:solidFill>
              </a:rPr>
              <a:t>1.4</a:t>
            </a:r>
            <a:r>
              <a:rPr lang="es-PE" dirty="0"/>
              <a:t> Distribución de la muestra y margen de error</a:t>
            </a:r>
          </a:p>
          <a:p>
            <a:pPr algn="r"/>
            <a:r>
              <a:rPr lang="es-PE" b="1" dirty="0">
                <a:solidFill>
                  <a:srgbClr val="C00000"/>
                </a:solidFill>
              </a:rPr>
              <a:t>1.5</a:t>
            </a:r>
            <a:r>
              <a:rPr lang="es-PE" dirty="0"/>
              <a:t> Ponderadores por Proceso</a:t>
            </a:r>
          </a:p>
        </p:txBody>
      </p:sp>
    </p:spTree>
    <p:extLst>
      <p:ext uri="{BB962C8B-B14F-4D97-AF65-F5344CB8AC3E}">
        <p14:creationId xmlns:p14="http://schemas.microsoft.com/office/powerpoint/2010/main" val="43559948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número de diapositiva 1">
            <a:extLst>
              <a:ext uri="{FF2B5EF4-FFF2-40B4-BE49-F238E27FC236}">
                <a16:creationId xmlns:a16="http://schemas.microsoft.com/office/drawing/2014/main" id="{9E1DEA74-0C39-4365-97D4-4FEE8EB7276E}"/>
              </a:ext>
            </a:extLst>
          </p:cNvPr>
          <p:cNvSpPr txBox="1">
            <a:spLocks/>
          </p:cNvSpPr>
          <p:nvPr/>
        </p:nvSpPr>
        <p:spPr>
          <a:xfrm>
            <a:off x="9202054" y="7181197"/>
            <a:ext cx="684000" cy="252000"/>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fld id="{8D9E8431-6244-4EDD-9F97-38DD69D280C7}" type="slidenum">
              <a:rPr kumimoji="0" lang="es-ES" altLang="es-E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30</a:t>
            </a:fld>
            <a:endParaRPr kumimoji="0" lang="es-ES" altLang="es-E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9" name="Título 2">
            <a:extLst>
              <a:ext uri="{FF2B5EF4-FFF2-40B4-BE49-F238E27FC236}">
                <a16:creationId xmlns:a16="http://schemas.microsoft.com/office/drawing/2014/main" id="{8D945A54-3BD5-4B9D-9436-CE7E48350CD6}"/>
              </a:ext>
            </a:extLst>
          </p:cNvPr>
          <p:cNvSpPr txBox="1">
            <a:spLocks/>
          </p:cNvSpPr>
          <p:nvPr/>
        </p:nvSpPr>
        <p:spPr>
          <a:xfrm>
            <a:off x="304802" y="365127"/>
            <a:ext cx="9601198" cy="970187"/>
          </a:xfrm>
          <a:prstGeom prst="rect">
            <a:avLst/>
          </a:prstGeom>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lang="es-PE" sz="2800" b="1" kern="1200" dirty="0">
                <a:solidFill>
                  <a:srgbClr val="C02C4D"/>
                </a:solidFill>
                <a:latin typeface="+mj-lt"/>
                <a:ea typeface="+mn-ea"/>
                <a:cs typeface="Arial"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s-PE" sz="2400" b="1" i="0" u="none" strike="noStrike" kern="1200" cap="none" spc="0" normalizeH="0" baseline="0" noProof="0" dirty="0">
                <a:ln>
                  <a:noFill/>
                </a:ln>
                <a:solidFill>
                  <a:srgbClr val="C02C4D"/>
                </a:solidFill>
                <a:effectLst/>
                <a:uLnTx/>
                <a:uFillTx/>
                <a:latin typeface="Calibri Light" panose="020F0302020204030204"/>
                <a:ea typeface="+mn-ea"/>
                <a:cs typeface="Arial" pitchFamily="34" charset="0"/>
              </a:rPr>
              <a:t>2. Resumen Ejecutivo</a:t>
            </a:r>
            <a:br>
              <a:rPr kumimoji="0" lang="es-PE" sz="2800" b="1" i="0" u="none" strike="noStrike" kern="1200" cap="none" spc="0" normalizeH="0" baseline="0" noProof="0" dirty="0">
                <a:ln>
                  <a:noFill/>
                </a:ln>
                <a:solidFill>
                  <a:srgbClr val="C02C4D"/>
                </a:solidFill>
                <a:effectLst/>
                <a:uLnTx/>
                <a:uFillTx/>
                <a:latin typeface="Calibri Light" panose="020F0302020204030204"/>
                <a:ea typeface="+mn-ea"/>
                <a:cs typeface="Arial" pitchFamily="34" charset="0"/>
              </a:rPr>
            </a:br>
            <a:r>
              <a:rPr kumimoji="0" lang="es-PE" sz="2800" b="1" i="0" u="none" strike="noStrike" kern="1200" cap="none" spc="0" normalizeH="0" baseline="0" noProof="0" dirty="0">
                <a:ln>
                  <a:noFill/>
                </a:ln>
                <a:solidFill>
                  <a:srgbClr val="C02C4D"/>
                </a:solidFill>
                <a:effectLst/>
                <a:uLnTx/>
                <a:uFillTx/>
                <a:latin typeface="Calibri Light" panose="020F0302020204030204"/>
                <a:ea typeface="+mn-ea"/>
                <a:cs typeface="Arial" pitchFamily="34" charset="0"/>
              </a:rPr>
              <a:t>   </a:t>
            </a:r>
            <a:r>
              <a:rPr kumimoji="0" lang="es-PE" sz="2800" b="1" i="0" u="none" strike="noStrike" kern="1200" cap="none" spc="0" normalizeH="0" baseline="0" noProof="0" dirty="0">
                <a:ln>
                  <a:noFill/>
                </a:ln>
                <a:solidFill>
                  <a:srgbClr val="1264A1"/>
                </a:solidFill>
                <a:effectLst/>
                <a:uLnTx/>
                <a:uFillTx/>
                <a:latin typeface="Calibri Light" panose="020F0302020204030204"/>
                <a:ea typeface="+mn-ea"/>
                <a:cs typeface="Arial" pitchFamily="34" charset="0"/>
              </a:rPr>
              <a:t> </a:t>
            </a:r>
            <a:r>
              <a:rPr lang="es-PE" sz="1600" dirty="0">
                <a:solidFill>
                  <a:srgbClr val="1264A1"/>
                </a:solidFill>
              </a:rPr>
              <a:t>2.1 Indicadores de Satisfacción Post Contacto – Tributos Internos</a:t>
            </a:r>
            <a:br>
              <a:rPr lang="es-PE" sz="1600" dirty="0">
                <a:solidFill>
                  <a:srgbClr val="1264A1"/>
                </a:solidFill>
              </a:rPr>
            </a:br>
            <a:r>
              <a:rPr lang="es-PE" sz="1600" dirty="0">
                <a:solidFill>
                  <a:srgbClr val="1264A1"/>
                </a:solidFill>
              </a:rPr>
              <a:t>             2.1.8 Ranking por CSC Según Tamaño: Servicios Orientación Presencial, Trámites y Cabinas</a:t>
            </a:r>
          </a:p>
        </p:txBody>
      </p:sp>
      <p:sp>
        <p:nvSpPr>
          <p:cNvPr id="10" name="Rectángulo 9">
            <a:extLst>
              <a:ext uri="{FF2B5EF4-FFF2-40B4-BE49-F238E27FC236}">
                <a16:creationId xmlns:a16="http://schemas.microsoft.com/office/drawing/2014/main" id="{7F6BD7D5-AAD4-4E0F-8D2D-03D5048C7623}"/>
              </a:ext>
            </a:extLst>
          </p:cNvPr>
          <p:cNvSpPr/>
          <p:nvPr/>
        </p:nvSpPr>
        <p:spPr>
          <a:xfrm>
            <a:off x="600075" y="1590155"/>
            <a:ext cx="8629650" cy="646331"/>
          </a:xfrm>
          <a:prstGeom prst="rect">
            <a:avLst/>
          </a:prstGeom>
          <a:solidFill>
            <a:srgbClr val="C02C4D"/>
          </a:solid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ES" altLang="es-ES" sz="1800" b="0"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t>Promedio de servicios: Orientación Presencial, Trámites y Cabinas</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ES" sz="1800" b="0" i="0" u="none" strike="noStrike" kern="1200" cap="none" spc="0" normalizeH="0" baseline="0" noProof="0" dirty="0">
                <a:ln>
                  <a:noFill/>
                </a:ln>
                <a:solidFill>
                  <a:prstClr val="white"/>
                </a:solidFill>
                <a:effectLst/>
                <a:uLnTx/>
                <a:uFillTx/>
                <a:latin typeface="Calibri" panose="020F0502020204030204" pitchFamily="34" charset="0"/>
                <a:ea typeface="+mn-ea"/>
                <a:cs typeface="+mn-cs"/>
              </a:rPr>
              <a:t>- Ranking Mediano Nacional -</a:t>
            </a:r>
            <a:endParaRPr kumimoji="0" lang="es-E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aphicFrame>
        <p:nvGraphicFramePr>
          <p:cNvPr id="11" name="Gráfico 8">
            <a:extLst>
              <a:ext uri="{FF2B5EF4-FFF2-40B4-BE49-F238E27FC236}">
                <a16:creationId xmlns:a16="http://schemas.microsoft.com/office/drawing/2014/main" id="{985750EE-469B-4F2E-AF85-7ACC9C8CC533}"/>
              </a:ext>
            </a:extLst>
          </p:cNvPr>
          <p:cNvGraphicFramePr>
            <a:graphicFrameLocks/>
          </p:cNvGraphicFramePr>
          <p:nvPr/>
        </p:nvGraphicFramePr>
        <p:xfrm>
          <a:off x="304802" y="2236486"/>
          <a:ext cx="9078987" cy="4195961"/>
        </p:xfrm>
        <a:graphic>
          <a:graphicData uri="http://schemas.openxmlformats.org/drawingml/2006/chart">
            <c:chart xmlns:c="http://schemas.openxmlformats.org/drawingml/2006/chart" xmlns:r="http://schemas.openxmlformats.org/officeDocument/2006/relationships" r:id="rId2"/>
          </a:graphicData>
        </a:graphic>
      </p:graphicFrame>
      <p:sp>
        <p:nvSpPr>
          <p:cNvPr id="13" name="18 CuadroTexto">
            <a:extLst>
              <a:ext uri="{FF2B5EF4-FFF2-40B4-BE49-F238E27FC236}">
                <a16:creationId xmlns:a16="http://schemas.microsoft.com/office/drawing/2014/main" id="{2B5A8891-84CC-4C74-9896-B7C01A617DF8}"/>
              </a:ext>
            </a:extLst>
          </p:cNvPr>
          <p:cNvSpPr txBox="1">
            <a:spLocks noChangeArrowheads="1"/>
          </p:cNvSpPr>
          <p:nvPr/>
        </p:nvSpPr>
        <p:spPr bwMode="auto">
          <a:xfrm>
            <a:off x="642938" y="6583203"/>
            <a:ext cx="7600949"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s-ES" altLang="es-ES" sz="1050" b="0" i="1"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Nota: (*) El número de casos no garantiza que los datos obtenidos sean estadísticamente representativos</a:t>
            </a:r>
          </a:p>
        </p:txBody>
      </p:sp>
    </p:spTree>
    <p:extLst>
      <p:ext uri="{BB962C8B-B14F-4D97-AF65-F5344CB8AC3E}">
        <p14:creationId xmlns:p14="http://schemas.microsoft.com/office/powerpoint/2010/main" val="389086955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número de diapositiva 1">
            <a:extLst>
              <a:ext uri="{FF2B5EF4-FFF2-40B4-BE49-F238E27FC236}">
                <a16:creationId xmlns:a16="http://schemas.microsoft.com/office/drawing/2014/main" id="{9E1DEA74-0C39-4365-97D4-4FEE8EB7276E}"/>
              </a:ext>
            </a:extLst>
          </p:cNvPr>
          <p:cNvSpPr txBox="1">
            <a:spLocks/>
          </p:cNvSpPr>
          <p:nvPr/>
        </p:nvSpPr>
        <p:spPr>
          <a:xfrm>
            <a:off x="9202054" y="7181197"/>
            <a:ext cx="684000" cy="252000"/>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fld id="{8D9E8431-6244-4EDD-9F97-38DD69D280C7}" type="slidenum">
              <a:rPr kumimoji="0" lang="es-ES" altLang="es-E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31</a:t>
            </a:fld>
            <a:endParaRPr kumimoji="0" lang="es-ES" altLang="es-E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 name="Título 2">
            <a:extLst>
              <a:ext uri="{FF2B5EF4-FFF2-40B4-BE49-F238E27FC236}">
                <a16:creationId xmlns:a16="http://schemas.microsoft.com/office/drawing/2014/main" id="{8D945A54-3BD5-4B9D-9436-CE7E48350CD6}"/>
              </a:ext>
            </a:extLst>
          </p:cNvPr>
          <p:cNvSpPr txBox="1">
            <a:spLocks/>
          </p:cNvSpPr>
          <p:nvPr/>
        </p:nvSpPr>
        <p:spPr>
          <a:xfrm>
            <a:off x="304802" y="365127"/>
            <a:ext cx="9601198" cy="970187"/>
          </a:xfrm>
          <a:prstGeom prst="rect">
            <a:avLst/>
          </a:prstGeom>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lang="es-PE" sz="2800" b="1" kern="1200" dirty="0">
                <a:solidFill>
                  <a:srgbClr val="C02C4D"/>
                </a:solidFill>
                <a:latin typeface="+mj-lt"/>
                <a:ea typeface="+mn-ea"/>
                <a:cs typeface="Arial"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s-PE" sz="2400" b="1" i="0" u="none" strike="noStrike" kern="1200" cap="none" spc="0" normalizeH="0" baseline="0" noProof="0" dirty="0">
                <a:ln>
                  <a:noFill/>
                </a:ln>
                <a:solidFill>
                  <a:srgbClr val="C02C4D"/>
                </a:solidFill>
                <a:effectLst/>
                <a:uLnTx/>
                <a:uFillTx/>
                <a:latin typeface="Calibri Light" panose="020F0302020204030204"/>
                <a:ea typeface="+mn-ea"/>
                <a:cs typeface="Arial" pitchFamily="34" charset="0"/>
              </a:rPr>
              <a:t>2. Resumen Ejecutivo</a:t>
            </a:r>
            <a:br>
              <a:rPr kumimoji="0" lang="es-PE" sz="2800" b="1" i="0" u="none" strike="noStrike" kern="1200" cap="none" spc="0" normalizeH="0" baseline="0" noProof="0" dirty="0">
                <a:ln>
                  <a:noFill/>
                </a:ln>
                <a:solidFill>
                  <a:srgbClr val="C02C4D"/>
                </a:solidFill>
                <a:effectLst/>
                <a:uLnTx/>
                <a:uFillTx/>
                <a:latin typeface="Calibri Light" panose="020F0302020204030204"/>
                <a:ea typeface="+mn-ea"/>
                <a:cs typeface="Arial" pitchFamily="34" charset="0"/>
              </a:rPr>
            </a:br>
            <a:r>
              <a:rPr kumimoji="0" lang="es-PE" sz="2800" b="1" i="0" u="none" strike="noStrike" kern="1200" cap="none" spc="0" normalizeH="0" baseline="0" noProof="0" dirty="0">
                <a:ln>
                  <a:noFill/>
                </a:ln>
                <a:solidFill>
                  <a:srgbClr val="C02C4D"/>
                </a:solidFill>
                <a:effectLst/>
                <a:uLnTx/>
                <a:uFillTx/>
                <a:latin typeface="Calibri Light" panose="020F0302020204030204"/>
                <a:ea typeface="+mn-ea"/>
                <a:cs typeface="Arial" pitchFamily="34" charset="0"/>
              </a:rPr>
              <a:t>   </a:t>
            </a:r>
            <a:r>
              <a:rPr kumimoji="0" lang="es-PE" sz="2800" b="1" i="0" u="none" strike="noStrike" kern="1200" cap="none" spc="0" normalizeH="0" baseline="0" noProof="0" dirty="0">
                <a:ln>
                  <a:noFill/>
                </a:ln>
                <a:solidFill>
                  <a:srgbClr val="1264A1"/>
                </a:solidFill>
                <a:effectLst/>
                <a:uLnTx/>
                <a:uFillTx/>
                <a:latin typeface="Calibri Light" panose="020F0302020204030204"/>
                <a:ea typeface="+mn-ea"/>
                <a:cs typeface="Arial" pitchFamily="34" charset="0"/>
              </a:rPr>
              <a:t> </a:t>
            </a:r>
            <a:r>
              <a:rPr lang="es-PE" sz="1600" dirty="0">
                <a:solidFill>
                  <a:srgbClr val="1264A1"/>
                </a:solidFill>
              </a:rPr>
              <a:t>2.1 Indicadores de Satisfacción Post Contacto – Tributos Internos</a:t>
            </a:r>
            <a:br>
              <a:rPr lang="es-PE" sz="1600" dirty="0">
                <a:solidFill>
                  <a:srgbClr val="1264A1"/>
                </a:solidFill>
              </a:rPr>
            </a:br>
            <a:r>
              <a:rPr lang="es-PE" sz="1600" dirty="0">
                <a:solidFill>
                  <a:srgbClr val="1264A1"/>
                </a:solidFill>
              </a:rPr>
              <a:t>             2.1.9 Ranking por CSC Según Tamaño: Servicios Orientación Presencial, Trámites y Cabinas</a:t>
            </a:r>
          </a:p>
        </p:txBody>
      </p:sp>
      <p:sp>
        <p:nvSpPr>
          <p:cNvPr id="9" name="Rectángulo 8">
            <a:extLst>
              <a:ext uri="{FF2B5EF4-FFF2-40B4-BE49-F238E27FC236}">
                <a16:creationId xmlns:a16="http://schemas.microsoft.com/office/drawing/2014/main" id="{7F6BD7D5-AAD4-4E0F-8D2D-03D5048C7623}"/>
              </a:ext>
            </a:extLst>
          </p:cNvPr>
          <p:cNvSpPr/>
          <p:nvPr/>
        </p:nvSpPr>
        <p:spPr>
          <a:xfrm>
            <a:off x="642939" y="1390123"/>
            <a:ext cx="8629650" cy="646331"/>
          </a:xfrm>
          <a:prstGeom prst="rect">
            <a:avLst/>
          </a:prstGeom>
          <a:solidFill>
            <a:srgbClr val="C02C4D"/>
          </a:solid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ES" altLang="es-ES" sz="1800" b="0"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t>Promedio de servicios: Orientación Presencial, Trámites y Cabinas</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ES" sz="1800" b="0" i="0" u="none" strike="noStrike" kern="1200" cap="none" spc="0" normalizeH="0" baseline="0" noProof="0" dirty="0">
                <a:ln>
                  <a:noFill/>
                </a:ln>
                <a:solidFill>
                  <a:prstClr val="white"/>
                </a:solidFill>
                <a:effectLst/>
                <a:uLnTx/>
                <a:uFillTx/>
                <a:latin typeface="Calibri" panose="020F0502020204030204" pitchFamily="34" charset="0"/>
                <a:ea typeface="+mn-ea"/>
                <a:cs typeface="+mn-cs"/>
              </a:rPr>
              <a:t>- Ranking Pequeño Nacional -</a:t>
            </a:r>
            <a:endParaRPr kumimoji="0" lang="es-E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aphicFrame>
        <p:nvGraphicFramePr>
          <p:cNvPr id="10" name="Gráfico 9">
            <a:extLst>
              <a:ext uri="{FF2B5EF4-FFF2-40B4-BE49-F238E27FC236}">
                <a16:creationId xmlns:a16="http://schemas.microsoft.com/office/drawing/2014/main" id="{E9356F39-97C1-4E29-A988-DBDFB1CA8AC7}"/>
              </a:ext>
            </a:extLst>
          </p:cNvPr>
          <p:cNvGraphicFramePr>
            <a:graphicFrameLocks/>
          </p:cNvGraphicFramePr>
          <p:nvPr/>
        </p:nvGraphicFramePr>
        <p:xfrm>
          <a:off x="114299" y="2214328"/>
          <a:ext cx="9644063" cy="4486510"/>
        </p:xfrm>
        <a:graphic>
          <a:graphicData uri="http://schemas.openxmlformats.org/drawingml/2006/chart">
            <c:chart xmlns:c="http://schemas.openxmlformats.org/drawingml/2006/chart" xmlns:r="http://schemas.openxmlformats.org/officeDocument/2006/relationships" r:id="rId2"/>
          </a:graphicData>
        </a:graphic>
      </p:graphicFrame>
      <p:sp>
        <p:nvSpPr>
          <p:cNvPr id="12" name="18 CuadroTexto">
            <a:extLst>
              <a:ext uri="{FF2B5EF4-FFF2-40B4-BE49-F238E27FC236}">
                <a16:creationId xmlns:a16="http://schemas.microsoft.com/office/drawing/2014/main" id="{2B5A8891-84CC-4C74-9896-B7C01A617DF8}"/>
              </a:ext>
            </a:extLst>
          </p:cNvPr>
          <p:cNvSpPr txBox="1">
            <a:spLocks noChangeArrowheads="1"/>
          </p:cNvSpPr>
          <p:nvPr/>
        </p:nvSpPr>
        <p:spPr bwMode="auto">
          <a:xfrm>
            <a:off x="642938" y="6583203"/>
            <a:ext cx="7600949"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s-ES" altLang="es-ES" sz="1050" b="0" i="1"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Nota: (*) El número de casos no garantiza que los datos obtenidos sean estadísticamente representativos</a:t>
            </a:r>
          </a:p>
        </p:txBody>
      </p:sp>
    </p:spTree>
    <p:extLst>
      <p:ext uri="{BB962C8B-B14F-4D97-AF65-F5344CB8AC3E}">
        <p14:creationId xmlns:p14="http://schemas.microsoft.com/office/powerpoint/2010/main" val="413502935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número de diapositiva 1">
            <a:extLst>
              <a:ext uri="{FF2B5EF4-FFF2-40B4-BE49-F238E27FC236}">
                <a16:creationId xmlns:a16="http://schemas.microsoft.com/office/drawing/2014/main" id="{9E1DEA74-0C39-4365-97D4-4FEE8EB7276E}"/>
              </a:ext>
            </a:extLst>
          </p:cNvPr>
          <p:cNvSpPr txBox="1">
            <a:spLocks/>
          </p:cNvSpPr>
          <p:nvPr/>
        </p:nvSpPr>
        <p:spPr>
          <a:xfrm>
            <a:off x="9202054" y="7181197"/>
            <a:ext cx="684000" cy="252000"/>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fld id="{8D9E8431-6244-4EDD-9F97-38DD69D280C7}" type="slidenum">
              <a:rPr kumimoji="0" lang="es-ES" altLang="es-E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32</a:t>
            </a:fld>
            <a:endParaRPr kumimoji="0" lang="es-ES" altLang="es-E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5" name="Rectángulo 14">
            <a:extLst>
              <a:ext uri="{FF2B5EF4-FFF2-40B4-BE49-F238E27FC236}">
                <a16:creationId xmlns:a16="http://schemas.microsoft.com/office/drawing/2014/main" id="{72D84664-CFFE-446B-B817-C94B59AD6E75}"/>
              </a:ext>
            </a:extLst>
          </p:cNvPr>
          <p:cNvSpPr/>
          <p:nvPr/>
        </p:nvSpPr>
        <p:spPr>
          <a:xfrm>
            <a:off x="1428750" y="1430376"/>
            <a:ext cx="7048500" cy="369332"/>
          </a:xfrm>
          <a:prstGeom prst="rect">
            <a:avLst/>
          </a:prstGeom>
          <a:solidFill>
            <a:srgbClr val="C02C4D"/>
          </a:solid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ES" altLang="es-ES" sz="1800" b="0"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t>- Supervisores Orientación Telefónica - </a:t>
            </a:r>
            <a:endParaRPr kumimoji="0" lang="es-E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aphicFrame>
        <p:nvGraphicFramePr>
          <p:cNvPr id="8" name="Gráfico 7">
            <a:extLst>
              <a:ext uri="{FF2B5EF4-FFF2-40B4-BE49-F238E27FC236}">
                <a16:creationId xmlns:a16="http://schemas.microsoft.com/office/drawing/2014/main" id="{2FE5EC8C-02E6-46DF-BD70-6B66BB1FAA68}"/>
              </a:ext>
            </a:extLst>
          </p:cNvPr>
          <p:cNvGraphicFramePr/>
          <p:nvPr>
            <p:extLst>
              <p:ext uri="{D42A27DB-BD31-4B8C-83A1-F6EECF244321}">
                <p14:modId xmlns:p14="http://schemas.microsoft.com/office/powerpoint/2010/main" val="1906624537"/>
              </p:ext>
            </p:extLst>
          </p:nvPr>
        </p:nvGraphicFramePr>
        <p:xfrm>
          <a:off x="1261106" y="1894771"/>
          <a:ext cx="7076591" cy="4333501"/>
        </p:xfrm>
        <a:graphic>
          <a:graphicData uri="http://schemas.openxmlformats.org/drawingml/2006/chart">
            <c:chart xmlns:c="http://schemas.openxmlformats.org/drawingml/2006/chart" xmlns:r="http://schemas.openxmlformats.org/officeDocument/2006/relationships" r:id="rId2"/>
          </a:graphicData>
        </a:graphic>
      </p:graphicFrame>
      <p:sp>
        <p:nvSpPr>
          <p:cNvPr id="9" name="Título 2">
            <a:extLst>
              <a:ext uri="{FF2B5EF4-FFF2-40B4-BE49-F238E27FC236}">
                <a16:creationId xmlns:a16="http://schemas.microsoft.com/office/drawing/2014/main" id="{8D945A54-3BD5-4B9D-9436-CE7E48350CD6}"/>
              </a:ext>
            </a:extLst>
          </p:cNvPr>
          <p:cNvSpPr txBox="1">
            <a:spLocks/>
          </p:cNvSpPr>
          <p:nvPr/>
        </p:nvSpPr>
        <p:spPr>
          <a:xfrm>
            <a:off x="304802" y="365127"/>
            <a:ext cx="9601198" cy="970187"/>
          </a:xfrm>
          <a:prstGeom prst="rect">
            <a:avLst/>
          </a:prstGeom>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lang="es-PE" sz="2800" b="1" kern="1200" dirty="0">
                <a:solidFill>
                  <a:srgbClr val="C02C4D"/>
                </a:solidFill>
                <a:latin typeface="+mj-lt"/>
                <a:ea typeface="+mn-ea"/>
                <a:cs typeface="Arial"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s-PE" sz="2400" b="1" i="0" u="none" strike="noStrike" kern="1200" cap="none" spc="0" normalizeH="0" baseline="0" noProof="0" dirty="0">
                <a:ln>
                  <a:noFill/>
                </a:ln>
                <a:solidFill>
                  <a:srgbClr val="C02C4D"/>
                </a:solidFill>
                <a:effectLst/>
                <a:uLnTx/>
                <a:uFillTx/>
                <a:latin typeface="Calibri Light" panose="020F0302020204030204"/>
                <a:ea typeface="+mn-ea"/>
                <a:cs typeface="Arial" pitchFamily="34" charset="0"/>
              </a:rPr>
              <a:t>2. Resumen Ejecutivo</a:t>
            </a:r>
            <a:br>
              <a:rPr kumimoji="0" lang="es-PE" sz="2800" b="1" i="0" u="none" strike="noStrike" kern="1200" cap="none" spc="0" normalizeH="0" baseline="0" noProof="0" dirty="0">
                <a:ln>
                  <a:noFill/>
                </a:ln>
                <a:solidFill>
                  <a:srgbClr val="C02C4D"/>
                </a:solidFill>
                <a:effectLst/>
                <a:uLnTx/>
                <a:uFillTx/>
                <a:latin typeface="Calibri Light" panose="020F0302020204030204"/>
                <a:ea typeface="+mn-ea"/>
                <a:cs typeface="Arial" pitchFamily="34" charset="0"/>
              </a:rPr>
            </a:br>
            <a:r>
              <a:rPr kumimoji="0" lang="es-PE" sz="2800" b="1" i="0" u="none" strike="noStrike" kern="1200" cap="none" spc="0" normalizeH="0" baseline="0" noProof="0" dirty="0">
                <a:ln>
                  <a:noFill/>
                </a:ln>
                <a:solidFill>
                  <a:srgbClr val="C02C4D"/>
                </a:solidFill>
                <a:effectLst/>
                <a:uLnTx/>
                <a:uFillTx/>
                <a:latin typeface="Calibri Light" panose="020F0302020204030204"/>
                <a:ea typeface="+mn-ea"/>
                <a:cs typeface="Arial" pitchFamily="34" charset="0"/>
              </a:rPr>
              <a:t>   </a:t>
            </a:r>
            <a:r>
              <a:rPr kumimoji="0" lang="es-PE" sz="2800" b="1" i="0" u="none" strike="noStrike" kern="1200" cap="none" spc="0" normalizeH="0" baseline="0" noProof="0" dirty="0">
                <a:ln>
                  <a:noFill/>
                </a:ln>
                <a:solidFill>
                  <a:srgbClr val="1264A1"/>
                </a:solidFill>
                <a:effectLst/>
                <a:uLnTx/>
                <a:uFillTx/>
                <a:latin typeface="Calibri Light" panose="020F0302020204030204"/>
                <a:ea typeface="+mn-ea"/>
                <a:cs typeface="Arial" pitchFamily="34" charset="0"/>
              </a:rPr>
              <a:t> </a:t>
            </a:r>
            <a:r>
              <a:rPr lang="es-PE" sz="1600" dirty="0">
                <a:solidFill>
                  <a:srgbClr val="1264A1"/>
                </a:solidFill>
              </a:rPr>
              <a:t>2.1 Indicadores de Satisfacción Post Contacto – Tributos Internos</a:t>
            </a:r>
            <a:br>
              <a:rPr lang="es-PE" sz="1600" dirty="0">
                <a:solidFill>
                  <a:srgbClr val="1264A1"/>
                </a:solidFill>
              </a:rPr>
            </a:br>
            <a:r>
              <a:rPr lang="es-PE" sz="1600" dirty="0">
                <a:solidFill>
                  <a:srgbClr val="1264A1"/>
                </a:solidFill>
              </a:rPr>
              <a:t>             2.1.10 Ranking por Supervisor: Servicio Orientación Telefónica</a:t>
            </a:r>
          </a:p>
        </p:txBody>
      </p:sp>
      <p:sp>
        <p:nvSpPr>
          <p:cNvPr id="12" name="18 CuadroTexto">
            <a:extLst>
              <a:ext uri="{FF2B5EF4-FFF2-40B4-BE49-F238E27FC236}">
                <a16:creationId xmlns:a16="http://schemas.microsoft.com/office/drawing/2014/main" id="{CD4C2054-34FF-4FA8-8AD6-6CB08F9ABAB3}"/>
              </a:ext>
            </a:extLst>
          </p:cNvPr>
          <p:cNvSpPr txBox="1">
            <a:spLocks noChangeArrowheads="1"/>
          </p:cNvSpPr>
          <p:nvPr/>
        </p:nvSpPr>
        <p:spPr bwMode="auto">
          <a:xfrm>
            <a:off x="1640632" y="6567155"/>
            <a:ext cx="59182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s-ES" altLang="es-ES" sz="1000" b="0" i="1"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Nota: (*) El número de casos no garantiza que los datos obtenidos sean estadísticamente representativos</a:t>
            </a:r>
          </a:p>
        </p:txBody>
      </p:sp>
    </p:spTree>
    <p:extLst>
      <p:ext uri="{BB962C8B-B14F-4D97-AF65-F5344CB8AC3E}">
        <p14:creationId xmlns:p14="http://schemas.microsoft.com/office/powerpoint/2010/main" val="274049073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8D945A54-3BD5-4B9D-9436-CE7E48350CD6}"/>
              </a:ext>
            </a:extLst>
          </p:cNvPr>
          <p:cNvSpPr>
            <a:spLocks noGrp="1"/>
          </p:cNvSpPr>
          <p:nvPr>
            <p:ph type="title"/>
          </p:nvPr>
        </p:nvSpPr>
        <p:spPr>
          <a:xfrm>
            <a:off x="304802" y="365127"/>
            <a:ext cx="9753598" cy="970187"/>
          </a:xfrm>
        </p:spPr>
        <p:txBody>
          <a:bodyPr>
            <a:normAutofit fontScale="90000"/>
          </a:bodyPr>
          <a:lstStyle/>
          <a:p>
            <a:r>
              <a:rPr lang="es-PE" sz="2400" dirty="0"/>
              <a:t>2. Resumen Ejecutivo</a:t>
            </a:r>
            <a:br>
              <a:rPr lang="es-PE" dirty="0"/>
            </a:br>
            <a:r>
              <a:rPr lang="es-PE" dirty="0"/>
              <a:t>   </a:t>
            </a:r>
            <a:r>
              <a:rPr lang="es-PE" dirty="0">
                <a:solidFill>
                  <a:srgbClr val="1264A1"/>
                </a:solidFill>
              </a:rPr>
              <a:t> </a:t>
            </a:r>
            <a:r>
              <a:rPr lang="es-PE" sz="1800" dirty="0">
                <a:solidFill>
                  <a:srgbClr val="1264A1"/>
                </a:solidFill>
              </a:rPr>
              <a:t>2.1 Indicadores de Satisfacción Post Contacto – Tributos Internos</a:t>
            </a:r>
            <a:br>
              <a:rPr lang="es-PE" sz="1800" dirty="0">
                <a:solidFill>
                  <a:srgbClr val="1264A1"/>
                </a:solidFill>
              </a:rPr>
            </a:br>
            <a:r>
              <a:rPr lang="es-PE" sz="1800" dirty="0">
                <a:solidFill>
                  <a:srgbClr val="1264A1"/>
                </a:solidFill>
              </a:rPr>
              <a:t>             2.1.11 Ranking por Dependencias: Proceso de Fiscalización </a:t>
            </a:r>
            <a:r>
              <a:rPr lang="es-PE" sz="1300" dirty="0">
                <a:solidFill>
                  <a:srgbClr val="1264A1"/>
                </a:solidFill>
              </a:rPr>
              <a:t>(Auditorias y/o verificaciones, Compulsas, Operativos masivos VICOT)</a:t>
            </a:r>
            <a:endParaRPr lang="es-PE" sz="1300" dirty="0">
              <a:solidFill>
                <a:srgbClr val="FF0000"/>
              </a:solidFill>
            </a:endParaRPr>
          </a:p>
        </p:txBody>
      </p:sp>
      <p:sp>
        <p:nvSpPr>
          <p:cNvPr id="2" name="Rectángulo 1">
            <a:extLst>
              <a:ext uri="{FF2B5EF4-FFF2-40B4-BE49-F238E27FC236}">
                <a16:creationId xmlns:a16="http://schemas.microsoft.com/office/drawing/2014/main" id="{7F6BD7D5-AAD4-4E0F-8D2D-03D5048C7623}"/>
              </a:ext>
            </a:extLst>
          </p:cNvPr>
          <p:cNvSpPr/>
          <p:nvPr/>
        </p:nvSpPr>
        <p:spPr>
          <a:xfrm>
            <a:off x="600075" y="1354620"/>
            <a:ext cx="8901114" cy="646331"/>
          </a:xfrm>
          <a:prstGeom prst="rect">
            <a:avLst/>
          </a:prstGeom>
          <a:solidFill>
            <a:srgbClr val="C02C4D"/>
          </a:solid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ES" altLang="es-ES" sz="1800" b="0"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t>Promedio de servicio: Fiscalización</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ES" sz="1800" b="0" i="0" u="none" strike="noStrike" kern="1200" cap="none" spc="0" normalizeH="0" baseline="0" noProof="0" dirty="0">
                <a:ln>
                  <a:noFill/>
                </a:ln>
                <a:solidFill>
                  <a:prstClr val="white"/>
                </a:solidFill>
                <a:effectLst/>
                <a:uLnTx/>
                <a:uFillTx/>
                <a:latin typeface="Calibri" panose="020F0502020204030204" pitchFamily="34" charset="0"/>
                <a:ea typeface="+mn-ea"/>
                <a:cs typeface="+mn-cs"/>
              </a:rPr>
              <a:t>- Ranking -</a:t>
            </a:r>
            <a:endParaRPr kumimoji="0" lang="es-E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Rectángulo 6">
            <a:extLst>
              <a:ext uri="{FF2B5EF4-FFF2-40B4-BE49-F238E27FC236}">
                <a16:creationId xmlns:a16="http://schemas.microsoft.com/office/drawing/2014/main" id="{7F6BD7D5-AAD4-4E0F-8D2D-03D5048C7623}"/>
              </a:ext>
            </a:extLst>
          </p:cNvPr>
          <p:cNvSpPr/>
          <p:nvPr/>
        </p:nvSpPr>
        <p:spPr>
          <a:xfrm>
            <a:off x="600075" y="1354620"/>
            <a:ext cx="8901114" cy="646331"/>
          </a:xfrm>
          <a:prstGeom prst="rect">
            <a:avLst/>
          </a:prstGeom>
          <a:solidFill>
            <a:srgbClr val="C02C4D"/>
          </a:solid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ES" altLang="es-ES" sz="1800" b="0"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t>Promedio de proceso: Fiscalización</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ES" sz="1800" b="0" i="0" u="none" strike="noStrike" kern="1200" cap="none" spc="0" normalizeH="0" baseline="0" noProof="0" dirty="0">
                <a:ln>
                  <a:noFill/>
                </a:ln>
                <a:solidFill>
                  <a:prstClr val="white"/>
                </a:solidFill>
                <a:effectLst/>
                <a:uLnTx/>
                <a:uFillTx/>
                <a:latin typeface="Calibri" panose="020F0502020204030204" pitchFamily="34" charset="0"/>
                <a:ea typeface="+mn-ea"/>
                <a:cs typeface="+mn-cs"/>
              </a:rPr>
              <a:t>- Ranking -</a:t>
            </a:r>
            <a:endParaRPr kumimoji="0" lang="es-E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aphicFrame>
        <p:nvGraphicFramePr>
          <p:cNvPr id="8" name="Gráfico 7">
            <a:extLst>
              <a:ext uri="{FF2B5EF4-FFF2-40B4-BE49-F238E27FC236}">
                <a16:creationId xmlns:a16="http://schemas.microsoft.com/office/drawing/2014/main" id="{E9356F39-97C1-4E29-A988-DBDFB1CA8AC7}"/>
              </a:ext>
            </a:extLst>
          </p:cNvPr>
          <p:cNvGraphicFramePr>
            <a:graphicFrameLocks/>
          </p:cNvGraphicFramePr>
          <p:nvPr/>
        </p:nvGraphicFramePr>
        <p:xfrm>
          <a:off x="419101" y="2020257"/>
          <a:ext cx="9082088" cy="3693359"/>
        </p:xfrm>
        <a:graphic>
          <a:graphicData uri="http://schemas.openxmlformats.org/drawingml/2006/chart">
            <c:chart xmlns:c="http://schemas.openxmlformats.org/drawingml/2006/chart" xmlns:r="http://schemas.openxmlformats.org/officeDocument/2006/relationships" r:id="rId2"/>
          </a:graphicData>
        </a:graphic>
      </p:graphicFrame>
      <p:sp>
        <p:nvSpPr>
          <p:cNvPr id="11" name="18 CuadroTexto">
            <a:extLst>
              <a:ext uri="{FF2B5EF4-FFF2-40B4-BE49-F238E27FC236}">
                <a16:creationId xmlns:a16="http://schemas.microsoft.com/office/drawing/2014/main" id="{CD4C2054-34FF-4FA8-8AD6-6CB08F9ABAB3}"/>
              </a:ext>
            </a:extLst>
          </p:cNvPr>
          <p:cNvSpPr txBox="1">
            <a:spLocks noChangeArrowheads="1"/>
          </p:cNvSpPr>
          <p:nvPr/>
        </p:nvSpPr>
        <p:spPr bwMode="auto">
          <a:xfrm>
            <a:off x="524732" y="5782619"/>
            <a:ext cx="8558883" cy="1015663"/>
          </a:xfrm>
          <a:prstGeom prst="rect">
            <a:avLst/>
          </a:prstGeom>
          <a:solidFill>
            <a:schemeClr val="bg1"/>
          </a:solidFill>
          <a:ln>
            <a:noFill/>
          </a:ln>
        </p:spPr>
        <p:txBody>
          <a:bodyPr wrap="square">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just" defTabSz="457200" rtl="0" eaLnBrk="1" fontAlgn="auto" latinLnBrk="0" hangingPunct="1">
              <a:lnSpc>
                <a:spcPct val="100000"/>
              </a:lnSpc>
              <a:spcBef>
                <a:spcPct val="0"/>
              </a:spcBef>
              <a:spcAft>
                <a:spcPts val="0"/>
              </a:spcAft>
              <a:buClrTx/>
              <a:buSzTx/>
              <a:buFontTx/>
              <a:buNone/>
              <a:tabLst/>
              <a:defRPr/>
            </a:pPr>
            <a:r>
              <a:rPr kumimoji="0" lang="es-ES" altLang="es-ES" sz="1000" b="0" i="1" u="none" strike="noStrike" kern="1200" cap="none" spc="0" normalizeH="0" baseline="0" dirty="0">
                <a:ln>
                  <a:noFill/>
                </a:ln>
                <a:solidFill>
                  <a:sysClr val="windowText" lastClr="000000"/>
                </a:solidFill>
                <a:effectLst/>
                <a:uLnTx/>
                <a:uFillTx/>
                <a:latin typeface="Calibri" panose="020F0502020204030204" pitchFamily="34" charset="0"/>
                <a:ea typeface="+mn-ea"/>
                <a:cs typeface="Calibri" panose="020F0502020204030204" pitchFamily="34" charset="0"/>
              </a:rPr>
              <a:t>1. Promedio de los servicios de </a:t>
            </a:r>
            <a:r>
              <a:rPr kumimoji="0" lang="es-ES" altLang="es-ES" sz="1000" b="1" i="1" u="none" strike="noStrike" kern="1200" cap="none" spc="0" normalizeH="0" baseline="0" dirty="0">
                <a:ln>
                  <a:noFill/>
                </a:ln>
                <a:solidFill>
                  <a:sysClr val="windowText" lastClr="000000"/>
                </a:solidFill>
                <a:effectLst/>
                <a:uLnTx/>
                <a:uFillTx/>
                <a:latin typeface="Calibri" panose="020F0502020204030204" pitchFamily="34" charset="0"/>
                <a:ea typeface="+mn-ea"/>
                <a:cs typeface="Calibri" panose="020F0502020204030204" pitchFamily="34" charset="0"/>
              </a:rPr>
              <a:t>Auditorias y/o verificaciones, Compulsas y Operativos masivos VICOT </a:t>
            </a:r>
            <a:r>
              <a:rPr kumimoji="0" lang="es-ES" altLang="es-ES" sz="1000" b="0" i="1" u="none" strike="noStrike" kern="1200" cap="none" spc="0" normalizeH="0" baseline="0" dirty="0">
                <a:ln>
                  <a:noFill/>
                </a:ln>
                <a:solidFill>
                  <a:sysClr val="windowText" lastClr="000000"/>
                </a:solidFill>
                <a:effectLst/>
                <a:uLnTx/>
                <a:uFillTx/>
                <a:latin typeface="Calibri" panose="020F0502020204030204" pitchFamily="34" charset="0"/>
                <a:ea typeface="+mn-ea"/>
                <a:cs typeface="Calibri" panose="020F0502020204030204" pitchFamily="34" charset="0"/>
              </a:rPr>
              <a:t> (IR Ica, IR Lambayeque, IR Lima, IR La Libertad, OZ Huánuco, IR Cajamarca e IR Junín)</a:t>
            </a:r>
          </a:p>
          <a:p>
            <a:pPr marL="0" marR="0" lvl="0" indent="0" algn="just" defTabSz="457200" rtl="0" eaLnBrk="1" fontAlgn="auto" latinLnBrk="0" hangingPunct="1">
              <a:lnSpc>
                <a:spcPct val="100000"/>
              </a:lnSpc>
              <a:spcBef>
                <a:spcPct val="0"/>
              </a:spcBef>
              <a:spcAft>
                <a:spcPts val="0"/>
              </a:spcAft>
              <a:buClrTx/>
              <a:buSzTx/>
              <a:buFontTx/>
              <a:buNone/>
              <a:tabLst/>
              <a:defRPr/>
            </a:pPr>
            <a:r>
              <a:rPr kumimoji="0" lang="es-ES" altLang="es-ES" sz="1000" b="0" i="1" u="none" strike="noStrike" kern="1200" cap="none" spc="0" normalizeH="0" baseline="0" dirty="0">
                <a:ln>
                  <a:noFill/>
                </a:ln>
                <a:solidFill>
                  <a:sysClr val="windowText" lastClr="000000"/>
                </a:solidFill>
                <a:effectLst/>
                <a:uLnTx/>
                <a:uFillTx/>
                <a:latin typeface="Calibri" panose="020F0502020204030204" pitchFamily="34" charset="0"/>
                <a:ea typeface="+mn-ea"/>
                <a:cs typeface="Calibri" panose="020F0502020204030204" pitchFamily="34" charset="0"/>
              </a:rPr>
              <a:t>2. Promedio de los servicios de </a:t>
            </a:r>
            <a:r>
              <a:rPr kumimoji="0" lang="es-ES" altLang="es-ES" sz="1000" b="1" i="1" u="none" strike="noStrike" kern="1200" cap="none" spc="0" normalizeH="0" baseline="0" dirty="0">
                <a:ln>
                  <a:noFill/>
                </a:ln>
                <a:solidFill>
                  <a:sysClr val="windowText" lastClr="000000"/>
                </a:solidFill>
                <a:effectLst/>
                <a:uLnTx/>
                <a:uFillTx/>
                <a:latin typeface="Calibri" panose="020F0502020204030204" pitchFamily="34" charset="0"/>
                <a:ea typeface="+mn-ea"/>
                <a:cs typeface="Calibri" panose="020F0502020204030204" pitchFamily="34" charset="0"/>
              </a:rPr>
              <a:t>Auditorias y/o verificaciones y Operativos masivos VICOT</a:t>
            </a:r>
            <a:r>
              <a:rPr kumimoji="0" lang="es-ES" altLang="es-ES" sz="1000" b="0" i="1" u="none" strike="noStrike" kern="1200" cap="none" spc="0" normalizeH="0" baseline="0" dirty="0">
                <a:ln>
                  <a:noFill/>
                </a:ln>
                <a:solidFill>
                  <a:sysClr val="windowText" lastClr="000000"/>
                </a:solidFill>
                <a:effectLst/>
                <a:uLnTx/>
                <a:uFillTx/>
                <a:latin typeface="Calibri" panose="020F0502020204030204" pitchFamily="34" charset="0"/>
                <a:ea typeface="+mn-ea"/>
                <a:cs typeface="Calibri" panose="020F0502020204030204" pitchFamily="34" charset="0"/>
              </a:rPr>
              <a:t> (OZ Chimbote, OZ San Martín, IR Piura, IR Loreto, IR Tacna, OZ Huacho, IR Cusco e IR Arequipa)</a:t>
            </a:r>
          </a:p>
          <a:p>
            <a:pPr lvl="0" algn="just">
              <a:spcBef>
                <a:spcPct val="0"/>
              </a:spcBef>
              <a:buNone/>
              <a:defRPr/>
            </a:pPr>
            <a:r>
              <a:rPr kumimoji="0" lang="es-ES" altLang="es-ES" sz="1000" b="0" i="1" u="none" strike="noStrike" kern="1200" cap="none" spc="0" normalizeH="0" baseline="0" dirty="0">
                <a:ln>
                  <a:noFill/>
                </a:ln>
                <a:solidFill>
                  <a:sysClr val="windowText" lastClr="000000"/>
                </a:solidFill>
                <a:effectLst/>
                <a:uLnTx/>
                <a:uFillTx/>
                <a:latin typeface="Calibri" panose="020F0502020204030204" pitchFamily="34" charset="0"/>
                <a:ea typeface="+mn-ea"/>
                <a:cs typeface="Calibri" panose="020F0502020204030204" pitchFamily="34" charset="0"/>
              </a:rPr>
              <a:t>3. Promedio solo del servicio de </a:t>
            </a:r>
            <a:r>
              <a:rPr kumimoji="0" lang="es-ES" altLang="es-ES" sz="1000" b="1" i="1" u="none" strike="noStrike" kern="1200" cap="none" spc="0" normalizeH="0" baseline="0" dirty="0">
                <a:ln>
                  <a:noFill/>
                </a:ln>
                <a:solidFill>
                  <a:sysClr val="windowText" lastClr="000000"/>
                </a:solidFill>
                <a:effectLst/>
                <a:uLnTx/>
                <a:uFillTx/>
                <a:latin typeface="Calibri" panose="020F0502020204030204" pitchFamily="34" charset="0"/>
                <a:ea typeface="+mn-ea"/>
                <a:cs typeface="Calibri" panose="020F0502020204030204" pitchFamily="34" charset="0"/>
              </a:rPr>
              <a:t>Operativos masivos VICOT </a:t>
            </a:r>
            <a:r>
              <a:rPr kumimoji="0" lang="es-ES" altLang="es-ES" sz="1000" b="0" i="1" u="none" strike="noStrike" kern="1200" cap="none" spc="0" normalizeH="0" baseline="0" dirty="0">
                <a:ln>
                  <a:noFill/>
                </a:ln>
                <a:solidFill>
                  <a:sysClr val="windowText" lastClr="000000"/>
                </a:solidFill>
                <a:effectLst/>
                <a:uLnTx/>
                <a:uFillTx/>
                <a:latin typeface="Calibri" panose="020F0502020204030204" pitchFamily="34" charset="0"/>
                <a:ea typeface="+mn-ea"/>
                <a:cs typeface="Calibri" panose="020F0502020204030204" pitchFamily="34" charset="0"/>
              </a:rPr>
              <a:t>(OZ Ucayali, IR Madre de Dios, OZ Huaraz, OZ Juliaca e IR Ayacucho)</a:t>
            </a:r>
            <a:endParaRPr kumimoji="0" lang="es-ES" altLang="es-ES" sz="1000" b="0" i="1" u="none" strike="noStrike" kern="1200" cap="none" spc="0" normalizeH="0" baseline="0" dirty="0">
              <a:ln>
                <a:noFill/>
              </a:ln>
              <a:solidFill>
                <a:sysClr val="windowText" lastClr="000000"/>
              </a:solidFill>
              <a:effectLst/>
              <a:uLnTx/>
              <a:uFillTx/>
              <a:latin typeface="Calibri" panose="020F0502020204030204" pitchFamily="34" charset="0"/>
              <a:cs typeface="Calibri" panose="020F0502020204030204" pitchFamily="34" charset="0"/>
            </a:endParaRPr>
          </a:p>
          <a:p>
            <a:pPr marL="0" marR="0" lvl="0" indent="0" algn="just" defTabSz="457200" rtl="0" eaLnBrk="1" fontAlgn="auto" latinLnBrk="0" hangingPunct="1">
              <a:lnSpc>
                <a:spcPct val="100000"/>
              </a:lnSpc>
              <a:spcBef>
                <a:spcPct val="0"/>
              </a:spcBef>
              <a:spcAft>
                <a:spcPts val="0"/>
              </a:spcAft>
              <a:buClrTx/>
              <a:buSzTx/>
              <a:buFontTx/>
              <a:buNone/>
              <a:tabLst/>
              <a:defRPr/>
            </a:pPr>
            <a:r>
              <a:rPr kumimoji="0" lang="es-ES" altLang="es-ES" sz="1000" b="0" i="1" u="none" strike="noStrike" kern="1200" cap="none" spc="0" normalizeH="0" baseline="0" dirty="0">
                <a:ln>
                  <a:noFill/>
                </a:ln>
                <a:solidFill>
                  <a:sysClr val="windowText" lastClr="000000"/>
                </a:solidFill>
                <a:effectLst/>
                <a:uLnTx/>
                <a:uFillTx/>
                <a:latin typeface="Calibri" panose="020F0502020204030204" pitchFamily="34" charset="0"/>
                <a:ea typeface="+mn-ea"/>
                <a:cs typeface="Calibri" panose="020F0502020204030204" pitchFamily="34" charset="0"/>
              </a:rPr>
              <a:t>4. Promedio solo del servicio </a:t>
            </a:r>
            <a:r>
              <a:rPr kumimoji="0" lang="es-ES" altLang="es-ES" sz="1000" b="1" i="1" u="none" strike="noStrike" kern="1200" cap="none" spc="0" normalizeH="0" baseline="0" dirty="0">
                <a:ln>
                  <a:noFill/>
                </a:ln>
                <a:solidFill>
                  <a:sysClr val="windowText" lastClr="000000"/>
                </a:solidFill>
                <a:effectLst/>
                <a:uLnTx/>
                <a:uFillTx/>
                <a:latin typeface="Calibri" panose="020F0502020204030204" pitchFamily="34" charset="0"/>
                <a:ea typeface="+mn-ea"/>
                <a:cs typeface="Calibri" panose="020F0502020204030204" pitchFamily="34" charset="0"/>
              </a:rPr>
              <a:t>Auditorias y/o verificaciones</a:t>
            </a:r>
            <a:r>
              <a:rPr kumimoji="0" lang="es-ES" altLang="es-ES" sz="1000" b="0" i="1" u="none" strike="noStrike" kern="1200" cap="none" spc="0" normalizeH="0" baseline="0" dirty="0">
                <a:ln>
                  <a:noFill/>
                </a:ln>
                <a:solidFill>
                  <a:sysClr val="windowText" lastClr="000000"/>
                </a:solidFill>
                <a:effectLst/>
                <a:uLnTx/>
                <a:uFillTx/>
                <a:latin typeface="Calibri" panose="020F0502020204030204" pitchFamily="34" charset="0"/>
                <a:ea typeface="+mn-ea"/>
                <a:cs typeface="Calibri" panose="020F0502020204030204" pitchFamily="34" charset="0"/>
              </a:rPr>
              <a:t> (IPCN y OZ Tumbes)</a:t>
            </a:r>
          </a:p>
        </p:txBody>
      </p:sp>
    </p:spTree>
    <p:extLst>
      <p:ext uri="{BB962C8B-B14F-4D97-AF65-F5344CB8AC3E}">
        <p14:creationId xmlns:p14="http://schemas.microsoft.com/office/powerpoint/2010/main" val="237007803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8D945A54-3BD5-4B9D-9436-CE7E48350CD6}"/>
              </a:ext>
            </a:extLst>
          </p:cNvPr>
          <p:cNvSpPr>
            <a:spLocks noGrp="1"/>
          </p:cNvSpPr>
          <p:nvPr>
            <p:ph type="title"/>
          </p:nvPr>
        </p:nvSpPr>
        <p:spPr>
          <a:xfrm>
            <a:off x="304802" y="365127"/>
            <a:ext cx="9753598" cy="970187"/>
          </a:xfrm>
        </p:spPr>
        <p:txBody>
          <a:bodyPr>
            <a:normAutofit fontScale="90000"/>
          </a:bodyPr>
          <a:lstStyle/>
          <a:p>
            <a:r>
              <a:rPr lang="es-PE" sz="2400" dirty="0"/>
              <a:t>2. Resumen Ejecutivo</a:t>
            </a:r>
            <a:br>
              <a:rPr lang="es-PE" dirty="0"/>
            </a:br>
            <a:r>
              <a:rPr lang="es-PE" dirty="0"/>
              <a:t>   </a:t>
            </a:r>
            <a:r>
              <a:rPr lang="es-PE" dirty="0">
                <a:solidFill>
                  <a:srgbClr val="1264A1"/>
                </a:solidFill>
              </a:rPr>
              <a:t> </a:t>
            </a:r>
            <a:r>
              <a:rPr lang="es-PE" sz="1800" dirty="0">
                <a:solidFill>
                  <a:srgbClr val="1264A1"/>
                </a:solidFill>
              </a:rPr>
              <a:t>2.1 Indicadores de Satisfacción Post Contacto – Tributos Internos</a:t>
            </a:r>
            <a:br>
              <a:rPr lang="es-PE" sz="1800" dirty="0">
                <a:solidFill>
                  <a:srgbClr val="1264A1"/>
                </a:solidFill>
              </a:rPr>
            </a:br>
            <a:r>
              <a:rPr lang="es-PE" sz="1800" dirty="0">
                <a:solidFill>
                  <a:srgbClr val="1264A1"/>
                </a:solidFill>
              </a:rPr>
              <a:t>             2.1.12 Ranking por Dependencias: Servicio de Fiscalización - Auditorias y/o verificaciones</a:t>
            </a:r>
            <a:endParaRPr lang="es-PE" sz="1800" dirty="0">
              <a:solidFill>
                <a:srgbClr val="FF0000"/>
              </a:solidFill>
            </a:endParaRPr>
          </a:p>
        </p:txBody>
      </p:sp>
      <p:sp>
        <p:nvSpPr>
          <p:cNvPr id="2" name="Rectángulo 1">
            <a:extLst>
              <a:ext uri="{FF2B5EF4-FFF2-40B4-BE49-F238E27FC236}">
                <a16:creationId xmlns:a16="http://schemas.microsoft.com/office/drawing/2014/main" id="{7F6BD7D5-AAD4-4E0F-8D2D-03D5048C7623}"/>
              </a:ext>
            </a:extLst>
          </p:cNvPr>
          <p:cNvSpPr/>
          <p:nvPr/>
        </p:nvSpPr>
        <p:spPr>
          <a:xfrm>
            <a:off x="600075" y="1354620"/>
            <a:ext cx="8901114" cy="646331"/>
          </a:xfrm>
          <a:prstGeom prst="rect">
            <a:avLst/>
          </a:prstGeom>
          <a:solidFill>
            <a:srgbClr val="C02C4D"/>
          </a:solid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ES" altLang="es-ES" sz="1800" b="0"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t>Promedio de servicio: Fiscalización</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ES" sz="1800" b="0" i="0" u="none" strike="noStrike" kern="1200" cap="none" spc="0" normalizeH="0" baseline="0" noProof="0" dirty="0">
                <a:ln>
                  <a:noFill/>
                </a:ln>
                <a:solidFill>
                  <a:prstClr val="white"/>
                </a:solidFill>
                <a:effectLst/>
                <a:uLnTx/>
                <a:uFillTx/>
                <a:latin typeface="Calibri" panose="020F0502020204030204" pitchFamily="34" charset="0"/>
                <a:ea typeface="+mn-ea"/>
                <a:cs typeface="+mn-cs"/>
              </a:rPr>
              <a:t>- Ranking -</a:t>
            </a:r>
            <a:endParaRPr kumimoji="0" lang="es-E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Rectángulo 6">
            <a:extLst>
              <a:ext uri="{FF2B5EF4-FFF2-40B4-BE49-F238E27FC236}">
                <a16:creationId xmlns:a16="http://schemas.microsoft.com/office/drawing/2014/main" id="{7F6BD7D5-AAD4-4E0F-8D2D-03D5048C7623}"/>
              </a:ext>
            </a:extLst>
          </p:cNvPr>
          <p:cNvSpPr/>
          <p:nvPr/>
        </p:nvSpPr>
        <p:spPr>
          <a:xfrm>
            <a:off x="600075" y="1354620"/>
            <a:ext cx="8901114" cy="646331"/>
          </a:xfrm>
          <a:prstGeom prst="rect">
            <a:avLst/>
          </a:prstGeom>
          <a:solidFill>
            <a:srgbClr val="C02C4D"/>
          </a:solid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ES" altLang="es-ES" sz="1800" b="0"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t>Promedio de servicio: Auditorias y/o verificaciones</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ES" sz="1800" b="0" i="0" u="none" strike="noStrike" kern="1200" cap="none" spc="0" normalizeH="0" baseline="0" noProof="0" dirty="0">
                <a:ln>
                  <a:noFill/>
                </a:ln>
                <a:solidFill>
                  <a:prstClr val="white"/>
                </a:solidFill>
                <a:effectLst/>
                <a:uLnTx/>
                <a:uFillTx/>
                <a:latin typeface="Calibri" panose="020F0502020204030204" pitchFamily="34" charset="0"/>
                <a:ea typeface="+mn-ea"/>
                <a:cs typeface="+mn-cs"/>
              </a:rPr>
              <a:t>- Ranking -</a:t>
            </a:r>
            <a:endParaRPr kumimoji="0" lang="es-E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aphicFrame>
        <p:nvGraphicFramePr>
          <p:cNvPr id="11" name="Gráfico 10">
            <a:extLst>
              <a:ext uri="{FF2B5EF4-FFF2-40B4-BE49-F238E27FC236}">
                <a16:creationId xmlns:a16="http://schemas.microsoft.com/office/drawing/2014/main" id="{E9356F39-97C1-4E29-A988-DBDFB1CA8AC7}"/>
              </a:ext>
            </a:extLst>
          </p:cNvPr>
          <p:cNvGraphicFramePr>
            <a:graphicFrameLocks/>
          </p:cNvGraphicFramePr>
          <p:nvPr>
            <p:extLst>
              <p:ext uri="{D42A27DB-BD31-4B8C-83A1-F6EECF244321}">
                <p14:modId xmlns:p14="http://schemas.microsoft.com/office/powerpoint/2010/main" val="1219647340"/>
              </p:ext>
            </p:extLst>
          </p:nvPr>
        </p:nvGraphicFramePr>
        <p:xfrm>
          <a:off x="419101" y="2020257"/>
          <a:ext cx="9082088" cy="3693359"/>
        </p:xfrm>
        <a:graphic>
          <a:graphicData uri="http://schemas.openxmlformats.org/drawingml/2006/chart">
            <c:chart xmlns:c="http://schemas.openxmlformats.org/drawingml/2006/chart" xmlns:r="http://schemas.openxmlformats.org/officeDocument/2006/relationships" r:id="rId2"/>
          </a:graphicData>
        </a:graphic>
      </p:graphicFrame>
      <p:sp>
        <p:nvSpPr>
          <p:cNvPr id="12" name="18 CuadroTexto">
            <a:extLst>
              <a:ext uri="{FF2B5EF4-FFF2-40B4-BE49-F238E27FC236}">
                <a16:creationId xmlns:a16="http://schemas.microsoft.com/office/drawing/2014/main" id="{7F714796-E08B-4C3D-84B5-5AF22272F3F8}"/>
              </a:ext>
            </a:extLst>
          </p:cNvPr>
          <p:cNvSpPr txBox="1">
            <a:spLocks noChangeArrowheads="1"/>
          </p:cNvSpPr>
          <p:nvPr/>
        </p:nvSpPr>
        <p:spPr bwMode="auto">
          <a:xfrm>
            <a:off x="478761" y="6502407"/>
            <a:ext cx="6624736"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t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s-ES" altLang="es-ES" sz="1050" b="0" i="0" u="none" strike="noStrike" kern="1200" cap="none" spc="0" normalizeH="0" baseline="0" noProof="0" dirty="0">
                <a:ln>
                  <a:noFill/>
                </a:ln>
                <a:solidFill>
                  <a:prstClr val="black"/>
                </a:solidFill>
                <a:effectLst/>
                <a:uLnTx/>
                <a:uFillTx/>
                <a:latin typeface="Calibri" panose="020F0502020204030204"/>
                <a:ea typeface="+mn-ea"/>
                <a:cs typeface="Calibri" panose="020F0502020204030204" pitchFamily="34" charset="0"/>
              </a:rPr>
              <a:t>* El número de casos no garantiza que los datos obtenidos sean estadísticamente representativos</a:t>
            </a:r>
          </a:p>
        </p:txBody>
      </p:sp>
    </p:spTree>
    <p:extLst>
      <p:ext uri="{BB962C8B-B14F-4D97-AF65-F5344CB8AC3E}">
        <p14:creationId xmlns:p14="http://schemas.microsoft.com/office/powerpoint/2010/main" val="390341868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8D945A54-3BD5-4B9D-9436-CE7E48350CD6}"/>
              </a:ext>
            </a:extLst>
          </p:cNvPr>
          <p:cNvSpPr>
            <a:spLocks noGrp="1"/>
          </p:cNvSpPr>
          <p:nvPr>
            <p:ph type="title"/>
          </p:nvPr>
        </p:nvSpPr>
        <p:spPr>
          <a:xfrm>
            <a:off x="304802" y="365127"/>
            <a:ext cx="9753598" cy="970187"/>
          </a:xfrm>
        </p:spPr>
        <p:txBody>
          <a:bodyPr>
            <a:normAutofit fontScale="90000"/>
          </a:bodyPr>
          <a:lstStyle/>
          <a:p>
            <a:r>
              <a:rPr lang="es-PE" sz="2400" dirty="0"/>
              <a:t>2. Resumen Ejecutivo</a:t>
            </a:r>
            <a:br>
              <a:rPr lang="es-PE" dirty="0"/>
            </a:br>
            <a:r>
              <a:rPr lang="es-PE" dirty="0"/>
              <a:t>   </a:t>
            </a:r>
            <a:r>
              <a:rPr lang="es-PE" dirty="0">
                <a:solidFill>
                  <a:srgbClr val="1264A1"/>
                </a:solidFill>
              </a:rPr>
              <a:t> </a:t>
            </a:r>
            <a:r>
              <a:rPr lang="es-PE" sz="1800" dirty="0">
                <a:solidFill>
                  <a:srgbClr val="1264A1"/>
                </a:solidFill>
              </a:rPr>
              <a:t>2.1 Indicadores de Satisfacción Post Contacto – Tributos Internos</a:t>
            </a:r>
            <a:br>
              <a:rPr lang="es-PE" sz="1800" dirty="0">
                <a:solidFill>
                  <a:srgbClr val="1264A1"/>
                </a:solidFill>
              </a:rPr>
            </a:br>
            <a:r>
              <a:rPr lang="es-PE" sz="1800" dirty="0">
                <a:solidFill>
                  <a:srgbClr val="1264A1"/>
                </a:solidFill>
              </a:rPr>
              <a:t>             2.1.13 Ranking por Dependencias: Servicio de Fiscalización - Compulsas</a:t>
            </a:r>
            <a:endParaRPr lang="es-PE" sz="1800" dirty="0">
              <a:solidFill>
                <a:srgbClr val="FF0000"/>
              </a:solidFill>
            </a:endParaRPr>
          </a:p>
        </p:txBody>
      </p:sp>
      <p:sp>
        <p:nvSpPr>
          <p:cNvPr id="2" name="Rectángulo 1">
            <a:extLst>
              <a:ext uri="{FF2B5EF4-FFF2-40B4-BE49-F238E27FC236}">
                <a16:creationId xmlns:a16="http://schemas.microsoft.com/office/drawing/2014/main" id="{7F6BD7D5-AAD4-4E0F-8D2D-03D5048C7623}"/>
              </a:ext>
            </a:extLst>
          </p:cNvPr>
          <p:cNvSpPr/>
          <p:nvPr/>
        </p:nvSpPr>
        <p:spPr>
          <a:xfrm>
            <a:off x="600075" y="1354620"/>
            <a:ext cx="8901114" cy="646331"/>
          </a:xfrm>
          <a:prstGeom prst="rect">
            <a:avLst/>
          </a:prstGeom>
          <a:solidFill>
            <a:srgbClr val="C02C4D"/>
          </a:solid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ES" altLang="es-ES" sz="1800" b="0"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t>Promedio de servicio: Fiscalización</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ES" sz="1800" b="0" i="0" u="none" strike="noStrike" kern="1200" cap="none" spc="0" normalizeH="0" baseline="0" noProof="0" dirty="0">
                <a:ln>
                  <a:noFill/>
                </a:ln>
                <a:solidFill>
                  <a:prstClr val="white"/>
                </a:solidFill>
                <a:effectLst/>
                <a:uLnTx/>
                <a:uFillTx/>
                <a:latin typeface="Calibri" panose="020F0502020204030204" pitchFamily="34" charset="0"/>
                <a:ea typeface="+mn-ea"/>
                <a:cs typeface="+mn-cs"/>
              </a:rPr>
              <a:t>- Ranking -</a:t>
            </a:r>
            <a:endParaRPr kumimoji="0" lang="es-E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Rectángulo 6">
            <a:extLst>
              <a:ext uri="{FF2B5EF4-FFF2-40B4-BE49-F238E27FC236}">
                <a16:creationId xmlns:a16="http://schemas.microsoft.com/office/drawing/2014/main" id="{7F6BD7D5-AAD4-4E0F-8D2D-03D5048C7623}"/>
              </a:ext>
            </a:extLst>
          </p:cNvPr>
          <p:cNvSpPr/>
          <p:nvPr/>
        </p:nvSpPr>
        <p:spPr>
          <a:xfrm>
            <a:off x="600075" y="1354620"/>
            <a:ext cx="8901114" cy="646331"/>
          </a:xfrm>
          <a:prstGeom prst="rect">
            <a:avLst/>
          </a:prstGeom>
          <a:solidFill>
            <a:srgbClr val="C02C4D"/>
          </a:solid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ES" altLang="es-ES" sz="1800" b="0"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t>Promedio de servicio: Compulsas</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ES" sz="1800" b="0" i="0" u="none" strike="noStrike" kern="1200" cap="none" spc="0" normalizeH="0" baseline="0" noProof="0" dirty="0">
                <a:ln>
                  <a:noFill/>
                </a:ln>
                <a:solidFill>
                  <a:prstClr val="white"/>
                </a:solidFill>
                <a:effectLst/>
                <a:uLnTx/>
                <a:uFillTx/>
                <a:latin typeface="Calibri" panose="020F0502020204030204" pitchFamily="34" charset="0"/>
                <a:ea typeface="+mn-ea"/>
                <a:cs typeface="+mn-cs"/>
              </a:rPr>
              <a:t>- Ranking -</a:t>
            </a:r>
            <a:endParaRPr kumimoji="0" lang="es-E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aphicFrame>
        <p:nvGraphicFramePr>
          <p:cNvPr id="11" name="Gráfico 10">
            <a:extLst>
              <a:ext uri="{FF2B5EF4-FFF2-40B4-BE49-F238E27FC236}">
                <a16:creationId xmlns:a16="http://schemas.microsoft.com/office/drawing/2014/main" id="{E9356F39-97C1-4E29-A988-DBDFB1CA8AC7}"/>
              </a:ext>
            </a:extLst>
          </p:cNvPr>
          <p:cNvGraphicFramePr>
            <a:graphicFrameLocks/>
          </p:cNvGraphicFramePr>
          <p:nvPr>
            <p:extLst>
              <p:ext uri="{D42A27DB-BD31-4B8C-83A1-F6EECF244321}">
                <p14:modId xmlns:p14="http://schemas.microsoft.com/office/powerpoint/2010/main" val="1264427689"/>
              </p:ext>
            </p:extLst>
          </p:nvPr>
        </p:nvGraphicFramePr>
        <p:xfrm>
          <a:off x="419101" y="2143411"/>
          <a:ext cx="9082088" cy="3693359"/>
        </p:xfrm>
        <a:graphic>
          <a:graphicData uri="http://schemas.openxmlformats.org/drawingml/2006/chart">
            <c:chart xmlns:c="http://schemas.openxmlformats.org/drawingml/2006/chart" xmlns:r="http://schemas.openxmlformats.org/officeDocument/2006/relationships" r:id="rId2"/>
          </a:graphicData>
        </a:graphic>
      </p:graphicFrame>
      <p:sp>
        <p:nvSpPr>
          <p:cNvPr id="12" name="18 CuadroTexto">
            <a:extLst>
              <a:ext uri="{FF2B5EF4-FFF2-40B4-BE49-F238E27FC236}">
                <a16:creationId xmlns:a16="http://schemas.microsoft.com/office/drawing/2014/main" id="{7F714796-E08B-4C3D-84B5-5AF22272F3F8}"/>
              </a:ext>
            </a:extLst>
          </p:cNvPr>
          <p:cNvSpPr txBox="1">
            <a:spLocks noChangeArrowheads="1"/>
          </p:cNvSpPr>
          <p:nvPr/>
        </p:nvSpPr>
        <p:spPr bwMode="auto">
          <a:xfrm>
            <a:off x="478761" y="6502407"/>
            <a:ext cx="6624736"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t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s-ES" altLang="es-ES" sz="1050" b="0" i="0" u="none" strike="noStrike" kern="1200" cap="none" spc="0" normalizeH="0" baseline="0" noProof="0" dirty="0">
                <a:ln>
                  <a:noFill/>
                </a:ln>
                <a:solidFill>
                  <a:prstClr val="black"/>
                </a:solidFill>
                <a:effectLst/>
                <a:uLnTx/>
                <a:uFillTx/>
                <a:latin typeface="Calibri" panose="020F0502020204030204"/>
                <a:ea typeface="+mn-ea"/>
                <a:cs typeface="Calibri" panose="020F0502020204030204" pitchFamily="34" charset="0"/>
              </a:rPr>
              <a:t>* El número de casos no garantiza que los datos obtenidos sean estadísticamente representativos</a:t>
            </a:r>
          </a:p>
        </p:txBody>
      </p:sp>
    </p:spTree>
    <p:extLst>
      <p:ext uri="{BB962C8B-B14F-4D97-AF65-F5344CB8AC3E}">
        <p14:creationId xmlns:p14="http://schemas.microsoft.com/office/powerpoint/2010/main" val="43766443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8D945A54-3BD5-4B9D-9436-CE7E48350CD6}"/>
              </a:ext>
            </a:extLst>
          </p:cNvPr>
          <p:cNvSpPr>
            <a:spLocks noGrp="1"/>
          </p:cNvSpPr>
          <p:nvPr>
            <p:ph type="title"/>
          </p:nvPr>
        </p:nvSpPr>
        <p:spPr>
          <a:xfrm>
            <a:off x="304802" y="365127"/>
            <a:ext cx="9753598" cy="970187"/>
          </a:xfrm>
        </p:spPr>
        <p:txBody>
          <a:bodyPr>
            <a:normAutofit fontScale="90000"/>
          </a:bodyPr>
          <a:lstStyle/>
          <a:p>
            <a:r>
              <a:rPr lang="es-PE" sz="2400" dirty="0"/>
              <a:t>2. Resumen Ejecutivo</a:t>
            </a:r>
            <a:br>
              <a:rPr lang="es-PE" dirty="0"/>
            </a:br>
            <a:r>
              <a:rPr lang="es-PE" dirty="0"/>
              <a:t>   </a:t>
            </a:r>
            <a:r>
              <a:rPr lang="es-PE" dirty="0">
                <a:solidFill>
                  <a:srgbClr val="1264A1"/>
                </a:solidFill>
              </a:rPr>
              <a:t> </a:t>
            </a:r>
            <a:r>
              <a:rPr lang="es-PE" sz="1800" dirty="0">
                <a:solidFill>
                  <a:srgbClr val="1264A1"/>
                </a:solidFill>
              </a:rPr>
              <a:t>2.1 Indicadores de Satisfacción Post Contacto – Tributos Internos</a:t>
            </a:r>
            <a:br>
              <a:rPr lang="es-PE" sz="1800" dirty="0">
                <a:solidFill>
                  <a:srgbClr val="1264A1"/>
                </a:solidFill>
              </a:rPr>
            </a:br>
            <a:r>
              <a:rPr lang="es-PE" sz="1800" dirty="0">
                <a:solidFill>
                  <a:srgbClr val="1264A1"/>
                </a:solidFill>
              </a:rPr>
              <a:t>             2.1.14 Ranking por Dependencias: Servicio de Fiscalización - Operativos Masivos VICOT</a:t>
            </a:r>
            <a:endParaRPr lang="es-PE" sz="1800" dirty="0">
              <a:solidFill>
                <a:srgbClr val="FF0000"/>
              </a:solidFill>
            </a:endParaRPr>
          </a:p>
        </p:txBody>
      </p:sp>
      <p:sp>
        <p:nvSpPr>
          <p:cNvPr id="2" name="Rectángulo 1">
            <a:extLst>
              <a:ext uri="{FF2B5EF4-FFF2-40B4-BE49-F238E27FC236}">
                <a16:creationId xmlns:a16="http://schemas.microsoft.com/office/drawing/2014/main" id="{7F6BD7D5-AAD4-4E0F-8D2D-03D5048C7623}"/>
              </a:ext>
            </a:extLst>
          </p:cNvPr>
          <p:cNvSpPr/>
          <p:nvPr/>
        </p:nvSpPr>
        <p:spPr>
          <a:xfrm>
            <a:off x="600075" y="1354620"/>
            <a:ext cx="8901114" cy="646331"/>
          </a:xfrm>
          <a:prstGeom prst="rect">
            <a:avLst/>
          </a:prstGeom>
          <a:solidFill>
            <a:srgbClr val="C02C4D"/>
          </a:solid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ES" altLang="es-ES" sz="1800" b="0"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t>Promedio de servicio: Fiscalización</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ES" sz="1800" b="0" i="0" u="none" strike="noStrike" kern="1200" cap="none" spc="0" normalizeH="0" baseline="0" noProof="0" dirty="0">
                <a:ln>
                  <a:noFill/>
                </a:ln>
                <a:solidFill>
                  <a:prstClr val="white"/>
                </a:solidFill>
                <a:effectLst/>
                <a:uLnTx/>
                <a:uFillTx/>
                <a:latin typeface="Calibri" panose="020F0502020204030204" pitchFamily="34" charset="0"/>
                <a:ea typeface="+mn-ea"/>
                <a:cs typeface="+mn-cs"/>
              </a:rPr>
              <a:t>- Ranking -</a:t>
            </a:r>
            <a:endParaRPr kumimoji="0" lang="es-E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Rectángulo 6">
            <a:extLst>
              <a:ext uri="{FF2B5EF4-FFF2-40B4-BE49-F238E27FC236}">
                <a16:creationId xmlns:a16="http://schemas.microsoft.com/office/drawing/2014/main" id="{7F6BD7D5-AAD4-4E0F-8D2D-03D5048C7623}"/>
              </a:ext>
            </a:extLst>
          </p:cNvPr>
          <p:cNvSpPr/>
          <p:nvPr/>
        </p:nvSpPr>
        <p:spPr>
          <a:xfrm>
            <a:off x="600075" y="1354620"/>
            <a:ext cx="8901114" cy="646331"/>
          </a:xfrm>
          <a:prstGeom prst="rect">
            <a:avLst/>
          </a:prstGeom>
          <a:solidFill>
            <a:srgbClr val="C02C4D"/>
          </a:solid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ES" altLang="es-ES" sz="1800" b="0"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t>Promedio de servicio: Operativos Masivos VICOT</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ES" sz="1800" b="0" i="0" u="none" strike="noStrike" kern="1200" cap="none" spc="0" normalizeH="0" baseline="0" noProof="0" dirty="0">
                <a:ln>
                  <a:noFill/>
                </a:ln>
                <a:solidFill>
                  <a:prstClr val="white"/>
                </a:solidFill>
                <a:effectLst/>
                <a:uLnTx/>
                <a:uFillTx/>
                <a:latin typeface="Calibri" panose="020F0502020204030204" pitchFamily="34" charset="0"/>
                <a:ea typeface="+mn-ea"/>
                <a:cs typeface="+mn-cs"/>
              </a:rPr>
              <a:t>- Ranking -</a:t>
            </a:r>
            <a:endParaRPr kumimoji="0" lang="es-E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aphicFrame>
        <p:nvGraphicFramePr>
          <p:cNvPr id="6" name="Gráfico 5">
            <a:extLst>
              <a:ext uri="{FF2B5EF4-FFF2-40B4-BE49-F238E27FC236}">
                <a16:creationId xmlns:a16="http://schemas.microsoft.com/office/drawing/2014/main" id="{530D7EF7-4CE6-4F54-A059-52FB46F14902}"/>
              </a:ext>
            </a:extLst>
          </p:cNvPr>
          <p:cNvGraphicFramePr>
            <a:graphicFrameLocks/>
          </p:cNvGraphicFramePr>
          <p:nvPr>
            <p:extLst>
              <p:ext uri="{D42A27DB-BD31-4B8C-83A1-F6EECF244321}">
                <p14:modId xmlns:p14="http://schemas.microsoft.com/office/powerpoint/2010/main" val="3203451655"/>
              </p:ext>
            </p:extLst>
          </p:nvPr>
        </p:nvGraphicFramePr>
        <p:xfrm>
          <a:off x="411956" y="2289198"/>
          <a:ext cx="9082088" cy="3693359"/>
        </p:xfrm>
        <a:graphic>
          <a:graphicData uri="http://schemas.openxmlformats.org/drawingml/2006/chart">
            <c:chart xmlns:c="http://schemas.openxmlformats.org/drawingml/2006/chart" xmlns:r="http://schemas.openxmlformats.org/officeDocument/2006/relationships" r:id="rId2"/>
          </a:graphicData>
        </a:graphic>
      </p:graphicFrame>
      <p:sp>
        <p:nvSpPr>
          <p:cNvPr id="8" name="18 CuadroTexto">
            <a:extLst>
              <a:ext uri="{FF2B5EF4-FFF2-40B4-BE49-F238E27FC236}">
                <a16:creationId xmlns:a16="http://schemas.microsoft.com/office/drawing/2014/main" id="{3D2889EC-1E2C-4475-B15C-A77F04DB24FE}"/>
              </a:ext>
            </a:extLst>
          </p:cNvPr>
          <p:cNvSpPr txBox="1">
            <a:spLocks noChangeArrowheads="1"/>
          </p:cNvSpPr>
          <p:nvPr/>
        </p:nvSpPr>
        <p:spPr bwMode="auto">
          <a:xfrm>
            <a:off x="478761" y="6502407"/>
            <a:ext cx="6624736"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t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s-ES" altLang="es-ES" sz="1050" b="0" i="0" u="none" strike="noStrike" kern="1200" cap="none" spc="0" normalizeH="0" baseline="0" noProof="0" dirty="0">
                <a:ln>
                  <a:noFill/>
                </a:ln>
                <a:solidFill>
                  <a:prstClr val="black"/>
                </a:solidFill>
                <a:effectLst/>
                <a:uLnTx/>
                <a:uFillTx/>
                <a:latin typeface="Calibri" panose="020F0502020204030204"/>
                <a:ea typeface="+mn-ea"/>
                <a:cs typeface="Calibri" panose="020F0502020204030204" pitchFamily="34" charset="0"/>
              </a:rPr>
              <a:t>* El número de casos no garantiza que los datos obtenidos sean estadísticamente representativos</a:t>
            </a:r>
          </a:p>
        </p:txBody>
      </p:sp>
    </p:spTree>
    <p:extLst>
      <p:ext uri="{BB962C8B-B14F-4D97-AF65-F5344CB8AC3E}">
        <p14:creationId xmlns:p14="http://schemas.microsoft.com/office/powerpoint/2010/main" val="119426459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8D945A54-3BD5-4B9D-9436-CE7E48350CD6}"/>
              </a:ext>
            </a:extLst>
          </p:cNvPr>
          <p:cNvSpPr>
            <a:spLocks noGrp="1"/>
          </p:cNvSpPr>
          <p:nvPr>
            <p:ph type="title"/>
          </p:nvPr>
        </p:nvSpPr>
        <p:spPr>
          <a:xfrm>
            <a:off x="304802" y="365127"/>
            <a:ext cx="9442546" cy="970187"/>
          </a:xfrm>
        </p:spPr>
        <p:txBody>
          <a:bodyPr>
            <a:normAutofit fontScale="90000"/>
          </a:bodyPr>
          <a:lstStyle/>
          <a:p>
            <a:r>
              <a:rPr lang="es-PE" sz="2400" dirty="0"/>
              <a:t>2. Resumen Ejecutivo</a:t>
            </a:r>
            <a:br>
              <a:rPr lang="es-PE" dirty="0"/>
            </a:br>
            <a:r>
              <a:rPr lang="es-PE" dirty="0"/>
              <a:t>   </a:t>
            </a:r>
            <a:r>
              <a:rPr lang="es-PE" dirty="0">
                <a:solidFill>
                  <a:srgbClr val="1264A1"/>
                </a:solidFill>
              </a:rPr>
              <a:t> </a:t>
            </a:r>
            <a:r>
              <a:rPr lang="es-PE" sz="1800" dirty="0">
                <a:solidFill>
                  <a:srgbClr val="1264A1"/>
                </a:solidFill>
              </a:rPr>
              <a:t>2.1 Indicadores de Satisfacción Post Contacto – Tributos Internos</a:t>
            </a:r>
            <a:br>
              <a:rPr lang="es-PE" sz="1800" dirty="0">
                <a:solidFill>
                  <a:srgbClr val="1264A1"/>
                </a:solidFill>
              </a:rPr>
            </a:br>
            <a:r>
              <a:rPr lang="es-PE" sz="1800" dirty="0">
                <a:solidFill>
                  <a:srgbClr val="1264A1"/>
                </a:solidFill>
              </a:rPr>
              <a:t>             2.1.15 Puntos Fuertes y Débiles : Por Dependencias – Servicio Auditoría y Verificaciones</a:t>
            </a:r>
          </a:p>
        </p:txBody>
      </p:sp>
      <p:graphicFrame>
        <p:nvGraphicFramePr>
          <p:cNvPr id="7" name="Group 3">
            <a:extLst>
              <a:ext uri="{FF2B5EF4-FFF2-40B4-BE49-F238E27FC236}">
                <a16:creationId xmlns:a16="http://schemas.microsoft.com/office/drawing/2014/main" id="{7FEE6143-FC80-474D-BAEF-89AE0AF922E3}"/>
              </a:ext>
            </a:extLst>
          </p:cNvPr>
          <p:cNvGraphicFramePr>
            <a:graphicFrameLocks noGrp="1"/>
          </p:cNvGraphicFramePr>
          <p:nvPr>
            <p:extLst>
              <p:ext uri="{D42A27DB-BD31-4B8C-83A1-F6EECF244321}">
                <p14:modId xmlns:p14="http://schemas.microsoft.com/office/powerpoint/2010/main" val="3749103393"/>
              </p:ext>
            </p:extLst>
          </p:nvPr>
        </p:nvGraphicFramePr>
        <p:xfrm>
          <a:off x="1056611" y="1335314"/>
          <a:ext cx="8421688" cy="4849565"/>
        </p:xfrm>
        <a:graphic>
          <a:graphicData uri="http://schemas.openxmlformats.org/drawingml/2006/table">
            <a:tbl>
              <a:tblPr/>
              <a:tblGrid>
                <a:gridCol w="1345367">
                  <a:extLst>
                    <a:ext uri="{9D8B030D-6E8A-4147-A177-3AD203B41FA5}">
                      <a16:colId xmlns:a16="http://schemas.microsoft.com/office/drawing/2014/main" val="20000"/>
                    </a:ext>
                  </a:extLst>
                </a:gridCol>
                <a:gridCol w="1853980">
                  <a:extLst>
                    <a:ext uri="{9D8B030D-6E8A-4147-A177-3AD203B41FA5}">
                      <a16:colId xmlns:a16="http://schemas.microsoft.com/office/drawing/2014/main" val="20001"/>
                    </a:ext>
                  </a:extLst>
                </a:gridCol>
                <a:gridCol w="646434">
                  <a:extLst>
                    <a:ext uri="{9D8B030D-6E8A-4147-A177-3AD203B41FA5}">
                      <a16:colId xmlns:a16="http://schemas.microsoft.com/office/drawing/2014/main" val="20002"/>
                    </a:ext>
                  </a:extLst>
                </a:gridCol>
                <a:gridCol w="1010752">
                  <a:extLst>
                    <a:ext uri="{9D8B030D-6E8A-4147-A177-3AD203B41FA5}">
                      <a16:colId xmlns:a16="http://schemas.microsoft.com/office/drawing/2014/main" val="20003"/>
                    </a:ext>
                  </a:extLst>
                </a:gridCol>
                <a:gridCol w="1041838">
                  <a:extLst>
                    <a:ext uri="{9D8B030D-6E8A-4147-A177-3AD203B41FA5}">
                      <a16:colId xmlns:a16="http://schemas.microsoft.com/office/drawing/2014/main" val="20004"/>
                    </a:ext>
                  </a:extLst>
                </a:gridCol>
                <a:gridCol w="818706">
                  <a:extLst>
                    <a:ext uri="{9D8B030D-6E8A-4147-A177-3AD203B41FA5}">
                      <a16:colId xmlns:a16="http://schemas.microsoft.com/office/drawing/2014/main" val="20005"/>
                    </a:ext>
                  </a:extLst>
                </a:gridCol>
                <a:gridCol w="804499">
                  <a:extLst>
                    <a:ext uri="{9D8B030D-6E8A-4147-A177-3AD203B41FA5}">
                      <a16:colId xmlns:a16="http://schemas.microsoft.com/office/drawing/2014/main" val="20006"/>
                    </a:ext>
                  </a:extLst>
                </a:gridCol>
                <a:gridCol w="900112">
                  <a:extLst>
                    <a:ext uri="{9D8B030D-6E8A-4147-A177-3AD203B41FA5}">
                      <a16:colId xmlns:a16="http://schemas.microsoft.com/office/drawing/2014/main" val="20007"/>
                    </a:ext>
                  </a:extLst>
                </a:gridCol>
              </a:tblGrid>
              <a:tr h="269453">
                <a:tc rowSpan="2">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bg1"/>
                          </a:solidFill>
                          <a:effectLst/>
                          <a:latin typeface="+mn-lt"/>
                          <a:cs typeface="Arial" panose="020B0604020202020204" pitchFamily="34" charset="0"/>
                        </a:rPr>
                        <a:t>Proceso</a:t>
                      </a:r>
                    </a:p>
                  </a:txBody>
                  <a:tcPr marT="45701" marB="4570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0000"/>
                    </a:solidFill>
                  </a:tcPr>
                </a:tc>
                <a:tc rowSpan="2">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bg1"/>
                          </a:solidFill>
                          <a:effectLst/>
                          <a:latin typeface="+mn-lt"/>
                          <a:cs typeface="Arial" panose="020B0604020202020204" pitchFamily="34" charset="0"/>
                        </a:rPr>
                        <a:t>Dependencias</a:t>
                      </a:r>
                      <a:endParaRPr kumimoji="0" lang="es-ES" altLang="es-ES" sz="1200" b="0" i="0" u="none" strike="noStrike" cap="none" normalizeH="0" baseline="0" dirty="0">
                        <a:ln>
                          <a:noFill/>
                        </a:ln>
                        <a:solidFill>
                          <a:schemeClr val="bg1"/>
                        </a:solidFill>
                        <a:effectLst/>
                        <a:latin typeface="+mn-lt"/>
                        <a:cs typeface="Arial" panose="020B0604020202020204" pitchFamily="34" charset="0"/>
                      </a:endParaRPr>
                    </a:p>
                  </a:txBody>
                  <a:tcPr marT="45701" marB="4570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0000"/>
                    </a:solidFill>
                  </a:tcPr>
                </a:tc>
                <a:tc rowSpan="2">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bg1"/>
                          </a:solidFill>
                          <a:effectLst/>
                          <a:latin typeface="+mn-lt"/>
                          <a:cs typeface="Arial" panose="020B0604020202020204" pitchFamily="34" charset="0"/>
                        </a:rPr>
                        <a:t>TOTAL</a:t>
                      </a:r>
                    </a:p>
                  </a:txBody>
                  <a:tcPr marT="45701" marB="4570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0000"/>
                    </a:solidFill>
                  </a:tcPr>
                </a:tc>
                <a:tc gridSpan="5">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mn-lt"/>
                          <a:cs typeface="Arial" panose="020B0604020202020204" pitchFamily="34" charset="0"/>
                        </a:rPr>
                        <a:t>DIMENSIONES O FACTORES</a:t>
                      </a:r>
                    </a:p>
                  </a:txBody>
                  <a:tcPr marT="45701" marB="45701" anchor="ctr" horzOverflow="overflow">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extLst>
                  <a:ext uri="{0D108BD9-81ED-4DB2-BD59-A6C34878D82A}">
                    <a16:rowId xmlns:a16="http://schemas.microsoft.com/office/drawing/2014/main" val="10000"/>
                  </a:ext>
                </a:extLst>
              </a:tr>
              <a:tr h="487737">
                <a:tc vMerge="1">
                  <a:txBody>
                    <a:bodyPr/>
                    <a:lstStyle/>
                    <a:p>
                      <a:endParaRPr lang="es-ES"/>
                    </a:p>
                  </a:txBody>
                  <a:tcPr/>
                </a:tc>
                <a:tc vMerge="1">
                  <a:txBody>
                    <a:bodyPr/>
                    <a:lstStyle/>
                    <a:p>
                      <a:endParaRPr lang="es-ES"/>
                    </a:p>
                  </a:txBody>
                  <a:tcPr/>
                </a:tc>
                <a:tc vMerge="1">
                  <a:txBody>
                    <a:bodyPr/>
                    <a:lstStyle/>
                    <a:p>
                      <a:endParaRPr lang="es-ES"/>
                    </a:p>
                  </a:txBody>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100" b="1" i="0" u="none" strike="noStrike" cap="none" normalizeH="0" baseline="0" dirty="0">
                          <a:ln>
                            <a:noFill/>
                          </a:ln>
                          <a:solidFill>
                            <a:schemeClr val="tx1"/>
                          </a:solidFill>
                          <a:effectLst/>
                          <a:latin typeface="+mn-lt"/>
                          <a:cs typeface="Arial" panose="020B0604020202020204" pitchFamily="34" charset="0"/>
                        </a:rPr>
                        <a:t>Conocimiento técnico</a:t>
                      </a:r>
                      <a:endParaRPr kumimoji="0" lang="es-ES" altLang="es-ES" sz="1100" b="0"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100" b="1" i="0" u="none" strike="noStrike" cap="none" normalizeH="0" baseline="0" dirty="0">
                          <a:ln>
                            <a:noFill/>
                          </a:ln>
                          <a:solidFill>
                            <a:schemeClr val="tx1"/>
                          </a:solidFill>
                          <a:effectLst/>
                          <a:latin typeface="+mn-lt"/>
                          <a:cs typeface="Arial" panose="020B0604020202020204" pitchFamily="34" charset="0"/>
                        </a:rPr>
                        <a:t>Comunicación</a:t>
                      </a:r>
                      <a:endParaRPr kumimoji="0" lang="es-ES" altLang="es-ES" sz="1100" b="0"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100" b="1" i="0" u="none" strike="noStrike" cap="none" normalizeH="0" baseline="0" dirty="0">
                          <a:ln>
                            <a:noFill/>
                          </a:ln>
                          <a:solidFill>
                            <a:schemeClr val="tx1"/>
                          </a:solidFill>
                          <a:effectLst/>
                          <a:latin typeface="+mn-lt"/>
                          <a:cs typeface="Arial" panose="020B0604020202020204" pitchFamily="34" charset="0"/>
                        </a:rPr>
                        <a:t>Elementos tangibles</a:t>
                      </a:r>
                      <a:endParaRPr kumimoji="0" lang="es-ES" altLang="es-ES" sz="1100" b="0"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100" b="1" i="0" u="none" strike="noStrike" cap="none" normalizeH="0" baseline="0" dirty="0">
                          <a:ln>
                            <a:noFill/>
                          </a:ln>
                          <a:solidFill>
                            <a:schemeClr val="tx1"/>
                          </a:solidFill>
                          <a:effectLst/>
                          <a:latin typeface="+mn-lt"/>
                          <a:cs typeface="Arial" panose="020B0604020202020204" pitchFamily="34" charset="0"/>
                        </a:rPr>
                        <a:t>Calidez</a:t>
                      </a:r>
                      <a:endParaRPr kumimoji="0" lang="es-ES" altLang="es-ES" sz="1100" b="0"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100" b="1" i="0" u="none" strike="noStrike" cap="none" normalizeH="0" baseline="0" dirty="0">
                          <a:ln>
                            <a:noFill/>
                          </a:ln>
                          <a:solidFill>
                            <a:schemeClr val="tx1"/>
                          </a:solidFill>
                          <a:effectLst/>
                          <a:latin typeface="+mn-lt"/>
                          <a:cs typeface="Arial" panose="020B0604020202020204" pitchFamily="34" charset="0"/>
                        </a:rPr>
                        <a:t>Efectividad</a:t>
                      </a:r>
                      <a:endParaRPr kumimoji="0" lang="es-ES" altLang="es-ES" sz="1100" b="0"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extLst>
                  <a:ext uri="{0D108BD9-81ED-4DB2-BD59-A6C34878D82A}">
                    <a16:rowId xmlns:a16="http://schemas.microsoft.com/office/drawing/2014/main" val="10001"/>
                  </a:ext>
                </a:extLst>
              </a:tr>
              <a:tr h="236576">
                <a:tc rowSpan="17">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mn-lt"/>
                          <a:cs typeface="Arial" panose="020B0604020202020204" pitchFamily="34" charset="0"/>
                        </a:rPr>
                        <a:t>FISCALIZACIÓN</a:t>
                      </a:r>
                    </a:p>
                    <a:p>
                      <a:pPr marL="0" marR="0" lvl="0" indent="0" algn="ctr" defTabSz="914400" rtl="0" eaLnBrk="1" fontAlgn="ctr" latinLnBrk="0" hangingPunct="1">
                        <a:lnSpc>
                          <a:spcPct val="100000"/>
                        </a:lnSpc>
                        <a:spcBef>
                          <a:spcPct val="0"/>
                        </a:spcBef>
                        <a:spcAft>
                          <a:spcPct val="0"/>
                        </a:spcAft>
                        <a:buClrTx/>
                        <a:buSzTx/>
                        <a:buFontTx/>
                        <a:buNone/>
                        <a:tabLst/>
                      </a:pPr>
                      <a:endParaRPr kumimoji="0" lang="es-ES" altLang="es-ES" sz="1200" b="1" i="0" u="none" strike="noStrike" cap="none" normalizeH="0" baseline="0" dirty="0">
                        <a:ln>
                          <a:noFill/>
                        </a:ln>
                        <a:solidFill>
                          <a:schemeClr val="tx1"/>
                        </a:solidFill>
                        <a:effectLst/>
                        <a:latin typeface="+mn-lt"/>
                        <a:cs typeface="Arial" panose="020B0604020202020204" pitchFamily="34" charset="0"/>
                      </a:endParaRPr>
                    </a:p>
                    <a:p>
                      <a:pPr marL="0" marR="0" lvl="0" indent="0" algn="ctr" defTabSz="914400" rtl="0" eaLnBrk="1" fontAlgn="ctr" latinLnBrk="0" hangingPunct="1">
                        <a:lnSpc>
                          <a:spcPct val="100000"/>
                        </a:lnSpc>
                        <a:spcBef>
                          <a:spcPct val="0"/>
                        </a:spcBef>
                        <a:spcAft>
                          <a:spcPct val="0"/>
                        </a:spcAft>
                        <a:buClrTx/>
                        <a:buSzTx/>
                        <a:buFontTx/>
                        <a:buNone/>
                        <a:tabLst/>
                        <a:defRPr/>
                      </a:pPr>
                      <a:r>
                        <a:rPr kumimoji="0" lang="es-ES" altLang="es-ES" sz="1200" b="1"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Servicio: Auditoría y Verificaciones</a:t>
                      </a:r>
                    </a:p>
                  </a:txBody>
                  <a:tcPr marT="45701" marB="4570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l" fontAlgn="b"/>
                      <a:r>
                        <a:rPr lang="es-PE" sz="1000" b="0" i="0" u="none" strike="noStrike" dirty="0">
                          <a:effectLst/>
                          <a:latin typeface="Arial" panose="020B0604020202020204" pitchFamily="34" charset="0"/>
                        </a:rPr>
                        <a:t>LIMA</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1" i="0" u="none" strike="noStrike" dirty="0">
                          <a:effectLst/>
                          <a:latin typeface="Arial" panose="020B0604020202020204" pitchFamily="34" charset="0"/>
                        </a:rPr>
                        <a:t>3.16</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effectLst/>
                          <a:latin typeface="Arial" panose="020B0604020202020204" pitchFamily="34" charset="0"/>
                        </a:rPr>
                        <a:t>2.96</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b"/>
                      <a:r>
                        <a:rPr lang="es-PE" sz="1000" b="0" i="0" u="none" strike="noStrike" dirty="0">
                          <a:effectLst/>
                          <a:latin typeface="Arial" panose="020B0604020202020204" pitchFamily="34" charset="0"/>
                        </a:rPr>
                        <a:t>3.05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b"/>
                      <a:r>
                        <a:rPr lang="es-PE" sz="1000" b="0" i="0" u="none" strike="noStrike" dirty="0">
                          <a:effectLst/>
                          <a:latin typeface="Arial" panose="020B0604020202020204" pitchFamily="34" charset="0"/>
                        </a:rPr>
                        <a:t>3.43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b"/>
                      <a:r>
                        <a:rPr lang="es-PE" sz="1000" b="0" i="0" u="none" strike="noStrike" dirty="0">
                          <a:effectLst/>
                          <a:latin typeface="Arial" panose="020B0604020202020204" pitchFamily="34" charset="0"/>
                        </a:rPr>
                        <a:t>3.35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b"/>
                      <a:r>
                        <a:rPr lang="es-PE" sz="1000" b="0" i="0" u="none" strike="noStrike" dirty="0">
                          <a:effectLst/>
                          <a:latin typeface="Arial" panose="020B0604020202020204" pitchFamily="34" charset="0"/>
                        </a:rPr>
                        <a:t>3.00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extLst>
                  <a:ext uri="{0D108BD9-81ED-4DB2-BD59-A6C34878D82A}">
                    <a16:rowId xmlns:a16="http://schemas.microsoft.com/office/drawing/2014/main" val="10002"/>
                  </a:ext>
                </a:extLst>
              </a:tr>
              <a:tr h="236576">
                <a:tc vMerge="1">
                  <a:txBody>
                    <a:bodyPr/>
                    <a:lstStyle/>
                    <a:p>
                      <a:endParaRPr lang="es-PE"/>
                    </a:p>
                  </a:txBody>
                  <a:tcPr/>
                </a:tc>
                <a:tc>
                  <a:txBody>
                    <a:bodyPr/>
                    <a:lstStyle/>
                    <a:p>
                      <a:pPr algn="l" fontAlgn="b"/>
                      <a:r>
                        <a:rPr lang="es-PE" sz="1000" b="0" i="0" u="none" strike="noStrike" dirty="0">
                          <a:effectLst/>
                          <a:latin typeface="Arial" panose="020B0604020202020204" pitchFamily="34" charset="0"/>
                        </a:rPr>
                        <a:t>IPCN</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1" i="0" u="none" strike="noStrike" dirty="0">
                          <a:effectLst/>
                          <a:latin typeface="Arial" panose="020B0604020202020204" pitchFamily="34" charset="0"/>
                        </a:rPr>
                        <a:t>3.75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effectLst/>
                          <a:latin typeface="Arial" panose="020B0604020202020204" pitchFamily="34" charset="0"/>
                        </a:rPr>
                        <a:t>3.30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b"/>
                      <a:r>
                        <a:rPr lang="es-PE" sz="1000" b="0" i="0" u="none" strike="noStrike" dirty="0">
                          <a:effectLst/>
                          <a:latin typeface="Arial" panose="020B0604020202020204" pitchFamily="34" charset="0"/>
                        </a:rPr>
                        <a:t>3.73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b"/>
                      <a:r>
                        <a:rPr lang="es-PE" sz="1000" b="0" i="0" u="none" strike="noStrike" dirty="0">
                          <a:effectLst/>
                          <a:latin typeface="Arial" panose="020B0604020202020204" pitchFamily="34" charset="0"/>
                        </a:rPr>
                        <a:t>4.40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b"/>
                      <a:r>
                        <a:rPr lang="es-PE" sz="1000" b="0" i="0" u="none" strike="noStrike" dirty="0">
                          <a:effectLst/>
                          <a:latin typeface="Arial" panose="020B0604020202020204" pitchFamily="34" charset="0"/>
                        </a:rPr>
                        <a:t>4.20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b"/>
                      <a:r>
                        <a:rPr lang="es-PE" sz="1000" b="0" i="0" u="none" strike="noStrike" dirty="0">
                          <a:effectLst/>
                          <a:latin typeface="Arial" panose="020B0604020202020204" pitchFamily="34" charset="0"/>
                        </a:rPr>
                        <a:t>3.13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extLst>
                  <a:ext uri="{0D108BD9-81ED-4DB2-BD59-A6C34878D82A}">
                    <a16:rowId xmlns:a16="http://schemas.microsoft.com/office/drawing/2014/main" val="698083590"/>
                  </a:ext>
                </a:extLst>
              </a:tr>
              <a:tr h="236576">
                <a:tc vMerge="1">
                  <a:txBody>
                    <a:bodyPr/>
                    <a:lstStyle/>
                    <a:p>
                      <a:endParaRPr lang="es-ES"/>
                    </a:p>
                  </a:txBody>
                  <a:tcPr/>
                </a:tc>
                <a:tc>
                  <a:txBody>
                    <a:bodyPr/>
                    <a:lstStyle/>
                    <a:p>
                      <a:pPr algn="l" fontAlgn="b"/>
                      <a:r>
                        <a:rPr lang="es-PE" sz="1000" b="0" i="0" u="none" strike="noStrike" dirty="0">
                          <a:effectLst/>
                          <a:latin typeface="Arial" panose="020B0604020202020204" pitchFamily="34" charset="0"/>
                        </a:rPr>
                        <a:t>IR AREQUIPA</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1" i="0" u="none" strike="noStrike" dirty="0">
                          <a:effectLst/>
                          <a:latin typeface="Arial" panose="020B0604020202020204" pitchFamily="34" charset="0"/>
                        </a:rPr>
                        <a:t>3.11</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effectLst/>
                          <a:latin typeface="Arial" panose="020B0604020202020204" pitchFamily="34" charset="0"/>
                        </a:rPr>
                        <a:t>3.00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b"/>
                      <a:r>
                        <a:rPr lang="es-PE" sz="1000" b="0" i="0" u="none" strike="noStrike" dirty="0">
                          <a:effectLst/>
                          <a:latin typeface="Arial" panose="020B0604020202020204" pitchFamily="34" charset="0"/>
                        </a:rPr>
                        <a:t>3.05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b"/>
                      <a:r>
                        <a:rPr lang="es-PE" sz="1000" b="0" i="0" u="none" strike="noStrike" dirty="0">
                          <a:effectLst/>
                          <a:latin typeface="Arial" panose="020B0604020202020204" pitchFamily="34" charset="0"/>
                        </a:rPr>
                        <a:t>3.60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b"/>
                      <a:r>
                        <a:rPr lang="es-PE" sz="1000" b="0" i="0" u="none" strike="noStrike" dirty="0">
                          <a:effectLst/>
                          <a:latin typeface="Arial" panose="020B0604020202020204" pitchFamily="34" charset="0"/>
                        </a:rPr>
                        <a:t>3.20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b"/>
                      <a:r>
                        <a:rPr lang="es-PE" sz="1000" b="0" i="0" u="none" strike="noStrike" dirty="0">
                          <a:effectLst/>
                          <a:latin typeface="Arial" panose="020B0604020202020204" pitchFamily="34" charset="0"/>
                        </a:rPr>
                        <a:t>2.70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extLst>
                  <a:ext uri="{0D108BD9-81ED-4DB2-BD59-A6C34878D82A}">
                    <a16:rowId xmlns:a16="http://schemas.microsoft.com/office/drawing/2014/main" val="10003"/>
                  </a:ext>
                </a:extLst>
              </a:tr>
              <a:tr h="236576">
                <a:tc vMerge="1">
                  <a:txBody>
                    <a:bodyPr/>
                    <a:lstStyle/>
                    <a:p>
                      <a:endParaRPr lang="es-ES"/>
                    </a:p>
                  </a:txBody>
                  <a:tcPr/>
                </a:tc>
                <a:tc>
                  <a:txBody>
                    <a:bodyPr/>
                    <a:lstStyle/>
                    <a:p>
                      <a:pPr algn="l" fontAlgn="b"/>
                      <a:r>
                        <a:rPr lang="es-PE" sz="1000" b="0" i="0" u="none" strike="noStrike" dirty="0">
                          <a:effectLst/>
                          <a:latin typeface="Arial" panose="020B0604020202020204" pitchFamily="34" charset="0"/>
                        </a:rPr>
                        <a:t>IR LA LIBERTAD</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1" i="0" u="none" strike="noStrike" dirty="0">
                          <a:effectLst/>
                          <a:latin typeface="Arial" panose="020B0604020202020204" pitchFamily="34" charset="0"/>
                        </a:rPr>
                        <a:t>3.57</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effectLst/>
                          <a:latin typeface="Arial" panose="020B0604020202020204" pitchFamily="34" charset="0"/>
                        </a:rPr>
                        <a:t>3.35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b"/>
                      <a:r>
                        <a:rPr lang="es-PE" sz="1000" b="0" i="0" u="none" strike="noStrike" dirty="0">
                          <a:effectLst/>
                          <a:latin typeface="Arial" panose="020B0604020202020204" pitchFamily="34" charset="0"/>
                        </a:rPr>
                        <a:t>3.40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b"/>
                      <a:r>
                        <a:rPr lang="es-PE" sz="1000" b="0" i="0" u="none" strike="noStrike" dirty="0">
                          <a:effectLst/>
                          <a:latin typeface="Arial" panose="020B0604020202020204" pitchFamily="34" charset="0"/>
                        </a:rPr>
                        <a:t>4.00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b"/>
                      <a:r>
                        <a:rPr lang="es-PE" sz="1000" b="0" i="0" u="none" strike="noStrike" dirty="0">
                          <a:effectLst/>
                          <a:latin typeface="Arial" panose="020B0604020202020204" pitchFamily="34" charset="0"/>
                        </a:rPr>
                        <a:t>3.80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b"/>
                      <a:r>
                        <a:rPr lang="es-PE" sz="1000" b="0" i="0" u="none" strike="noStrike" dirty="0">
                          <a:effectLst/>
                          <a:latin typeface="Arial" panose="020B0604020202020204" pitchFamily="34" charset="0"/>
                        </a:rPr>
                        <a:t>3.30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extLst>
                  <a:ext uri="{0D108BD9-81ED-4DB2-BD59-A6C34878D82A}">
                    <a16:rowId xmlns:a16="http://schemas.microsoft.com/office/drawing/2014/main" val="10004"/>
                  </a:ext>
                </a:extLst>
              </a:tr>
              <a:tr h="236576">
                <a:tc vMerge="1">
                  <a:txBody>
                    <a:bodyPr/>
                    <a:lstStyle/>
                    <a:p>
                      <a:endParaRPr lang="es-PE"/>
                    </a:p>
                  </a:txBody>
                  <a:tcPr/>
                </a:tc>
                <a:tc>
                  <a:txBody>
                    <a:bodyPr/>
                    <a:lstStyle/>
                    <a:p>
                      <a:pPr algn="l" fontAlgn="b"/>
                      <a:r>
                        <a:rPr lang="es-PE" sz="1000" b="0" i="0" u="none" strike="noStrike" dirty="0">
                          <a:effectLst/>
                          <a:latin typeface="Arial" panose="020B0604020202020204" pitchFamily="34" charset="0"/>
                        </a:rPr>
                        <a:t>IR LAMBAYEQUE</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1" i="0" u="none" strike="noStrike" dirty="0">
                          <a:effectLst/>
                          <a:latin typeface="Arial" panose="020B0604020202020204" pitchFamily="34" charset="0"/>
                        </a:rPr>
                        <a:t>2.80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effectLst/>
                          <a:latin typeface="Arial" panose="020B0604020202020204" pitchFamily="34" charset="0"/>
                        </a:rPr>
                        <a:t>2.40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b"/>
                      <a:r>
                        <a:rPr lang="es-PE" sz="1000" b="0" i="0" u="none" strike="noStrike" dirty="0">
                          <a:effectLst/>
                          <a:latin typeface="Arial" panose="020B0604020202020204" pitchFamily="34" charset="0"/>
                        </a:rPr>
                        <a:t>2.70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b"/>
                      <a:r>
                        <a:rPr lang="es-PE" sz="1000" b="0" i="0" u="none" strike="noStrike" dirty="0">
                          <a:effectLst/>
                          <a:latin typeface="Arial" panose="020B0604020202020204" pitchFamily="34" charset="0"/>
                        </a:rPr>
                        <a:t>3.20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b"/>
                      <a:r>
                        <a:rPr lang="es-PE" sz="1000" b="0" i="0" u="none" strike="noStrike" dirty="0">
                          <a:effectLst/>
                          <a:latin typeface="Arial" panose="020B0604020202020204" pitchFamily="34" charset="0"/>
                        </a:rPr>
                        <a:t>3.00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b"/>
                      <a:r>
                        <a:rPr lang="es-PE" sz="1000" b="0" i="0" u="none" strike="noStrike" dirty="0">
                          <a:effectLst/>
                          <a:latin typeface="Arial" panose="020B0604020202020204" pitchFamily="34" charset="0"/>
                        </a:rPr>
                        <a:t>2.70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extLst>
                  <a:ext uri="{0D108BD9-81ED-4DB2-BD59-A6C34878D82A}">
                    <a16:rowId xmlns:a16="http://schemas.microsoft.com/office/drawing/2014/main" val="686529751"/>
                  </a:ext>
                </a:extLst>
              </a:tr>
              <a:tr h="236576">
                <a:tc vMerge="1">
                  <a:txBody>
                    <a:bodyPr/>
                    <a:lstStyle/>
                    <a:p>
                      <a:endParaRPr lang="es-ES"/>
                    </a:p>
                  </a:txBody>
                  <a:tcPr/>
                </a:tc>
                <a:tc>
                  <a:txBody>
                    <a:bodyPr/>
                    <a:lstStyle/>
                    <a:p>
                      <a:pPr algn="l" fontAlgn="b"/>
                      <a:r>
                        <a:rPr lang="es-PE" sz="1000" b="0" i="0" u="none" strike="noStrike" dirty="0">
                          <a:effectLst/>
                          <a:latin typeface="Arial" panose="020B0604020202020204" pitchFamily="34" charset="0"/>
                        </a:rPr>
                        <a:t>IR PIURA</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1" i="0" u="none" strike="noStrike" dirty="0">
                          <a:effectLst/>
                          <a:latin typeface="Arial" panose="020B0604020202020204" pitchFamily="34" charset="0"/>
                        </a:rPr>
                        <a:t>4.13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effectLst/>
                          <a:latin typeface="Arial" panose="020B0604020202020204" pitchFamily="34" charset="0"/>
                        </a:rPr>
                        <a:t>4.00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b"/>
                      <a:r>
                        <a:rPr lang="es-PE" sz="1000" b="0" i="0" u="none" strike="noStrike" dirty="0">
                          <a:effectLst/>
                          <a:latin typeface="Arial" panose="020B0604020202020204" pitchFamily="34" charset="0"/>
                        </a:rPr>
                        <a:t>4.05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b"/>
                      <a:r>
                        <a:rPr lang="es-PE" sz="1000" b="0" i="0" u="none" strike="noStrike" dirty="0">
                          <a:effectLst/>
                          <a:latin typeface="Arial" panose="020B0604020202020204" pitchFamily="34" charset="0"/>
                        </a:rPr>
                        <a:t>4.30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b"/>
                      <a:r>
                        <a:rPr lang="es-PE" sz="1000" b="0" i="0" u="none" strike="noStrike" dirty="0">
                          <a:effectLst/>
                          <a:latin typeface="Arial" panose="020B0604020202020204" pitchFamily="34" charset="0"/>
                        </a:rPr>
                        <a:t>4.35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b"/>
                      <a:r>
                        <a:rPr lang="es-PE" sz="1000" b="0" i="0" u="none" strike="noStrike" dirty="0">
                          <a:effectLst/>
                          <a:latin typeface="Arial" panose="020B0604020202020204" pitchFamily="34" charset="0"/>
                        </a:rPr>
                        <a:t>3.95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extLst>
                  <a:ext uri="{0D108BD9-81ED-4DB2-BD59-A6C34878D82A}">
                    <a16:rowId xmlns:a16="http://schemas.microsoft.com/office/drawing/2014/main" val="10005"/>
                  </a:ext>
                </a:extLst>
              </a:tr>
              <a:tr h="236576">
                <a:tc vMerge="1">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s-ES" altLang="es-ES" sz="1200" b="1"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l" fontAlgn="b"/>
                      <a:r>
                        <a:rPr lang="es-PE" sz="1000" b="0" i="0" u="none" strike="noStrike" dirty="0">
                          <a:effectLst/>
                          <a:latin typeface="Arial" panose="020B0604020202020204" pitchFamily="34" charset="0"/>
                        </a:rPr>
                        <a:t>IR CUSCO</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1" i="0" u="none" strike="noStrike" dirty="0">
                          <a:effectLst/>
                          <a:latin typeface="Arial" panose="020B0604020202020204" pitchFamily="34" charset="0"/>
                        </a:rPr>
                        <a:t>3.15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effectLst/>
                          <a:latin typeface="Arial" panose="020B0604020202020204" pitchFamily="34" charset="0"/>
                        </a:rPr>
                        <a:t>3.00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b"/>
                      <a:r>
                        <a:rPr lang="es-PE" sz="1000" b="0" i="0" u="none" strike="noStrike" dirty="0">
                          <a:effectLst/>
                          <a:latin typeface="Arial" panose="020B0604020202020204" pitchFamily="34" charset="0"/>
                        </a:rPr>
                        <a:t>3.20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b"/>
                      <a:r>
                        <a:rPr lang="es-PE" sz="1000" b="0" i="0" u="none" strike="noStrike" dirty="0">
                          <a:effectLst/>
                          <a:latin typeface="Arial" panose="020B0604020202020204" pitchFamily="34" charset="0"/>
                        </a:rPr>
                        <a:t>3.50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b"/>
                      <a:r>
                        <a:rPr lang="es-PE" sz="1000" b="0" i="0" u="none" strike="noStrike" dirty="0">
                          <a:effectLst/>
                          <a:latin typeface="Arial" panose="020B0604020202020204" pitchFamily="34" charset="0"/>
                        </a:rPr>
                        <a:t>3.50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b"/>
                      <a:r>
                        <a:rPr lang="es-PE" sz="1000" b="0" i="0" u="none" strike="noStrike" dirty="0">
                          <a:effectLst/>
                          <a:latin typeface="Arial" panose="020B0604020202020204" pitchFamily="34" charset="0"/>
                        </a:rPr>
                        <a:t>2.55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extLst>
                  <a:ext uri="{0D108BD9-81ED-4DB2-BD59-A6C34878D82A}">
                    <a16:rowId xmlns:a16="http://schemas.microsoft.com/office/drawing/2014/main" val="10007"/>
                  </a:ext>
                </a:extLst>
              </a:tr>
              <a:tr h="236576">
                <a:tc vMerge="1">
                  <a:txBody>
                    <a:bodyPr/>
                    <a:lstStyle/>
                    <a:p>
                      <a:endParaRPr lang="es-ES"/>
                    </a:p>
                  </a:txBody>
                  <a:tcPr/>
                </a:tc>
                <a:tc>
                  <a:txBody>
                    <a:bodyPr/>
                    <a:lstStyle/>
                    <a:p>
                      <a:pPr algn="l" fontAlgn="b"/>
                      <a:r>
                        <a:rPr lang="es-PE" sz="1000" b="0" i="0" u="none" strike="noStrike" dirty="0">
                          <a:effectLst/>
                          <a:latin typeface="Arial" panose="020B0604020202020204" pitchFamily="34" charset="0"/>
                        </a:rPr>
                        <a:t>IR ICA</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1" i="0" u="none" strike="noStrike" dirty="0">
                          <a:effectLst/>
                          <a:latin typeface="Arial" panose="020B0604020202020204" pitchFamily="34" charset="0"/>
                        </a:rPr>
                        <a:t>3.35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effectLst/>
                          <a:latin typeface="Arial" panose="020B0604020202020204" pitchFamily="34" charset="0"/>
                        </a:rPr>
                        <a:t>3.35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b"/>
                      <a:r>
                        <a:rPr lang="es-PE" sz="1000" b="0" i="0" u="none" strike="noStrike" dirty="0">
                          <a:effectLst/>
                          <a:latin typeface="Arial" panose="020B0604020202020204" pitchFamily="34" charset="0"/>
                        </a:rPr>
                        <a:t>3.15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b"/>
                      <a:r>
                        <a:rPr lang="es-PE" sz="1000" b="0" i="0" u="none" strike="noStrike" dirty="0">
                          <a:effectLst/>
                          <a:latin typeface="Arial" panose="020B0604020202020204" pitchFamily="34" charset="0"/>
                        </a:rPr>
                        <a:t>3.70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b"/>
                      <a:r>
                        <a:rPr lang="es-PE" sz="1000" b="0" i="0" u="none" strike="noStrike" dirty="0">
                          <a:effectLst/>
                          <a:latin typeface="Arial" panose="020B0604020202020204" pitchFamily="34" charset="0"/>
                        </a:rPr>
                        <a:t>3.65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b"/>
                      <a:r>
                        <a:rPr lang="es-PE" sz="1000" b="0" i="0" u="none" strike="noStrike" dirty="0">
                          <a:effectLst/>
                          <a:latin typeface="Arial" panose="020B0604020202020204" pitchFamily="34" charset="0"/>
                        </a:rPr>
                        <a:t>2.90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extLst>
                  <a:ext uri="{0D108BD9-81ED-4DB2-BD59-A6C34878D82A}">
                    <a16:rowId xmlns:a16="http://schemas.microsoft.com/office/drawing/2014/main" val="10008"/>
                  </a:ext>
                </a:extLst>
              </a:tr>
              <a:tr h="236576">
                <a:tc vMerge="1">
                  <a:txBody>
                    <a:bodyPr/>
                    <a:lstStyle/>
                    <a:p>
                      <a:endParaRPr lang="es-ES"/>
                    </a:p>
                  </a:txBody>
                  <a:tcPr/>
                </a:tc>
                <a:tc>
                  <a:txBody>
                    <a:bodyPr/>
                    <a:lstStyle/>
                    <a:p>
                      <a:pPr algn="l" fontAlgn="b"/>
                      <a:r>
                        <a:rPr lang="es-PE" sz="1000" b="0" i="0" u="none" strike="noStrike" dirty="0">
                          <a:effectLst/>
                          <a:latin typeface="Arial" panose="020B0604020202020204" pitchFamily="34" charset="0"/>
                        </a:rPr>
                        <a:t>IR TACNA</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1" i="0" u="none" strike="noStrike" dirty="0">
                          <a:effectLst/>
                          <a:latin typeface="Arial" panose="020B0604020202020204" pitchFamily="34" charset="0"/>
                        </a:rPr>
                        <a:t>2.87</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effectLst/>
                          <a:latin typeface="Arial" panose="020B0604020202020204" pitchFamily="34" charset="0"/>
                        </a:rPr>
                        <a:t>2.60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b"/>
                      <a:r>
                        <a:rPr lang="es-PE" sz="1000" b="0" i="0" u="none" strike="noStrike" dirty="0">
                          <a:effectLst/>
                          <a:latin typeface="Arial" panose="020B0604020202020204" pitchFamily="34" charset="0"/>
                        </a:rPr>
                        <a:t>2.75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b"/>
                      <a:r>
                        <a:rPr lang="es-PE" sz="1000" b="0" i="0" u="none" strike="noStrike" dirty="0">
                          <a:effectLst/>
                          <a:latin typeface="Arial" panose="020B0604020202020204" pitchFamily="34" charset="0"/>
                        </a:rPr>
                        <a:t>3.60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b"/>
                      <a:r>
                        <a:rPr lang="es-PE" sz="1000" b="0" i="0" u="none" strike="noStrike" dirty="0">
                          <a:effectLst/>
                          <a:latin typeface="Arial" panose="020B0604020202020204" pitchFamily="34" charset="0"/>
                        </a:rPr>
                        <a:t>2.95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b"/>
                      <a:r>
                        <a:rPr lang="es-PE" sz="1000" b="0" i="0" u="none" strike="noStrike" dirty="0">
                          <a:effectLst/>
                          <a:latin typeface="Arial" panose="020B0604020202020204" pitchFamily="34" charset="0"/>
                        </a:rPr>
                        <a:t>2.45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extLst>
                  <a:ext uri="{0D108BD9-81ED-4DB2-BD59-A6C34878D82A}">
                    <a16:rowId xmlns:a16="http://schemas.microsoft.com/office/drawing/2014/main" val="10009"/>
                  </a:ext>
                </a:extLst>
              </a:tr>
              <a:tr h="236576">
                <a:tc vMerge="1">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s-ES" altLang="es-ES" sz="1200" b="1"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l" fontAlgn="b"/>
                      <a:r>
                        <a:rPr lang="es-PE" sz="1000" b="0" i="0" u="none" strike="noStrike" dirty="0">
                          <a:effectLst/>
                          <a:latin typeface="Arial" panose="020B0604020202020204" pitchFamily="34" charset="0"/>
                        </a:rPr>
                        <a:t>IR LORETO</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1" i="0" u="none" strike="noStrike" dirty="0">
                          <a:effectLst/>
                          <a:latin typeface="Arial" panose="020B0604020202020204" pitchFamily="34" charset="0"/>
                        </a:rPr>
                        <a:t>2.28</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effectLst/>
                          <a:latin typeface="Arial" panose="020B0604020202020204" pitchFamily="34" charset="0"/>
                        </a:rPr>
                        <a:t>2.50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b"/>
                      <a:r>
                        <a:rPr lang="es-PE" sz="1000" b="0" i="0" u="none" strike="noStrike" dirty="0">
                          <a:effectLst/>
                          <a:latin typeface="Arial" panose="020B0604020202020204" pitchFamily="34" charset="0"/>
                        </a:rPr>
                        <a:t>2.00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b"/>
                      <a:r>
                        <a:rPr lang="es-PE" sz="1000" b="0" i="0" u="none" strike="noStrike" dirty="0">
                          <a:effectLst/>
                          <a:latin typeface="Arial" panose="020B0604020202020204" pitchFamily="34" charset="0"/>
                        </a:rPr>
                        <a:t>2.75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b"/>
                      <a:r>
                        <a:rPr lang="es-PE" sz="1000" b="0" i="0" u="none" strike="noStrike" dirty="0">
                          <a:effectLst/>
                          <a:latin typeface="Arial" panose="020B0604020202020204" pitchFamily="34" charset="0"/>
                        </a:rPr>
                        <a:t>2.13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b"/>
                      <a:r>
                        <a:rPr lang="es-PE" sz="1000" b="0" i="0" u="none" strike="noStrike" dirty="0">
                          <a:effectLst/>
                          <a:latin typeface="Arial" panose="020B0604020202020204" pitchFamily="34" charset="0"/>
                        </a:rPr>
                        <a:t>2.00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extLst>
                  <a:ext uri="{0D108BD9-81ED-4DB2-BD59-A6C34878D82A}">
                    <a16:rowId xmlns:a16="http://schemas.microsoft.com/office/drawing/2014/main" val="10010"/>
                  </a:ext>
                </a:extLst>
              </a:tr>
              <a:tr h="236576">
                <a:tc vMerge="1">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s-ES" altLang="es-ES" sz="1200" b="1"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l" fontAlgn="b"/>
                      <a:r>
                        <a:rPr lang="es-PE" sz="1000" b="0" i="0" u="none" strike="noStrike" dirty="0">
                          <a:effectLst/>
                          <a:latin typeface="Arial" panose="020B0604020202020204" pitchFamily="34" charset="0"/>
                        </a:rPr>
                        <a:t>IR JUNIN</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1" i="0" u="none" strike="noStrike" dirty="0">
                          <a:effectLst/>
                          <a:latin typeface="Arial" panose="020B0604020202020204" pitchFamily="34" charset="0"/>
                        </a:rPr>
                        <a:t>3.37</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effectLst/>
                          <a:latin typeface="Arial" panose="020B0604020202020204" pitchFamily="34" charset="0"/>
                        </a:rPr>
                        <a:t>3.20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b"/>
                      <a:r>
                        <a:rPr lang="es-PE" sz="1000" b="0" i="0" u="none" strike="noStrike" dirty="0">
                          <a:effectLst/>
                          <a:latin typeface="Arial" panose="020B0604020202020204" pitchFamily="34" charset="0"/>
                        </a:rPr>
                        <a:t>3.10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b"/>
                      <a:r>
                        <a:rPr lang="es-PE" sz="1000" b="0" i="0" u="none" strike="noStrike" dirty="0">
                          <a:effectLst/>
                          <a:latin typeface="Arial" panose="020B0604020202020204" pitchFamily="34" charset="0"/>
                        </a:rPr>
                        <a:t>4.10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b"/>
                      <a:r>
                        <a:rPr lang="es-PE" sz="1000" b="0" i="0" u="none" strike="noStrike" dirty="0">
                          <a:effectLst/>
                          <a:latin typeface="Arial" panose="020B0604020202020204" pitchFamily="34" charset="0"/>
                        </a:rPr>
                        <a:t>3.30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b"/>
                      <a:r>
                        <a:rPr lang="es-PE" sz="1000" b="0" i="0" u="none" strike="noStrike" dirty="0">
                          <a:effectLst/>
                          <a:latin typeface="Arial" panose="020B0604020202020204" pitchFamily="34" charset="0"/>
                        </a:rPr>
                        <a:t>3.15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extLst>
                  <a:ext uri="{0D108BD9-81ED-4DB2-BD59-A6C34878D82A}">
                    <a16:rowId xmlns:a16="http://schemas.microsoft.com/office/drawing/2014/main" val="1759038404"/>
                  </a:ext>
                </a:extLst>
              </a:tr>
              <a:tr h="236576">
                <a:tc vMerge="1">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s-ES" altLang="es-ES" sz="1200" b="1"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l" fontAlgn="b"/>
                      <a:r>
                        <a:rPr lang="es-PE" sz="1000" b="0" i="0" u="none" strike="noStrike" dirty="0">
                          <a:effectLst/>
                          <a:latin typeface="Arial" panose="020B0604020202020204" pitchFamily="34" charset="0"/>
                        </a:rPr>
                        <a:t>OZ CHIMBOTE</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1" i="0" u="none" strike="noStrike" dirty="0">
                          <a:effectLst/>
                          <a:latin typeface="Arial" panose="020B0604020202020204" pitchFamily="34" charset="0"/>
                        </a:rPr>
                        <a:t>3.18</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effectLst/>
                          <a:latin typeface="Arial" panose="020B0604020202020204" pitchFamily="34" charset="0"/>
                        </a:rPr>
                        <a:t>3.20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b"/>
                      <a:r>
                        <a:rPr lang="es-PE" sz="1000" b="0" i="0" u="none" strike="noStrike" dirty="0">
                          <a:effectLst/>
                          <a:latin typeface="Arial" panose="020B0604020202020204" pitchFamily="34" charset="0"/>
                        </a:rPr>
                        <a:t>3.00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b"/>
                      <a:r>
                        <a:rPr lang="es-PE" sz="1000" b="0" i="0" u="none" strike="noStrike" dirty="0">
                          <a:effectLst/>
                          <a:latin typeface="Arial" panose="020B0604020202020204" pitchFamily="34" charset="0"/>
                        </a:rPr>
                        <a:t>3.20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b"/>
                      <a:r>
                        <a:rPr lang="es-PE" sz="1000" b="0" i="0" u="none" strike="noStrike" dirty="0">
                          <a:effectLst/>
                          <a:latin typeface="Arial" panose="020B0604020202020204" pitchFamily="34" charset="0"/>
                        </a:rPr>
                        <a:t>3.20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b"/>
                      <a:r>
                        <a:rPr lang="es-PE" sz="1000" b="0" i="0" u="none" strike="noStrike" dirty="0">
                          <a:effectLst/>
                          <a:latin typeface="Arial" panose="020B0604020202020204" pitchFamily="34" charset="0"/>
                        </a:rPr>
                        <a:t>3.30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extLst>
                  <a:ext uri="{0D108BD9-81ED-4DB2-BD59-A6C34878D82A}">
                    <a16:rowId xmlns:a16="http://schemas.microsoft.com/office/drawing/2014/main" val="4269369909"/>
                  </a:ext>
                </a:extLst>
              </a:tr>
              <a:tr h="236576">
                <a:tc vMerge="1">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s-ES" altLang="es-ES" sz="1200" b="1"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l" fontAlgn="b"/>
                      <a:r>
                        <a:rPr lang="es-PE" sz="1000" b="0" i="0" u="none" strike="noStrike" dirty="0">
                          <a:effectLst/>
                          <a:latin typeface="Arial" panose="020B0604020202020204" pitchFamily="34" charset="0"/>
                        </a:rPr>
                        <a:t>IR CAJAMARCA</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1" i="0" u="none" strike="noStrike" dirty="0">
                          <a:effectLst/>
                          <a:latin typeface="Arial" panose="020B0604020202020204" pitchFamily="34" charset="0"/>
                        </a:rPr>
                        <a:t>3.74</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effectLst/>
                          <a:latin typeface="Arial" panose="020B0604020202020204" pitchFamily="34" charset="0"/>
                        </a:rPr>
                        <a:t>3.60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b"/>
                      <a:r>
                        <a:rPr lang="es-PE" sz="1000" b="0" i="0" u="none" strike="noStrike" dirty="0">
                          <a:effectLst/>
                          <a:latin typeface="Arial" panose="020B0604020202020204" pitchFamily="34" charset="0"/>
                        </a:rPr>
                        <a:t>3.80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b"/>
                      <a:r>
                        <a:rPr lang="es-PE" sz="1000" b="0" i="0" u="none" strike="noStrike" dirty="0">
                          <a:effectLst/>
                          <a:latin typeface="Arial" panose="020B0604020202020204" pitchFamily="34" charset="0"/>
                        </a:rPr>
                        <a:t>4.00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b"/>
                      <a:r>
                        <a:rPr lang="es-PE" sz="1000" b="0" i="0" u="none" strike="noStrike" dirty="0">
                          <a:effectLst/>
                          <a:latin typeface="Arial" panose="020B0604020202020204" pitchFamily="34" charset="0"/>
                        </a:rPr>
                        <a:t>3.70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b"/>
                      <a:r>
                        <a:rPr lang="es-PE" sz="1000" b="0" i="0" u="none" strike="noStrike" dirty="0">
                          <a:effectLst/>
                          <a:latin typeface="Arial" panose="020B0604020202020204" pitchFamily="34" charset="0"/>
                        </a:rPr>
                        <a:t>3.60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extLst>
                  <a:ext uri="{0D108BD9-81ED-4DB2-BD59-A6C34878D82A}">
                    <a16:rowId xmlns:a16="http://schemas.microsoft.com/office/drawing/2014/main" val="3334687699"/>
                  </a:ext>
                </a:extLst>
              </a:tr>
              <a:tr h="236576">
                <a:tc vMerge="1">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s-ES" altLang="es-ES" sz="1200" b="1"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l" fontAlgn="b"/>
                      <a:r>
                        <a:rPr lang="es-PE" sz="1000" b="0" i="0" u="none" strike="noStrike" dirty="0">
                          <a:effectLst/>
                          <a:latin typeface="Arial" panose="020B0604020202020204" pitchFamily="34" charset="0"/>
                        </a:rPr>
                        <a:t>OZ HUACHO</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1" i="0" u="none" strike="noStrike" dirty="0">
                          <a:effectLst/>
                          <a:latin typeface="Arial" panose="020B0604020202020204" pitchFamily="34" charset="0"/>
                        </a:rPr>
                        <a:t>3.06</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effectLst/>
                          <a:latin typeface="Arial" panose="020B0604020202020204" pitchFamily="34" charset="0"/>
                        </a:rPr>
                        <a:t>2.65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b"/>
                      <a:r>
                        <a:rPr lang="es-PE" sz="1000" b="0" i="0" u="none" strike="noStrike" dirty="0">
                          <a:effectLst/>
                          <a:latin typeface="Arial" panose="020B0604020202020204" pitchFamily="34" charset="0"/>
                        </a:rPr>
                        <a:t>3.20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b"/>
                      <a:r>
                        <a:rPr lang="es-PE" sz="1000" b="0" i="0" u="none" strike="noStrike" dirty="0">
                          <a:effectLst/>
                          <a:latin typeface="Arial" panose="020B0604020202020204" pitchFamily="34" charset="0"/>
                        </a:rPr>
                        <a:t>3.20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b"/>
                      <a:r>
                        <a:rPr lang="es-PE" sz="1000" b="0" i="0" u="none" strike="noStrike" dirty="0">
                          <a:effectLst/>
                          <a:latin typeface="Arial" panose="020B0604020202020204" pitchFamily="34" charset="0"/>
                        </a:rPr>
                        <a:t>3.25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b"/>
                      <a:r>
                        <a:rPr lang="es-PE" sz="1000" b="0" i="0" u="none" strike="noStrike" dirty="0">
                          <a:effectLst/>
                          <a:latin typeface="Arial" panose="020B0604020202020204" pitchFamily="34" charset="0"/>
                        </a:rPr>
                        <a:t>3.00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extLst>
                  <a:ext uri="{0D108BD9-81ED-4DB2-BD59-A6C34878D82A}">
                    <a16:rowId xmlns:a16="http://schemas.microsoft.com/office/drawing/2014/main" val="410117819"/>
                  </a:ext>
                </a:extLst>
              </a:tr>
              <a:tr h="236576">
                <a:tc vMerge="1">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s-ES" altLang="es-ES" sz="1200" b="1"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l" fontAlgn="b"/>
                      <a:r>
                        <a:rPr lang="es-PE" sz="1000" b="0" i="0" u="none" strike="noStrike" dirty="0">
                          <a:effectLst/>
                          <a:latin typeface="Arial" panose="020B0604020202020204" pitchFamily="34" charset="0"/>
                        </a:rPr>
                        <a:t>OZ SAN MARTIN</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1" i="0" u="none" strike="noStrike" dirty="0">
                          <a:effectLst/>
                          <a:latin typeface="Arial" panose="020B0604020202020204" pitchFamily="34" charset="0"/>
                        </a:rPr>
                        <a:t>3.21</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effectLst/>
                          <a:latin typeface="Arial" panose="020B0604020202020204" pitchFamily="34" charset="0"/>
                        </a:rPr>
                        <a:t>3.09</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b"/>
                      <a:r>
                        <a:rPr lang="es-PE" sz="1000" b="0" i="0" u="none" strike="noStrike" dirty="0">
                          <a:effectLst/>
                          <a:latin typeface="Arial" panose="020B0604020202020204" pitchFamily="34" charset="0"/>
                        </a:rPr>
                        <a:t>3.05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b"/>
                      <a:r>
                        <a:rPr lang="es-PE" sz="1000" b="0" i="0" u="none" strike="noStrike" dirty="0">
                          <a:effectLst/>
                          <a:latin typeface="Arial" panose="020B0604020202020204" pitchFamily="34" charset="0"/>
                        </a:rPr>
                        <a:t>3.55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b"/>
                      <a:r>
                        <a:rPr lang="es-PE" sz="1000" b="0" i="0" u="none" strike="noStrike" dirty="0">
                          <a:effectLst/>
                          <a:latin typeface="Arial" panose="020B0604020202020204" pitchFamily="34" charset="0"/>
                        </a:rPr>
                        <a:t>3.32</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b"/>
                      <a:r>
                        <a:rPr lang="es-PE" sz="1000" b="0" i="0" u="none" strike="noStrike" dirty="0">
                          <a:effectLst/>
                          <a:latin typeface="Arial" panose="020B0604020202020204" pitchFamily="34" charset="0"/>
                        </a:rPr>
                        <a:t>3.05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extLst>
                  <a:ext uri="{0D108BD9-81ED-4DB2-BD59-A6C34878D82A}">
                    <a16:rowId xmlns:a16="http://schemas.microsoft.com/office/drawing/2014/main" val="1173431863"/>
                  </a:ext>
                </a:extLst>
              </a:tr>
              <a:tr h="269453">
                <a:tc vMerge="1">
                  <a:txBody>
                    <a:bodyPr/>
                    <a:lstStyle/>
                    <a:p>
                      <a:pPr marL="0" marR="0" lvl="0" indent="0" algn="ctr" defTabSz="914400" rtl="0" eaLnBrk="1" fontAlgn="ctr" latinLnBrk="0" hangingPunct="1">
                        <a:lnSpc>
                          <a:spcPct val="100000"/>
                        </a:lnSpc>
                        <a:spcBef>
                          <a:spcPct val="0"/>
                        </a:spcBef>
                        <a:spcAft>
                          <a:spcPct val="0"/>
                        </a:spcAft>
                        <a:buClrTx/>
                        <a:buSzTx/>
                        <a:buFontTx/>
                        <a:buNone/>
                        <a:tabLst/>
                        <a:defRPr/>
                      </a:pPr>
                      <a:endParaRPr kumimoji="0" lang="es-ES" altLang="es-ES" sz="1200" b="1"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marT="45701" marB="4570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l" fontAlgn="b"/>
                      <a:r>
                        <a:rPr lang="es-PE" sz="1000" b="0" i="0" u="none" strike="noStrike" dirty="0">
                          <a:effectLst/>
                          <a:latin typeface="Arial" panose="020B0604020202020204" pitchFamily="34" charset="0"/>
                        </a:rPr>
                        <a:t>OZ HUANUCO</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1" i="0" u="none" strike="noStrike" dirty="0">
                          <a:effectLst/>
                          <a:latin typeface="Arial" panose="020B0604020202020204" pitchFamily="34" charset="0"/>
                        </a:rPr>
                        <a:t>2.34</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effectLst/>
                          <a:latin typeface="Arial" panose="020B0604020202020204" pitchFamily="34" charset="0"/>
                        </a:rPr>
                        <a:t>2.20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b"/>
                      <a:r>
                        <a:rPr lang="es-PE" sz="1000" b="0" i="0" u="none" strike="noStrike" dirty="0">
                          <a:effectLst/>
                          <a:latin typeface="Arial" panose="020B0604020202020204" pitchFamily="34" charset="0"/>
                        </a:rPr>
                        <a:t>2.50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b"/>
                      <a:r>
                        <a:rPr lang="es-PE" sz="1000" b="0" i="0" u="none" strike="noStrike" dirty="0">
                          <a:effectLst/>
                          <a:latin typeface="Arial" panose="020B0604020202020204" pitchFamily="34" charset="0"/>
                        </a:rPr>
                        <a:t>2.60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b"/>
                      <a:r>
                        <a:rPr lang="es-PE" sz="1000" b="0" i="0" u="none" strike="noStrike" dirty="0">
                          <a:effectLst/>
                          <a:latin typeface="Arial" panose="020B0604020202020204" pitchFamily="34" charset="0"/>
                        </a:rPr>
                        <a:t>2.30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b"/>
                      <a:r>
                        <a:rPr lang="es-PE" sz="1000" b="0" i="0" u="none" strike="noStrike" dirty="0">
                          <a:effectLst/>
                          <a:latin typeface="Arial" panose="020B0604020202020204" pitchFamily="34" charset="0"/>
                        </a:rPr>
                        <a:t>2.10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extLst>
                  <a:ext uri="{0D108BD9-81ED-4DB2-BD59-A6C34878D82A}">
                    <a16:rowId xmlns:a16="http://schemas.microsoft.com/office/drawing/2014/main" val="968625020"/>
                  </a:ext>
                </a:extLst>
              </a:tr>
              <a:tr h="269453">
                <a:tc vMerge="1">
                  <a:txBody>
                    <a:bodyPr/>
                    <a:lstStyle/>
                    <a:p>
                      <a:pPr marL="0" marR="0" lvl="0" indent="0" algn="ctr" defTabSz="914400" rtl="0" eaLnBrk="1" fontAlgn="ctr" latinLnBrk="0" hangingPunct="1">
                        <a:lnSpc>
                          <a:spcPct val="100000"/>
                        </a:lnSpc>
                        <a:spcBef>
                          <a:spcPct val="0"/>
                        </a:spcBef>
                        <a:spcAft>
                          <a:spcPct val="0"/>
                        </a:spcAft>
                        <a:buClrTx/>
                        <a:buSzTx/>
                        <a:buFontTx/>
                        <a:buNone/>
                        <a:tabLst/>
                        <a:defRPr/>
                      </a:pPr>
                      <a:endParaRPr kumimoji="0" lang="es-ES" altLang="es-ES" sz="1200" b="1"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marT="45701" marB="4570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l" fontAlgn="b"/>
                      <a:r>
                        <a:rPr lang="es-PE" sz="1000" b="0" i="0" u="none" strike="noStrike" dirty="0">
                          <a:effectLst/>
                          <a:latin typeface="Arial" panose="020B0604020202020204" pitchFamily="34" charset="0"/>
                        </a:rPr>
                        <a:t>OZ TUMBES</a:t>
                      </a:r>
                    </a:p>
                  </a:txBody>
                  <a:tcPr marL="9525" marR="9525" marT="9525"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1" i="0" u="none" strike="noStrike" dirty="0">
                          <a:effectLst/>
                          <a:latin typeface="Arial" panose="020B0604020202020204" pitchFamily="34" charset="0"/>
                        </a:rPr>
                        <a:t>3.48</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effectLst/>
                          <a:latin typeface="Arial" panose="020B0604020202020204" pitchFamily="34" charset="0"/>
                        </a:rPr>
                        <a:t>3.30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b"/>
                      <a:r>
                        <a:rPr lang="es-PE" sz="1000" b="0" i="0" u="none" strike="noStrike" dirty="0">
                          <a:effectLst/>
                          <a:latin typeface="Arial" panose="020B0604020202020204" pitchFamily="34" charset="0"/>
                        </a:rPr>
                        <a:t>3.40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b"/>
                      <a:r>
                        <a:rPr lang="es-PE" sz="1000" b="0" i="0" u="none" strike="noStrike" dirty="0">
                          <a:effectLst/>
                          <a:latin typeface="Arial" panose="020B0604020202020204" pitchFamily="34" charset="0"/>
                        </a:rPr>
                        <a:t>3.80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b"/>
                      <a:r>
                        <a:rPr lang="es-PE" sz="1000" b="0" i="0" u="none" strike="noStrike" dirty="0">
                          <a:effectLst/>
                          <a:latin typeface="Arial" panose="020B0604020202020204" pitchFamily="34" charset="0"/>
                        </a:rPr>
                        <a:t>3.70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b"/>
                      <a:r>
                        <a:rPr lang="es-PE" sz="1000" b="0" i="0" u="none" strike="noStrike" dirty="0">
                          <a:effectLst/>
                          <a:latin typeface="Arial" panose="020B0604020202020204" pitchFamily="34" charset="0"/>
                        </a:rPr>
                        <a:t>3.20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extLst>
                  <a:ext uri="{0D108BD9-81ED-4DB2-BD59-A6C34878D82A}">
                    <a16:rowId xmlns:a16="http://schemas.microsoft.com/office/drawing/2014/main" val="486818316"/>
                  </a:ext>
                </a:extLst>
              </a:tr>
            </a:tbl>
          </a:graphicData>
        </a:graphic>
      </p:graphicFrame>
      <p:sp>
        <p:nvSpPr>
          <p:cNvPr id="39" name="Oval 112">
            <a:extLst>
              <a:ext uri="{FF2B5EF4-FFF2-40B4-BE49-F238E27FC236}">
                <a16:creationId xmlns:a16="http://schemas.microsoft.com/office/drawing/2014/main" id="{7F8466A4-69F7-450B-8006-F9DF495B7EA4}"/>
              </a:ext>
            </a:extLst>
          </p:cNvPr>
          <p:cNvSpPr>
            <a:spLocks noChangeArrowheads="1"/>
          </p:cNvSpPr>
          <p:nvPr/>
        </p:nvSpPr>
        <p:spPr bwMode="auto">
          <a:xfrm>
            <a:off x="1123282" y="6281562"/>
            <a:ext cx="287338" cy="69850"/>
          </a:xfrm>
          <a:prstGeom prst="ellipse">
            <a:avLst/>
          </a:prstGeom>
          <a:noFill/>
          <a:ln w="1905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ES" altLang="es-ES" sz="1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40" name="Oval 109">
            <a:extLst>
              <a:ext uri="{FF2B5EF4-FFF2-40B4-BE49-F238E27FC236}">
                <a16:creationId xmlns:a16="http://schemas.microsoft.com/office/drawing/2014/main" id="{3F1608CA-7F96-49B8-8798-12A089F801BF}"/>
              </a:ext>
            </a:extLst>
          </p:cNvPr>
          <p:cNvSpPr>
            <a:spLocks noChangeArrowheads="1"/>
          </p:cNvSpPr>
          <p:nvPr/>
        </p:nvSpPr>
        <p:spPr bwMode="auto">
          <a:xfrm>
            <a:off x="1123282" y="6566395"/>
            <a:ext cx="287338" cy="69850"/>
          </a:xfrm>
          <a:prstGeom prst="ellipse">
            <a:avLst/>
          </a:prstGeom>
          <a:noFill/>
          <a:ln w="19050">
            <a:solidFill>
              <a:srgbClr val="0066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ES" altLang="es-ES" sz="1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41" name="Text Box 144">
            <a:extLst>
              <a:ext uri="{FF2B5EF4-FFF2-40B4-BE49-F238E27FC236}">
                <a16:creationId xmlns:a16="http://schemas.microsoft.com/office/drawing/2014/main" id="{93668B7C-837B-4867-A394-EB0EF9A545C6}"/>
              </a:ext>
            </a:extLst>
          </p:cNvPr>
          <p:cNvSpPr txBox="1">
            <a:spLocks noChangeArrowheads="1"/>
          </p:cNvSpPr>
          <p:nvPr/>
        </p:nvSpPr>
        <p:spPr bwMode="auto">
          <a:xfrm>
            <a:off x="1410621" y="6180632"/>
            <a:ext cx="164623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457200" rtl="0" eaLnBrk="0" fontAlgn="auto" latinLnBrk="0" hangingPunct="0">
              <a:lnSpc>
                <a:spcPct val="100000"/>
              </a:lnSpc>
              <a:spcBef>
                <a:spcPct val="50000"/>
              </a:spcBef>
              <a:spcAft>
                <a:spcPts val="0"/>
              </a:spcAft>
              <a:buClrTx/>
              <a:buSzTx/>
              <a:buFontTx/>
              <a:buNone/>
              <a:tabLst/>
              <a:defRPr/>
            </a:pPr>
            <a:r>
              <a:rPr kumimoji="0" lang="es-ES" altLang="es-ES" sz="9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Dependencia con valoración más baja según Servicio</a:t>
            </a:r>
          </a:p>
        </p:txBody>
      </p:sp>
      <p:sp>
        <p:nvSpPr>
          <p:cNvPr id="42" name="Text Box 145">
            <a:extLst>
              <a:ext uri="{FF2B5EF4-FFF2-40B4-BE49-F238E27FC236}">
                <a16:creationId xmlns:a16="http://schemas.microsoft.com/office/drawing/2014/main" id="{79101C85-1C4A-4071-9CD4-2BBC21969AD7}"/>
              </a:ext>
            </a:extLst>
          </p:cNvPr>
          <p:cNvSpPr txBox="1">
            <a:spLocks noChangeArrowheads="1"/>
          </p:cNvSpPr>
          <p:nvPr/>
        </p:nvSpPr>
        <p:spPr bwMode="auto">
          <a:xfrm>
            <a:off x="1410621" y="6488607"/>
            <a:ext cx="164623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457200" rtl="0" eaLnBrk="0" fontAlgn="auto" latinLnBrk="0" hangingPunct="0">
              <a:lnSpc>
                <a:spcPct val="100000"/>
              </a:lnSpc>
              <a:spcBef>
                <a:spcPct val="50000"/>
              </a:spcBef>
              <a:spcAft>
                <a:spcPts val="0"/>
              </a:spcAft>
              <a:buClrTx/>
              <a:buSzTx/>
              <a:buFontTx/>
              <a:buNone/>
              <a:tabLst/>
              <a:defRPr/>
            </a:pPr>
            <a:r>
              <a:rPr kumimoji="0" lang="es-ES" altLang="es-ES" sz="9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Dependencia con valoración más alta según Servicio</a:t>
            </a:r>
          </a:p>
        </p:txBody>
      </p:sp>
      <p:sp>
        <p:nvSpPr>
          <p:cNvPr id="43" name="Rectangle 130">
            <a:extLst>
              <a:ext uri="{FF2B5EF4-FFF2-40B4-BE49-F238E27FC236}">
                <a16:creationId xmlns:a16="http://schemas.microsoft.com/office/drawing/2014/main" id="{7E196F6A-58F0-43D8-ADED-BD29A5007E4A}"/>
              </a:ext>
            </a:extLst>
          </p:cNvPr>
          <p:cNvSpPr>
            <a:spLocks noChangeArrowheads="1"/>
          </p:cNvSpPr>
          <p:nvPr/>
        </p:nvSpPr>
        <p:spPr bwMode="auto">
          <a:xfrm>
            <a:off x="3206082" y="6564807"/>
            <a:ext cx="215900" cy="69850"/>
          </a:xfrm>
          <a:prstGeom prst="rect">
            <a:avLst/>
          </a:prstGeom>
          <a:noFill/>
          <a:ln w="19050">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44" name="Rectangle 130">
            <a:extLst>
              <a:ext uri="{FF2B5EF4-FFF2-40B4-BE49-F238E27FC236}">
                <a16:creationId xmlns:a16="http://schemas.microsoft.com/office/drawing/2014/main" id="{D2FB520A-857F-40D7-96BF-F36F76413940}"/>
              </a:ext>
            </a:extLst>
          </p:cNvPr>
          <p:cNvSpPr>
            <a:spLocks noChangeArrowheads="1"/>
          </p:cNvSpPr>
          <p:nvPr/>
        </p:nvSpPr>
        <p:spPr bwMode="auto">
          <a:xfrm>
            <a:off x="3201320" y="6281562"/>
            <a:ext cx="215900" cy="69850"/>
          </a:xfrm>
          <a:prstGeom prst="rect">
            <a:avLst/>
          </a:prstGeom>
          <a:noFill/>
          <a:ln w="19050">
            <a:solidFill>
              <a:srgbClr val="FF202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45" name="Text Box 148">
            <a:extLst>
              <a:ext uri="{FF2B5EF4-FFF2-40B4-BE49-F238E27FC236}">
                <a16:creationId xmlns:a16="http://schemas.microsoft.com/office/drawing/2014/main" id="{703CCA9E-4385-4C8C-87B9-F7FE5B206242}"/>
              </a:ext>
            </a:extLst>
          </p:cNvPr>
          <p:cNvSpPr txBox="1">
            <a:spLocks noChangeArrowheads="1"/>
          </p:cNvSpPr>
          <p:nvPr/>
        </p:nvSpPr>
        <p:spPr bwMode="auto">
          <a:xfrm>
            <a:off x="3412457" y="6180632"/>
            <a:ext cx="1887538"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457200" rtl="0" eaLnBrk="0" fontAlgn="auto" latinLnBrk="0" hangingPunct="0">
              <a:lnSpc>
                <a:spcPct val="100000"/>
              </a:lnSpc>
              <a:spcBef>
                <a:spcPct val="50000"/>
              </a:spcBef>
              <a:spcAft>
                <a:spcPts val="0"/>
              </a:spcAft>
              <a:buClrTx/>
              <a:buSzTx/>
              <a:buFontTx/>
              <a:buNone/>
              <a:tabLst/>
              <a:defRPr/>
            </a:pPr>
            <a:r>
              <a:rPr kumimoji="0" lang="es-ES" altLang="es-ES" sz="9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Valor más bajo según dimensión</a:t>
            </a:r>
          </a:p>
        </p:txBody>
      </p:sp>
      <p:sp>
        <p:nvSpPr>
          <p:cNvPr id="46" name="Text Box 149">
            <a:extLst>
              <a:ext uri="{FF2B5EF4-FFF2-40B4-BE49-F238E27FC236}">
                <a16:creationId xmlns:a16="http://schemas.microsoft.com/office/drawing/2014/main" id="{965520CE-9C7B-48A5-ACFC-48514B5FE8CE}"/>
              </a:ext>
            </a:extLst>
          </p:cNvPr>
          <p:cNvSpPr txBox="1">
            <a:spLocks noChangeArrowheads="1"/>
          </p:cNvSpPr>
          <p:nvPr/>
        </p:nvSpPr>
        <p:spPr bwMode="auto">
          <a:xfrm>
            <a:off x="3412457" y="6488607"/>
            <a:ext cx="1887538"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457200" rtl="0" eaLnBrk="0" fontAlgn="auto" latinLnBrk="0" hangingPunct="0">
              <a:lnSpc>
                <a:spcPct val="100000"/>
              </a:lnSpc>
              <a:spcBef>
                <a:spcPct val="50000"/>
              </a:spcBef>
              <a:spcAft>
                <a:spcPts val="0"/>
              </a:spcAft>
              <a:buClrTx/>
              <a:buSzTx/>
              <a:buFontTx/>
              <a:buNone/>
              <a:tabLst/>
              <a:defRPr/>
            </a:pPr>
            <a:r>
              <a:rPr kumimoji="0" lang="es-ES" altLang="es-ES" sz="9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Valor más alto según dimensión</a:t>
            </a:r>
          </a:p>
        </p:txBody>
      </p:sp>
      <p:sp>
        <p:nvSpPr>
          <p:cNvPr id="31" name="Oval 112">
            <a:extLst>
              <a:ext uri="{FF2B5EF4-FFF2-40B4-BE49-F238E27FC236}">
                <a16:creationId xmlns:a16="http://schemas.microsoft.com/office/drawing/2014/main" id="{753ACE13-C51D-46F1-935F-4244A313DC11}"/>
              </a:ext>
            </a:extLst>
          </p:cNvPr>
          <p:cNvSpPr>
            <a:spLocks noChangeArrowheads="1"/>
          </p:cNvSpPr>
          <p:nvPr/>
        </p:nvSpPr>
        <p:spPr bwMode="auto">
          <a:xfrm>
            <a:off x="4267569" y="4243093"/>
            <a:ext cx="576262" cy="183361"/>
          </a:xfrm>
          <a:prstGeom prst="ellipse">
            <a:avLst/>
          </a:pr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ES" altLang="es-ES" sz="1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38" name="Oval 109">
            <a:extLst>
              <a:ext uri="{FF2B5EF4-FFF2-40B4-BE49-F238E27FC236}">
                <a16:creationId xmlns:a16="http://schemas.microsoft.com/office/drawing/2014/main" id="{DB28A8D9-C5F6-412F-A539-5E572BB138FF}"/>
              </a:ext>
            </a:extLst>
          </p:cNvPr>
          <p:cNvSpPr>
            <a:spLocks noChangeArrowheads="1"/>
          </p:cNvSpPr>
          <p:nvPr/>
        </p:nvSpPr>
        <p:spPr bwMode="auto">
          <a:xfrm>
            <a:off x="4258044" y="3301129"/>
            <a:ext cx="585787" cy="180196"/>
          </a:xfrm>
          <a:prstGeom prst="ellipse">
            <a:avLst/>
          </a:prstGeom>
          <a:noFill/>
          <a:ln w="28575">
            <a:solidFill>
              <a:srgbClr val="0066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ES" altLang="es-ES" sz="1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61" name="Rectangle 130">
            <a:extLst>
              <a:ext uri="{FF2B5EF4-FFF2-40B4-BE49-F238E27FC236}">
                <a16:creationId xmlns:a16="http://schemas.microsoft.com/office/drawing/2014/main" id="{9157958A-6CB5-47B6-A6EC-D58ACCC21673}"/>
              </a:ext>
            </a:extLst>
          </p:cNvPr>
          <p:cNvSpPr>
            <a:spLocks noChangeArrowheads="1"/>
          </p:cNvSpPr>
          <p:nvPr/>
        </p:nvSpPr>
        <p:spPr bwMode="auto">
          <a:xfrm>
            <a:off x="5133727" y="3041434"/>
            <a:ext cx="576262" cy="235030"/>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67" name="Rectangle 130">
            <a:extLst>
              <a:ext uri="{FF2B5EF4-FFF2-40B4-BE49-F238E27FC236}">
                <a16:creationId xmlns:a16="http://schemas.microsoft.com/office/drawing/2014/main" id="{F9E8F258-E6F8-4317-B91C-053EB1C82FD9}"/>
              </a:ext>
            </a:extLst>
          </p:cNvPr>
          <p:cNvSpPr>
            <a:spLocks noChangeArrowheads="1"/>
          </p:cNvSpPr>
          <p:nvPr/>
        </p:nvSpPr>
        <p:spPr bwMode="auto">
          <a:xfrm>
            <a:off x="6157392" y="4217120"/>
            <a:ext cx="576262" cy="700184"/>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70" name="Rectangle 130">
            <a:extLst>
              <a:ext uri="{FF2B5EF4-FFF2-40B4-BE49-F238E27FC236}">
                <a16:creationId xmlns:a16="http://schemas.microsoft.com/office/drawing/2014/main" id="{FEF34491-8F87-44E6-B4A5-7B040B1346C2}"/>
              </a:ext>
            </a:extLst>
          </p:cNvPr>
          <p:cNvSpPr>
            <a:spLocks noChangeArrowheads="1"/>
          </p:cNvSpPr>
          <p:nvPr/>
        </p:nvSpPr>
        <p:spPr bwMode="auto">
          <a:xfrm>
            <a:off x="7078480" y="3520090"/>
            <a:ext cx="576262" cy="1170161"/>
          </a:xfrm>
          <a:prstGeom prst="rect">
            <a:avLst/>
          </a:prstGeom>
          <a:noFill/>
          <a:ln w="28575">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93" name="Rectangle 130">
            <a:extLst>
              <a:ext uri="{FF2B5EF4-FFF2-40B4-BE49-F238E27FC236}">
                <a16:creationId xmlns:a16="http://schemas.microsoft.com/office/drawing/2014/main" id="{2DE4C93C-68D8-434D-84CD-B39CA59D458A}"/>
              </a:ext>
            </a:extLst>
          </p:cNvPr>
          <p:cNvSpPr>
            <a:spLocks noChangeArrowheads="1"/>
          </p:cNvSpPr>
          <p:nvPr/>
        </p:nvSpPr>
        <p:spPr bwMode="auto">
          <a:xfrm>
            <a:off x="7093094" y="2087734"/>
            <a:ext cx="576262" cy="1188510"/>
          </a:xfrm>
          <a:prstGeom prst="rect">
            <a:avLst/>
          </a:prstGeom>
          <a:noFill/>
          <a:ln w="28575">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94" name="Rectangle 130">
            <a:extLst>
              <a:ext uri="{FF2B5EF4-FFF2-40B4-BE49-F238E27FC236}">
                <a16:creationId xmlns:a16="http://schemas.microsoft.com/office/drawing/2014/main" id="{4CEC7268-7E40-4469-B996-459A784221EA}"/>
              </a:ext>
            </a:extLst>
          </p:cNvPr>
          <p:cNvSpPr>
            <a:spLocks noChangeArrowheads="1"/>
          </p:cNvSpPr>
          <p:nvPr/>
        </p:nvSpPr>
        <p:spPr bwMode="auto">
          <a:xfrm>
            <a:off x="8759175" y="4698314"/>
            <a:ext cx="576262" cy="218990"/>
          </a:xfrm>
          <a:prstGeom prst="rect">
            <a:avLst/>
          </a:prstGeom>
          <a:noFill/>
          <a:ln w="28575">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95" name="Rectangle 130">
            <a:extLst>
              <a:ext uri="{FF2B5EF4-FFF2-40B4-BE49-F238E27FC236}">
                <a16:creationId xmlns:a16="http://schemas.microsoft.com/office/drawing/2014/main" id="{85A98374-D4D7-4A57-AD6F-61A00DEEEBC9}"/>
              </a:ext>
            </a:extLst>
          </p:cNvPr>
          <p:cNvSpPr>
            <a:spLocks noChangeArrowheads="1"/>
          </p:cNvSpPr>
          <p:nvPr/>
        </p:nvSpPr>
        <p:spPr bwMode="auto">
          <a:xfrm>
            <a:off x="8759175" y="3275161"/>
            <a:ext cx="576262" cy="1185849"/>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96" name="Rectangle 130">
            <a:extLst>
              <a:ext uri="{FF2B5EF4-FFF2-40B4-BE49-F238E27FC236}">
                <a16:creationId xmlns:a16="http://schemas.microsoft.com/office/drawing/2014/main" id="{B307095C-5EC8-4E49-8049-AEC992408C3B}"/>
              </a:ext>
            </a:extLst>
          </p:cNvPr>
          <p:cNvSpPr>
            <a:spLocks noChangeArrowheads="1"/>
          </p:cNvSpPr>
          <p:nvPr/>
        </p:nvSpPr>
        <p:spPr bwMode="auto">
          <a:xfrm>
            <a:off x="7866859" y="3287173"/>
            <a:ext cx="576262" cy="482569"/>
          </a:xfrm>
          <a:prstGeom prst="rect">
            <a:avLst/>
          </a:prstGeom>
          <a:noFill/>
          <a:ln w="28575">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101" name="Rectangle 130">
            <a:extLst>
              <a:ext uri="{FF2B5EF4-FFF2-40B4-BE49-F238E27FC236}">
                <a16:creationId xmlns:a16="http://schemas.microsoft.com/office/drawing/2014/main" id="{5F4DA865-071C-4257-B693-47250C0747B0}"/>
              </a:ext>
            </a:extLst>
          </p:cNvPr>
          <p:cNvSpPr>
            <a:spLocks noChangeArrowheads="1"/>
          </p:cNvSpPr>
          <p:nvPr/>
        </p:nvSpPr>
        <p:spPr bwMode="auto">
          <a:xfrm>
            <a:off x="5122423" y="2088662"/>
            <a:ext cx="576262" cy="235030"/>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103" name="Rectangle 130">
            <a:extLst>
              <a:ext uri="{FF2B5EF4-FFF2-40B4-BE49-F238E27FC236}">
                <a16:creationId xmlns:a16="http://schemas.microsoft.com/office/drawing/2014/main" id="{2871DCD6-C628-4A9C-9CE5-1EABB9C8C64F}"/>
              </a:ext>
            </a:extLst>
          </p:cNvPr>
          <p:cNvSpPr>
            <a:spLocks noChangeArrowheads="1"/>
          </p:cNvSpPr>
          <p:nvPr/>
        </p:nvSpPr>
        <p:spPr bwMode="auto">
          <a:xfrm>
            <a:off x="8726353" y="2324860"/>
            <a:ext cx="576262" cy="725947"/>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52" name="Rectangle 130">
            <a:extLst>
              <a:ext uri="{FF2B5EF4-FFF2-40B4-BE49-F238E27FC236}">
                <a16:creationId xmlns:a16="http://schemas.microsoft.com/office/drawing/2014/main" id="{A14E715A-16F8-41DE-BC3B-42035C2F596D}"/>
              </a:ext>
            </a:extLst>
          </p:cNvPr>
          <p:cNvSpPr>
            <a:spLocks noChangeArrowheads="1"/>
          </p:cNvSpPr>
          <p:nvPr/>
        </p:nvSpPr>
        <p:spPr bwMode="auto">
          <a:xfrm>
            <a:off x="7072034" y="4949025"/>
            <a:ext cx="576262" cy="218990"/>
          </a:xfrm>
          <a:prstGeom prst="rect">
            <a:avLst/>
          </a:prstGeom>
          <a:noFill/>
          <a:ln w="28575">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53" name="Rectangle 130">
            <a:extLst>
              <a:ext uri="{FF2B5EF4-FFF2-40B4-BE49-F238E27FC236}">
                <a16:creationId xmlns:a16="http://schemas.microsoft.com/office/drawing/2014/main" id="{BCCD1A72-4529-4EED-9D5B-BE8E40301036}"/>
              </a:ext>
            </a:extLst>
          </p:cNvPr>
          <p:cNvSpPr>
            <a:spLocks noChangeArrowheads="1"/>
          </p:cNvSpPr>
          <p:nvPr/>
        </p:nvSpPr>
        <p:spPr bwMode="auto">
          <a:xfrm>
            <a:off x="5133727" y="4937791"/>
            <a:ext cx="576262" cy="443320"/>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58" name="Rectangle 130">
            <a:extLst>
              <a:ext uri="{FF2B5EF4-FFF2-40B4-BE49-F238E27FC236}">
                <a16:creationId xmlns:a16="http://schemas.microsoft.com/office/drawing/2014/main" id="{DC749129-6622-44CE-AD41-EF2068F4F6A0}"/>
              </a:ext>
            </a:extLst>
          </p:cNvPr>
          <p:cNvSpPr>
            <a:spLocks noChangeArrowheads="1"/>
          </p:cNvSpPr>
          <p:nvPr/>
        </p:nvSpPr>
        <p:spPr bwMode="auto">
          <a:xfrm>
            <a:off x="8717354" y="5381111"/>
            <a:ext cx="576262" cy="757090"/>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59" name="Rectangle 130">
            <a:extLst>
              <a:ext uri="{FF2B5EF4-FFF2-40B4-BE49-F238E27FC236}">
                <a16:creationId xmlns:a16="http://schemas.microsoft.com/office/drawing/2014/main" id="{850F4F95-7FDD-4DB6-A8A8-374CBE9E495C}"/>
              </a:ext>
            </a:extLst>
          </p:cNvPr>
          <p:cNvSpPr>
            <a:spLocks noChangeArrowheads="1"/>
          </p:cNvSpPr>
          <p:nvPr/>
        </p:nvSpPr>
        <p:spPr bwMode="auto">
          <a:xfrm>
            <a:off x="8751271" y="4942964"/>
            <a:ext cx="576262" cy="225050"/>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63" name="Rectangle 130">
            <a:extLst>
              <a:ext uri="{FF2B5EF4-FFF2-40B4-BE49-F238E27FC236}">
                <a16:creationId xmlns:a16="http://schemas.microsoft.com/office/drawing/2014/main" id="{D1F83F61-6306-4B36-AAFB-F91B171ACF95}"/>
              </a:ext>
            </a:extLst>
          </p:cNvPr>
          <p:cNvSpPr>
            <a:spLocks noChangeArrowheads="1"/>
          </p:cNvSpPr>
          <p:nvPr/>
        </p:nvSpPr>
        <p:spPr bwMode="auto">
          <a:xfrm>
            <a:off x="7078480" y="5426788"/>
            <a:ext cx="576262" cy="711414"/>
          </a:xfrm>
          <a:prstGeom prst="rect">
            <a:avLst/>
          </a:prstGeom>
          <a:noFill/>
          <a:ln w="28575">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66" name="Rectangle 130">
            <a:extLst>
              <a:ext uri="{FF2B5EF4-FFF2-40B4-BE49-F238E27FC236}">
                <a16:creationId xmlns:a16="http://schemas.microsoft.com/office/drawing/2014/main" id="{94FFAF80-DF7E-4A1A-B969-C42776D071E2}"/>
              </a:ext>
            </a:extLst>
          </p:cNvPr>
          <p:cNvSpPr>
            <a:spLocks noChangeArrowheads="1"/>
          </p:cNvSpPr>
          <p:nvPr/>
        </p:nvSpPr>
        <p:spPr bwMode="auto">
          <a:xfrm>
            <a:off x="7894694" y="5166483"/>
            <a:ext cx="576262" cy="218990"/>
          </a:xfrm>
          <a:prstGeom prst="rect">
            <a:avLst/>
          </a:prstGeom>
          <a:noFill/>
          <a:ln w="28575">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73" name="Rectangle 130">
            <a:extLst>
              <a:ext uri="{FF2B5EF4-FFF2-40B4-BE49-F238E27FC236}">
                <a16:creationId xmlns:a16="http://schemas.microsoft.com/office/drawing/2014/main" id="{2FFF0185-3462-4CAF-89EA-2C803621EB07}"/>
              </a:ext>
            </a:extLst>
          </p:cNvPr>
          <p:cNvSpPr>
            <a:spLocks noChangeArrowheads="1"/>
          </p:cNvSpPr>
          <p:nvPr/>
        </p:nvSpPr>
        <p:spPr bwMode="auto">
          <a:xfrm>
            <a:off x="6126314" y="5405171"/>
            <a:ext cx="576262" cy="235030"/>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Tree>
    <p:extLst>
      <p:ext uri="{BB962C8B-B14F-4D97-AF65-F5344CB8AC3E}">
        <p14:creationId xmlns:p14="http://schemas.microsoft.com/office/powerpoint/2010/main" val="354266687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8D945A54-3BD5-4B9D-9436-CE7E48350CD6}"/>
              </a:ext>
            </a:extLst>
          </p:cNvPr>
          <p:cNvSpPr>
            <a:spLocks noGrp="1"/>
          </p:cNvSpPr>
          <p:nvPr>
            <p:ph type="title"/>
          </p:nvPr>
        </p:nvSpPr>
        <p:spPr>
          <a:xfrm>
            <a:off x="304802" y="365127"/>
            <a:ext cx="9442546" cy="970187"/>
          </a:xfrm>
        </p:spPr>
        <p:txBody>
          <a:bodyPr>
            <a:normAutofit fontScale="90000"/>
          </a:bodyPr>
          <a:lstStyle/>
          <a:p>
            <a:r>
              <a:rPr lang="es-PE" sz="2400" dirty="0"/>
              <a:t>2. Resumen Ejecutivo</a:t>
            </a:r>
            <a:br>
              <a:rPr lang="es-PE" dirty="0"/>
            </a:br>
            <a:r>
              <a:rPr lang="es-PE" dirty="0"/>
              <a:t>   </a:t>
            </a:r>
            <a:r>
              <a:rPr lang="es-PE" dirty="0">
                <a:solidFill>
                  <a:srgbClr val="1264A1"/>
                </a:solidFill>
              </a:rPr>
              <a:t> </a:t>
            </a:r>
            <a:r>
              <a:rPr lang="es-PE" sz="1800" dirty="0">
                <a:solidFill>
                  <a:srgbClr val="1264A1"/>
                </a:solidFill>
              </a:rPr>
              <a:t>2.1 Indicadores de Satisfacción Post Contacto – Tributos Internos</a:t>
            </a:r>
            <a:br>
              <a:rPr lang="es-PE" sz="1800" dirty="0">
                <a:solidFill>
                  <a:srgbClr val="1264A1"/>
                </a:solidFill>
              </a:rPr>
            </a:br>
            <a:r>
              <a:rPr lang="es-PE" sz="1800" dirty="0">
                <a:solidFill>
                  <a:srgbClr val="1264A1"/>
                </a:solidFill>
              </a:rPr>
              <a:t>             2.1.15 Puntos Fuertes y Débiles : Por Dependencias – Servicio  Compulsas</a:t>
            </a:r>
          </a:p>
        </p:txBody>
      </p:sp>
      <p:graphicFrame>
        <p:nvGraphicFramePr>
          <p:cNvPr id="7" name="Group 3">
            <a:extLst>
              <a:ext uri="{FF2B5EF4-FFF2-40B4-BE49-F238E27FC236}">
                <a16:creationId xmlns:a16="http://schemas.microsoft.com/office/drawing/2014/main" id="{7FEE6143-FC80-474D-BAEF-89AE0AF922E3}"/>
              </a:ext>
            </a:extLst>
          </p:cNvPr>
          <p:cNvGraphicFramePr>
            <a:graphicFrameLocks noGrp="1"/>
          </p:cNvGraphicFramePr>
          <p:nvPr>
            <p:extLst>
              <p:ext uri="{D42A27DB-BD31-4B8C-83A1-F6EECF244321}">
                <p14:modId xmlns:p14="http://schemas.microsoft.com/office/powerpoint/2010/main" val="1933947373"/>
              </p:ext>
            </p:extLst>
          </p:nvPr>
        </p:nvGraphicFramePr>
        <p:xfrm>
          <a:off x="1129695" y="1774132"/>
          <a:ext cx="8421688" cy="3812988"/>
        </p:xfrm>
        <a:graphic>
          <a:graphicData uri="http://schemas.openxmlformats.org/drawingml/2006/table">
            <a:tbl>
              <a:tblPr/>
              <a:tblGrid>
                <a:gridCol w="1345367">
                  <a:extLst>
                    <a:ext uri="{9D8B030D-6E8A-4147-A177-3AD203B41FA5}">
                      <a16:colId xmlns:a16="http://schemas.microsoft.com/office/drawing/2014/main" val="20000"/>
                    </a:ext>
                  </a:extLst>
                </a:gridCol>
                <a:gridCol w="1853980">
                  <a:extLst>
                    <a:ext uri="{9D8B030D-6E8A-4147-A177-3AD203B41FA5}">
                      <a16:colId xmlns:a16="http://schemas.microsoft.com/office/drawing/2014/main" val="20001"/>
                    </a:ext>
                  </a:extLst>
                </a:gridCol>
                <a:gridCol w="646434">
                  <a:extLst>
                    <a:ext uri="{9D8B030D-6E8A-4147-A177-3AD203B41FA5}">
                      <a16:colId xmlns:a16="http://schemas.microsoft.com/office/drawing/2014/main" val="20002"/>
                    </a:ext>
                  </a:extLst>
                </a:gridCol>
                <a:gridCol w="1010752">
                  <a:extLst>
                    <a:ext uri="{9D8B030D-6E8A-4147-A177-3AD203B41FA5}">
                      <a16:colId xmlns:a16="http://schemas.microsoft.com/office/drawing/2014/main" val="20003"/>
                    </a:ext>
                  </a:extLst>
                </a:gridCol>
                <a:gridCol w="1041838">
                  <a:extLst>
                    <a:ext uri="{9D8B030D-6E8A-4147-A177-3AD203B41FA5}">
                      <a16:colId xmlns:a16="http://schemas.microsoft.com/office/drawing/2014/main" val="20004"/>
                    </a:ext>
                  </a:extLst>
                </a:gridCol>
                <a:gridCol w="818706">
                  <a:extLst>
                    <a:ext uri="{9D8B030D-6E8A-4147-A177-3AD203B41FA5}">
                      <a16:colId xmlns:a16="http://schemas.microsoft.com/office/drawing/2014/main" val="20005"/>
                    </a:ext>
                  </a:extLst>
                </a:gridCol>
                <a:gridCol w="804499">
                  <a:extLst>
                    <a:ext uri="{9D8B030D-6E8A-4147-A177-3AD203B41FA5}">
                      <a16:colId xmlns:a16="http://schemas.microsoft.com/office/drawing/2014/main" val="20006"/>
                    </a:ext>
                  </a:extLst>
                </a:gridCol>
                <a:gridCol w="900112">
                  <a:extLst>
                    <a:ext uri="{9D8B030D-6E8A-4147-A177-3AD203B41FA5}">
                      <a16:colId xmlns:a16="http://schemas.microsoft.com/office/drawing/2014/main" val="20007"/>
                    </a:ext>
                  </a:extLst>
                </a:gridCol>
              </a:tblGrid>
              <a:tr h="295275">
                <a:tc rowSpan="2">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bg1"/>
                          </a:solidFill>
                          <a:effectLst/>
                          <a:latin typeface="+mn-lt"/>
                          <a:cs typeface="Arial" panose="020B0604020202020204" pitchFamily="34" charset="0"/>
                        </a:rPr>
                        <a:t>Proceso</a:t>
                      </a:r>
                    </a:p>
                  </a:txBody>
                  <a:tcPr marT="45701" marB="4570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0000"/>
                    </a:solidFill>
                  </a:tcPr>
                </a:tc>
                <a:tc rowSpan="2">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bg1"/>
                          </a:solidFill>
                          <a:effectLst/>
                          <a:latin typeface="+mn-lt"/>
                          <a:cs typeface="Arial" panose="020B0604020202020204" pitchFamily="34" charset="0"/>
                        </a:rPr>
                        <a:t>Dependencias</a:t>
                      </a:r>
                      <a:endParaRPr kumimoji="0" lang="es-ES" altLang="es-ES" sz="1200" b="0" i="0" u="none" strike="noStrike" cap="none" normalizeH="0" baseline="0" dirty="0">
                        <a:ln>
                          <a:noFill/>
                        </a:ln>
                        <a:solidFill>
                          <a:schemeClr val="bg1"/>
                        </a:solidFill>
                        <a:effectLst/>
                        <a:latin typeface="+mn-lt"/>
                        <a:cs typeface="Arial" panose="020B0604020202020204" pitchFamily="34" charset="0"/>
                      </a:endParaRPr>
                    </a:p>
                  </a:txBody>
                  <a:tcPr marT="45701" marB="4570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0000"/>
                    </a:solidFill>
                  </a:tcPr>
                </a:tc>
                <a:tc rowSpan="2">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bg1"/>
                          </a:solidFill>
                          <a:effectLst/>
                          <a:latin typeface="+mn-lt"/>
                          <a:cs typeface="Arial" panose="020B0604020202020204" pitchFamily="34" charset="0"/>
                        </a:rPr>
                        <a:t>TOTAL</a:t>
                      </a:r>
                    </a:p>
                  </a:txBody>
                  <a:tcPr marT="45701" marB="4570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0000"/>
                    </a:solidFill>
                  </a:tcPr>
                </a:tc>
                <a:tc gridSpan="5">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mn-lt"/>
                          <a:cs typeface="Arial" panose="020B0604020202020204" pitchFamily="34" charset="0"/>
                        </a:rPr>
                        <a:t>DIMENSIONES O FACTORES</a:t>
                      </a:r>
                    </a:p>
                  </a:txBody>
                  <a:tcPr marT="45701" marB="45701" anchor="ctr" horzOverflow="overflow">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extLst>
                  <a:ext uri="{0D108BD9-81ED-4DB2-BD59-A6C34878D82A}">
                    <a16:rowId xmlns:a16="http://schemas.microsoft.com/office/drawing/2014/main" val="10000"/>
                  </a:ext>
                </a:extLst>
              </a:tr>
              <a:tr h="493713">
                <a:tc vMerge="1">
                  <a:txBody>
                    <a:bodyPr/>
                    <a:lstStyle/>
                    <a:p>
                      <a:endParaRPr lang="es-ES"/>
                    </a:p>
                  </a:txBody>
                  <a:tcPr/>
                </a:tc>
                <a:tc vMerge="1">
                  <a:txBody>
                    <a:bodyPr/>
                    <a:lstStyle/>
                    <a:p>
                      <a:endParaRPr lang="es-ES"/>
                    </a:p>
                  </a:txBody>
                  <a:tcPr/>
                </a:tc>
                <a:tc vMerge="1">
                  <a:txBody>
                    <a:bodyPr/>
                    <a:lstStyle/>
                    <a:p>
                      <a:endParaRPr lang="es-ES"/>
                    </a:p>
                  </a:txBody>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100" b="1" i="0" u="none" strike="noStrike" cap="none" normalizeH="0" baseline="0" dirty="0">
                          <a:ln>
                            <a:noFill/>
                          </a:ln>
                          <a:solidFill>
                            <a:schemeClr val="tx1"/>
                          </a:solidFill>
                          <a:effectLst/>
                          <a:latin typeface="+mn-lt"/>
                          <a:cs typeface="Arial" panose="020B0604020202020204" pitchFamily="34" charset="0"/>
                        </a:rPr>
                        <a:t>Conocimiento técnico</a:t>
                      </a:r>
                      <a:endParaRPr kumimoji="0" lang="es-ES" altLang="es-ES" sz="1100" b="0"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100" b="1" i="0" u="none" strike="noStrike" cap="none" normalizeH="0" baseline="0" dirty="0">
                          <a:ln>
                            <a:noFill/>
                          </a:ln>
                          <a:solidFill>
                            <a:schemeClr val="tx1"/>
                          </a:solidFill>
                          <a:effectLst/>
                          <a:latin typeface="+mn-lt"/>
                          <a:cs typeface="Arial" panose="020B0604020202020204" pitchFamily="34" charset="0"/>
                        </a:rPr>
                        <a:t>Comunicación</a:t>
                      </a:r>
                      <a:endParaRPr kumimoji="0" lang="es-ES" altLang="es-ES" sz="1100" b="0"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100" b="1" i="0" u="none" strike="noStrike" cap="none" normalizeH="0" baseline="0" dirty="0">
                          <a:ln>
                            <a:noFill/>
                          </a:ln>
                          <a:solidFill>
                            <a:schemeClr val="tx1"/>
                          </a:solidFill>
                          <a:effectLst/>
                          <a:latin typeface="+mn-lt"/>
                          <a:cs typeface="Arial" panose="020B0604020202020204" pitchFamily="34" charset="0"/>
                        </a:rPr>
                        <a:t>Elementos tangibles</a:t>
                      </a:r>
                      <a:endParaRPr kumimoji="0" lang="es-ES" altLang="es-ES" sz="1100" b="0"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100" b="1" i="0" u="none" strike="noStrike" cap="none" normalizeH="0" baseline="0" dirty="0">
                          <a:ln>
                            <a:noFill/>
                          </a:ln>
                          <a:solidFill>
                            <a:schemeClr val="tx1"/>
                          </a:solidFill>
                          <a:effectLst/>
                          <a:latin typeface="+mn-lt"/>
                          <a:cs typeface="Arial" panose="020B0604020202020204" pitchFamily="34" charset="0"/>
                        </a:rPr>
                        <a:t>Calidez</a:t>
                      </a:r>
                      <a:endParaRPr kumimoji="0" lang="es-ES" altLang="es-ES" sz="1100" b="0"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100" b="1" i="0" u="none" strike="noStrike" cap="none" normalizeH="0" baseline="0" dirty="0">
                          <a:ln>
                            <a:noFill/>
                          </a:ln>
                          <a:solidFill>
                            <a:schemeClr val="tx1"/>
                          </a:solidFill>
                          <a:effectLst/>
                          <a:latin typeface="+mn-lt"/>
                          <a:cs typeface="Arial" panose="020B0604020202020204" pitchFamily="34" charset="0"/>
                        </a:rPr>
                        <a:t>Efectividad</a:t>
                      </a:r>
                      <a:endParaRPr kumimoji="0" lang="es-ES" altLang="es-ES" sz="1100" b="0"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extLst>
                  <a:ext uri="{0D108BD9-81ED-4DB2-BD59-A6C34878D82A}">
                    <a16:rowId xmlns:a16="http://schemas.microsoft.com/office/drawing/2014/main" val="10001"/>
                  </a:ext>
                </a:extLst>
              </a:tr>
              <a:tr h="432000">
                <a:tc rowSpan="7">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mn-lt"/>
                          <a:cs typeface="Arial" panose="020B0604020202020204" pitchFamily="34" charset="0"/>
                        </a:rPr>
                        <a:t>FISCALIZACIÓN</a:t>
                      </a:r>
                    </a:p>
                    <a:p>
                      <a:pPr marL="0" marR="0" lvl="0" indent="0" algn="ctr" defTabSz="914400" rtl="0" eaLnBrk="1" fontAlgn="ctr" latinLnBrk="0" hangingPunct="1">
                        <a:lnSpc>
                          <a:spcPct val="100000"/>
                        </a:lnSpc>
                        <a:spcBef>
                          <a:spcPct val="0"/>
                        </a:spcBef>
                        <a:spcAft>
                          <a:spcPct val="0"/>
                        </a:spcAft>
                        <a:buClrTx/>
                        <a:buSzTx/>
                        <a:buFontTx/>
                        <a:buNone/>
                        <a:tabLst/>
                      </a:pPr>
                      <a:endParaRPr kumimoji="0" lang="es-ES" altLang="es-ES" sz="1200" b="1" i="0" u="none" strike="noStrike" cap="none" normalizeH="0" baseline="0" dirty="0">
                        <a:ln>
                          <a:noFill/>
                        </a:ln>
                        <a:solidFill>
                          <a:schemeClr val="tx1"/>
                        </a:solidFill>
                        <a:effectLst/>
                        <a:latin typeface="+mn-lt"/>
                        <a:cs typeface="Arial" panose="020B0604020202020204" pitchFamily="34" charset="0"/>
                      </a:endParaRPr>
                    </a:p>
                    <a:p>
                      <a:pPr marL="0" marR="0" lvl="0" indent="0" algn="ctr" defTabSz="914400" rtl="0" eaLnBrk="1" fontAlgn="ctr" latinLnBrk="0" hangingPunct="1">
                        <a:lnSpc>
                          <a:spcPct val="100000"/>
                        </a:lnSpc>
                        <a:spcBef>
                          <a:spcPct val="0"/>
                        </a:spcBef>
                        <a:spcAft>
                          <a:spcPct val="0"/>
                        </a:spcAft>
                        <a:buClrTx/>
                        <a:buSzTx/>
                        <a:buFontTx/>
                        <a:buNone/>
                        <a:tabLst/>
                        <a:defRPr/>
                      </a:pPr>
                      <a:r>
                        <a:rPr kumimoji="0" lang="es-ES" altLang="es-ES" sz="1200" b="1"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Servicio: Compulsas</a:t>
                      </a:r>
                    </a:p>
                  </a:txBody>
                  <a:tcPr marT="45701" marB="4570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l" fontAlgn="ctr"/>
                      <a:r>
                        <a:rPr lang="es-PE" sz="1000" b="0" i="0" u="none" strike="noStrike" dirty="0">
                          <a:effectLst/>
                          <a:latin typeface="Arial" panose="020B0604020202020204" pitchFamily="34" charset="0"/>
                        </a:rPr>
                        <a:t>LIMA</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1" i="0" u="none" strike="noStrike" dirty="0">
                          <a:solidFill>
                            <a:schemeClr val="tx1"/>
                          </a:solidFill>
                          <a:effectLst/>
                          <a:latin typeface="Arial" panose="020B0604020202020204" pitchFamily="34" charset="0"/>
                        </a:rPr>
                        <a:t>3.99</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3.89</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b"/>
                      <a:r>
                        <a:rPr lang="es-PE" sz="1000" b="0" i="0" u="none" strike="noStrike" dirty="0">
                          <a:solidFill>
                            <a:schemeClr val="tx1"/>
                          </a:solidFill>
                          <a:effectLst/>
                          <a:latin typeface="Arial" panose="020B0604020202020204" pitchFamily="34" charset="0"/>
                        </a:rPr>
                        <a:t>3.90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b"/>
                      <a:r>
                        <a:rPr lang="es-PE" sz="1000" b="0" i="0" u="none" strike="noStrike" dirty="0">
                          <a:solidFill>
                            <a:schemeClr val="tx1"/>
                          </a:solidFill>
                          <a:effectLst/>
                          <a:latin typeface="Arial" panose="020B0604020202020204" pitchFamily="34" charset="0"/>
                        </a:rPr>
                        <a:t>4.32</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b"/>
                      <a:r>
                        <a:rPr lang="es-PE" sz="1000" b="0" i="0" u="none" strike="noStrike" dirty="0">
                          <a:solidFill>
                            <a:schemeClr val="tx1"/>
                          </a:solidFill>
                          <a:effectLst/>
                          <a:latin typeface="Arial" panose="020B0604020202020204" pitchFamily="34" charset="0"/>
                        </a:rPr>
                        <a:t>4.12</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b"/>
                      <a:r>
                        <a:rPr lang="es-PE" sz="1000" b="0" i="0" u="none" strike="noStrike" dirty="0">
                          <a:solidFill>
                            <a:schemeClr val="tx1"/>
                          </a:solidFill>
                          <a:effectLst/>
                          <a:latin typeface="Arial" panose="020B0604020202020204" pitchFamily="34" charset="0"/>
                        </a:rPr>
                        <a:t>3.74</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extLst>
                  <a:ext uri="{0D108BD9-81ED-4DB2-BD59-A6C34878D82A}">
                    <a16:rowId xmlns:a16="http://schemas.microsoft.com/office/drawing/2014/main" val="10002"/>
                  </a:ext>
                </a:extLst>
              </a:tr>
              <a:tr h="432000">
                <a:tc vMerge="1">
                  <a:txBody>
                    <a:bodyPr/>
                    <a:lstStyle/>
                    <a:p>
                      <a:endParaRPr lang="es-ES"/>
                    </a:p>
                  </a:txBody>
                  <a:tcPr/>
                </a:tc>
                <a:tc>
                  <a:txBody>
                    <a:bodyPr/>
                    <a:lstStyle/>
                    <a:p>
                      <a:pPr algn="l" fontAlgn="ctr"/>
                      <a:r>
                        <a:rPr lang="es-PE" sz="1000" b="0" i="0" u="none" strike="noStrike" dirty="0">
                          <a:effectLst/>
                          <a:latin typeface="Arial" panose="020B0604020202020204" pitchFamily="34" charset="0"/>
                        </a:rPr>
                        <a:t>IR LA LIBERTAD</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1" i="0" u="none" strike="noStrike" dirty="0">
                          <a:solidFill>
                            <a:schemeClr val="tx1"/>
                          </a:solidFill>
                          <a:effectLst/>
                          <a:latin typeface="Arial" panose="020B0604020202020204" pitchFamily="34" charset="0"/>
                        </a:rPr>
                        <a:t>3.50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3.67</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b"/>
                      <a:r>
                        <a:rPr lang="es-PE" sz="1000" b="0" i="0" u="none" strike="noStrike" dirty="0">
                          <a:solidFill>
                            <a:schemeClr val="tx1"/>
                          </a:solidFill>
                          <a:effectLst/>
                          <a:latin typeface="Arial" panose="020B0604020202020204" pitchFamily="34" charset="0"/>
                        </a:rPr>
                        <a:t>3.33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b"/>
                      <a:r>
                        <a:rPr lang="es-PE" sz="1000" b="0" i="0" u="none" strike="noStrike" dirty="0">
                          <a:solidFill>
                            <a:schemeClr val="tx1"/>
                          </a:solidFill>
                          <a:effectLst/>
                          <a:latin typeface="Arial" panose="020B0604020202020204" pitchFamily="34" charset="0"/>
                        </a:rPr>
                        <a:t>3.67</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b"/>
                      <a:r>
                        <a:rPr lang="es-PE" sz="1000" b="0" i="0" u="none" strike="noStrike" dirty="0">
                          <a:solidFill>
                            <a:schemeClr val="tx1"/>
                          </a:solidFill>
                          <a:effectLst/>
                          <a:latin typeface="Arial" panose="020B0604020202020204" pitchFamily="34" charset="0"/>
                        </a:rPr>
                        <a:t>3.67</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b"/>
                      <a:r>
                        <a:rPr lang="es-PE" sz="1000" b="0" i="0" u="none" strike="noStrike" dirty="0">
                          <a:solidFill>
                            <a:schemeClr val="tx1"/>
                          </a:solidFill>
                          <a:effectLst/>
                          <a:latin typeface="Arial" panose="020B0604020202020204" pitchFamily="34" charset="0"/>
                        </a:rPr>
                        <a:t>3.17</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extLst>
                  <a:ext uri="{0D108BD9-81ED-4DB2-BD59-A6C34878D82A}">
                    <a16:rowId xmlns:a16="http://schemas.microsoft.com/office/drawing/2014/main" val="10003"/>
                  </a:ext>
                </a:extLst>
              </a:tr>
              <a:tr h="432000">
                <a:tc vMerge="1">
                  <a:txBody>
                    <a:bodyPr/>
                    <a:lstStyle/>
                    <a:p>
                      <a:endParaRPr lang="es-ES"/>
                    </a:p>
                  </a:txBody>
                  <a:tcPr/>
                </a:tc>
                <a:tc>
                  <a:txBody>
                    <a:bodyPr/>
                    <a:lstStyle/>
                    <a:p>
                      <a:pPr algn="l" fontAlgn="ctr"/>
                      <a:r>
                        <a:rPr lang="es-PE" sz="1000" b="0" i="0" u="none" strike="noStrike" dirty="0">
                          <a:effectLst/>
                          <a:latin typeface="Arial" panose="020B0604020202020204" pitchFamily="34" charset="0"/>
                        </a:rPr>
                        <a:t>IR LAMBAYEQUE</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1" i="0" u="none" strike="noStrike" dirty="0">
                          <a:solidFill>
                            <a:schemeClr val="tx1"/>
                          </a:solidFill>
                          <a:effectLst/>
                          <a:latin typeface="Arial" panose="020B0604020202020204" pitchFamily="34" charset="0"/>
                        </a:rPr>
                        <a:t>4.54</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4.30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b"/>
                      <a:r>
                        <a:rPr lang="es-PE" sz="1000" b="0" i="0" u="none" strike="noStrike" dirty="0">
                          <a:solidFill>
                            <a:schemeClr val="tx1"/>
                          </a:solidFill>
                          <a:effectLst/>
                          <a:latin typeface="Arial" panose="020B0604020202020204" pitchFamily="34" charset="0"/>
                        </a:rPr>
                        <a:t>4.70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b"/>
                      <a:r>
                        <a:rPr lang="es-PE" sz="1000" b="0" i="0" u="none" strike="noStrike" dirty="0">
                          <a:solidFill>
                            <a:schemeClr val="tx1"/>
                          </a:solidFill>
                          <a:effectLst/>
                          <a:latin typeface="Arial" panose="020B0604020202020204" pitchFamily="34" charset="0"/>
                        </a:rPr>
                        <a:t>4.80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b"/>
                      <a:r>
                        <a:rPr lang="es-PE" sz="1000" b="0" i="0" u="none" strike="noStrike" dirty="0">
                          <a:solidFill>
                            <a:schemeClr val="tx1"/>
                          </a:solidFill>
                          <a:effectLst/>
                          <a:latin typeface="Arial" panose="020B0604020202020204" pitchFamily="34" charset="0"/>
                        </a:rPr>
                        <a:t>4.70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b"/>
                      <a:r>
                        <a:rPr lang="es-PE" sz="1000" b="0" i="0" u="none" strike="noStrike" dirty="0">
                          <a:solidFill>
                            <a:schemeClr val="tx1"/>
                          </a:solidFill>
                          <a:effectLst/>
                          <a:latin typeface="Arial" panose="020B0604020202020204" pitchFamily="34" charset="0"/>
                        </a:rPr>
                        <a:t>4.20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extLst>
                  <a:ext uri="{0D108BD9-81ED-4DB2-BD59-A6C34878D82A}">
                    <a16:rowId xmlns:a16="http://schemas.microsoft.com/office/drawing/2014/main" val="10004"/>
                  </a:ext>
                </a:extLst>
              </a:tr>
              <a:tr h="432000">
                <a:tc vMerge="1">
                  <a:txBody>
                    <a:bodyPr/>
                    <a:lstStyle/>
                    <a:p>
                      <a:endParaRPr lang="es-PE"/>
                    </a:p>
                  </a:txBody>
                  <a:tcPr/>
                </a:tc>
                <a:tc>
                  <a:txBody>
                    <a:bodyPr/>
                    <a:lstStyle/>
                    <a:p>
                      <a:pPr algn="l" fontAlgn="ctr"/>
                      <a:r>
                        <a:rPr lang="es-PE" sz="1000" b="0" i="0" u="none" strike="noStrike" dirty="0">
                          <a:effectLst/>
                          <a:latin typeface="Arial" panose="020B0604020202020204" pitchFamily="34" charset="0"/>
                        </a:rPr>
                        <a:t>IR ICA</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1" i="0" u="none" strike="noStrike" dirty="0">
                          <a:solidFill>
                            <a:schemeClr val="tx1"/>
                          </a:solidFill>
                          <a:effectLst/>
                          <a:latin typeface="Arial" panose="020B0604020202020204" pitchFamily="34" charset="0"/>
                        </a:rPr>
                        <a:t>4.11</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4.05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b"/>
                      <a:r>
                        <a:rPr lang="es-PE" sz="1000" b="0" i="0" u="none" strike="noStrike" dirty="0">
                          <a:solidFill>
                            <a:schemeClr val="tx1"/>
                          </a:solidFill>
                          <a:effectLst/>
                          <a:latin typeface="Arial" panose="020B0604020202020204" pitchFamily="34" charset="0"/>
                        </a:rPr>
                        <a:t>4.00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b"/>
                      <a:r>
                        <a:rPr lang="es-PE" sz="1000" b="0" i="0" u="none" strike="noStrike" dirty="0">
                          <a:solidFill>
                            <a:schemeClr val="tx1"/>
                          </a:solidFill>
                          <a:effectLst/>
                          <a:latin typeface="Arial" panose="020B0604020202020204" pitchFamily="34" charset="0"/>
                        </a:rPr>
                        <a:t>4.20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b"/>
                      <a:r>
                        <a:rPr lang="es-PE" sz="1000" b="0" i="0" u="none" strike="noStrike" dirty="0">
                          <a:solidFill>
                            <a:schemeClr val="tx1"/>
                          </a:solidFill>
                          <a:effectLst/>
                          <a:latin typeface="Arial" panose="020B0604020202020204" pitchFamily="34" charset="0"/>
                        </a:rPr>
                        <a:t>4.40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b"/>
                      <a:r>
                        <a:rPr lang="es-PE" sz="1000" b="0" i="0" u="none" strike="noStrike" dirty="0">
                          <a:solidFill>
                            <a:schemeClr val="tx1"/>
                          </a:solidFill>
                          <a:effectLst/>
                          <a:latin typeface="Arial" panose="020B0604020202020204" pitchFamily="34" charset="0"/>
                        </a:rPr>
                        <a:t>3.90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extLst>
                  <a:ext uri="{0D108BD9-81ED-4DB2-BD59-A6C34878D82A}">
                    <a16:rowId xmlns:a16="http://schemas.microsoft.com/office/drawing/2014/main" val="686529751"/>
                  </a:ext>
                </a:extLst>
              </a:tr>
              <a:tr h="432000">
                <a:tc vMerge="1">
                  <a:txBody>
                    <a:bodyPr/>
                    <a:lstStyle/>
                    <a:p>
                      <a:endParaRPr lang="es-ES"/>
                    </a:p>
                  </a:txBody>
                  <a:tcPr/>
                </a:tc>
                <a:tc>
                  <a:txBody>
                    <a:bodyPr/>
                    <a:lstStyle/>
                    <a:p>
                      <a:pPr algn="l" fontAlgn="ctr"/>
                      <a:r>
                        <a:rPr lang="es-PE" sz="1000" b="0" i="0" u="none" strike="noStrike" dirty="0">
                          <a:effectLst/>
                          <a:latin typeface="Arial" panose="020B0604020202020204" pitchFamily="34" charset="0"/>
                        </a:rPr>
                        <a:t>IR JUNIN</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1" i="0" u="none" strike="noStrike" dirty="0">
                          <a:solidFill>
                            <a:schemeClr val="tx1"/>
                          </a:solidFill>
                          <a:effectLst/>
                          <a:latin typeface="Arial" panose="020B0604020202020204" pitchFamily="34" charset="0"/>
                        </a:rPr>
                        <a:t>3.18</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3.00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b"/>
                      <a:r>
                        <a:rPr lang="es-PE" sz="1000" b="0" i="0" u="none" strike="noStrike" dirty="0">
                          <a:solidFill>
                            <a:schemeClr val="tx1"/>
                          </a:solidFill>
                          <a:effectLst/>
                          <a:latin typeface="Arial" panose="020B0604020202020204" pitchFamily="34" charset="0"/>
                        </a:rPr>
                        <a:t>2.88</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b"/>
                      <a:r>
                        <a:rPr lang="es-PE" sz="1000" b="0" i="0" u="none" strike="noStrike" dirty="0">
                          <a:solidFill>
                            <a:schemeClr val="tx1"/>
                          </a:solidFill>
                          <a:effectLst/>
                          <a:latin typeface="Arial" panose="020B0604020202020204" pitchFamily="34" charset="0"/>
                        </a:rPr>
                        <a:t>4.00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b"/>
                      <a:r>
                        <a:rPr lang="es-PE" sz="1000" b="0" i="0" u="none" strike="noStrike" dirty="0">
                          <a:solidFill>
                            <a:schemeClr val="tx1"/>
                          </a:solidFill>
                          <a:effectLst/>
                          <a:latin typeface="Arial" panose="020B0604020202020204" pitchFamily="34" charset="0"/>
                        </a:rPr>
                        <a:t>3.25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b"/>
                      <a:r>
                        <a:rPr lang="es-PE" sz="1000" b="0" i="0" u="none" strike="noStrike" dirty="0">
                          <a:solidFill>
                            <a:schemeClr val="tx1"/>
                          </a:solidFill>
                          <a:effectLst/>
                          <a:latin typeface="Arial" panose="020B0604020202020204" pitchFamily="34" charset="0"/>
                        </a:rPr>
                        <a:t>2.75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extLst>
                  <a:ext uri="{0D108BD9-81ED-4DB2-BD59-A6C34878D82A}">
                    <a16:rowId xmlns:a16="http://schemas.microsoft.com/office/drawing/2014/main" val="10005"/>
                  </a:ext>
                </a:extLst>
              </a:tr>
              <a:tr h="432000">
                <a:tc vMerge="1">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s-ES" altLang="es-ES" sz="1200" b="1"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l" fontAlgn="ctr"/>
                      <a:r>
                        <a:rPr lang="es-PE" sz="1000" b="0" i="0" u="none" strike="noStrike" dirty="0">
                          <a:effectLst/>
                          <a:latin typeface="Arial" panose="020B0604020202020204" pitchFamily="34" charset="0"/>
                        </a:rPr>
                        <a:t>IR CAJAMARCA</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1" i="0" u="none" strike="noStrike" dirty="0">
                          <a:solidFill>
                            <a:schemeClr val="tx1"/>
                          </a:solidFill>
                          <a:effectLst/>
                          <a:latin typeface="Arial" panose="020B0604020202020204" pitchFamily="34" charset="0"/>
                        </a:rPr>
                        <a:t>3.80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4.00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b"/>
                      <a:r>
                        <a:rPr lang="es-PE" sz="1000" b="0" i="0" u="none" strike="noStrike" dirty="0">
                          <a:solidFill>
                            <a:schemeClr val="tx1"/>
                          </a:solidFill>
                          <a:effectLst/>
                          <a:latin typeface="Arial" panose="020B0604020202020204" pitchFamily="34" charset="0"/>
                        </a:rPr>
                        <a:t>3.50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b"/>
                      <a:r>
                        <a:rPr lang="es-PE" sz="1000" b="0" i="0" u="none" strike="noStrike" dirty="0">
                          <a:solidFill>
                            <a:schemeClr val="tx1"/>
                          </a:solidFill>
                          <a:effectLst/>
                          <a:latin typeface="Arial" panose="020B0604020202020204" pitchFamily="34" charset="0"/>
                        </a:rPr>
                        <a:t>5.00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b"/>
                      <a:r>
                        <a:rPr lang="es-PE" sz="1000" b="0" i="0" u="none" strike="noStrike" dirty="0">
                          <a:solidFill>
                            <a:schemeClr val="tx1"/>
                          </a:solidFill>
                          <a:effectLst/>
                          <a:latin typeface="Arial" panose="020B0604020202020204" pitchFamily="34" charset="0"/>
                        </a:rPr>
                        <a:t>3.50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b"/>
                      <a:r>
                        <a:rPr lang="es-PE" sz="1000" b="0" i="0" u="none" strike="noStrike" dirty="0">
                          <a:solidFill>
                            <a:schemeClr val="tx1"/>
                          </a:solidFill>
                          <a:effectLst/>
                          <a:latin typeface="Arial" panose="020B0604020202020204" pitchFamily="34" charset="0"/>
                        </a:rPr>
                        <a:t>3.00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extLst>
                  <a:ext uri="{0D108BD9-81ED-4DB2-BD59-A6C34878D82A}">
                    <a16:rowId xmlns:a16="http://schemas.microsoft.com/office/drawing/2014/main" val="10007"/>
                  </a:ext>
                </a:extLst>
              </a:tr>
              <a:tr h="432000">
                <a:tc vMerge="1">
                  <a:txBody>
                    <a:bodyPr/>
                    <a:lstStyle/>
                    <a:p>
                      <a:endParaRPr lang="es-ES"/>
                    </a:p>
                  </a:txBody>
                  <a:tcPr/>
                </a:tc>
                <a:tc>
                  <a:txBody>
                    <a:bodyPr/>
                    <a:lstStyle/>
                    <a:p>
                      <a:pPr algn="l" fontAlgn="ctr"/>
                      <a:r>
                        <a:rPr lang="es-PE" sz="1000" b="0" i="0" u="none" strike="noStrike" dirty="0">
                          <a:effectLst/>
                          <a:latin typeface="Arial" panose="020B0604020202020204" pitchFamily="34" charset="0"/>
                        </a:rPr>
                        <a:t>OZ HUANUCO</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1" i="0" u="none" strike="noStrike" dirty="0">
                          <a:solidFill>
                            <a:schemeClr val="tx1"/>
                          </a:solidFill>
                          <a:effectLst/>
                          <a:latin typeface="Arial" panose="020B0604020202020204" pitchFamily="34" charset="0"/>
                        </a:rPr>
                        <a:t>4.03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4.00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b"/>
                      <a:r>
                        <a:rPr lang="es-PE" sz="1000" b="0" i="0" u="none" strike="noStrike" dirty="0">
                          <a:solidFill>
                            <a:schemeClr val="tx1"/>
                          </a:solidFill>
                          <a:effectLst/>
                          <a:latin typeface="Arial" panose="020B0604020202020204" pitchFamily="34" charset="0"/>
                        </a:rPr>
                        <a:t>3.50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b"/>
                      <a:r>
                        <a:rPr lang="es-PE" sz="1000" b="0" i="0" u="none" strike="noStrike" dirty="0">
                          <a:solidFill>
                            <a:schemeClr val="tx1"/>
                          </a:solidFill>
                          <a:effectLst/>
                          <a:latin typeface="Arial" panose="020B0604020202020204" pitchFamily="34" charset="0"/>
                        </a:rPr>
                        <a:t>4.67</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b"/>
                      <a:r>
                        <a:rPr lang="es-PE" sz="1000" b="0" i="0" u="none" strike="noStrike" dirty="0">
                          <a:solidFill>
                            <a:schemeClr val="tx1"/>
                          </a:solidFill>
                          <a:effectLst/>
                          <a:latin typeface="Arial" panose="020B0604020202020204" pitchFamily="34" charset="0"/>
                        </a:rPr>
                        <a:t>4.00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b"/>
                      <a:r>
                        <a:rPr lang="es-PE" sz="1000" b="0" i="0" u="none" strike="noStrike" dirty="0">
                          <a:solidFill>
                            <a:schemeClr val="tx1"/>
                          </a:solidFill>
                          <a:effectLst/>
                          <a:latin typeface="Arial" panose="020B0604020202020204" pitchFamily="34" charset="0"/>
                        </a:rPr>
                        <a:t>4.00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extLst>
                  <a:ext uri="{0D108BD9-81ED-4DB2-BD59-A6C34878D82A}">
                    <a16:rowId xmlns:a16="http://schemas.microsoft.com/office/drawing/2014/main" val="10008"/>
                  </a:ext>
                </a:extLst>
              </a:tr>
            </a:tbl>
          </a:graphicData>
        </a:graphic>
      </p:graphicFrame>
      <p:sp>
        <p:nvSpPr>
          <p:cNvPr id="39" name="Oval 112">
            <a:extLst>
              <a:ext uri="{FF2B5EF4-FFF2-40B4-BE49-F238E27FC236}">
                <a16:creationId xmlns:a16="http://schemas.microsoft.com/office/drawing/2014/main" id="{7F8466A4-69F7-450B-8006-F9DF495B7EA4}"/>
              </a:ext>
            </a:extLst>
          </p:cNvPr>
          <p:cNvSpPr>
            <a:spLocks noChangeArrowheads="1"/>
          </p:cNvSpPr>
          <p:nvPr/>
        </p:nvSpPr>
        <p:spPr bwMode="auto">
          <a:xfrm>
            <a:off x="1163826" y="5916496"/>
            <a:ext cx="287338" cy="69850"/>
          </a:xfrm>
          <a:prstGeom prst="ellipse">
            <a:avLst/>
          </a:prstGeom>
          <a:noFill/>
          <a:ln w="1905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ES" altLang="es-ES" sz="1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40" name="Oval 109">
            <a:extLst>
              <a:ext uri="{FF2B5EF4-FFF2-40B4-BE49-F238E27FC236}">
                <a16:creationId xmlns:a16="http://schemas.microsoft.com/office/drawing/2014/main" id="{3F1608CA-7F96-49B8-8798-12A089F801BF}"/>
              </a:ext>
            </a:extLst>
          </p:cNvPr>
          <p:cNvSpPr>
            <a:spLocks noChangeArrowheads="1"/>
          </p:cNvSpPr>
          <p:nvPr/>
        </p:nvSpPr>
        <p:spPr bwMode="auto">
          <a:xfrm>
            <a:off x="1163826" y="6201329"/>
            <a:ext cx="287338" cy="69850"/>
          </a:xfrm>
          <a:prstGeom prst="ellipse">
            <a:avLst/>
          </a:prstGeom>
          <a:noFill/>
          <a:ln w="19050">
            <a:solidFill>
              <a:srgbClr val="0066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ES" altLang="es-ES" sz="1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41" name="Text Box 144">
            <a:extLst>
              <a:ext uri="{FF2B5EF4-FFF2-40B4-BE49-F238E27FC236}">
                <a16:creationId xmlns:a16="http://schemas.microsoft.com/office/drawing/2014/main" id="{93668B7C-837B-4867-A394-EB0EF9A545C6}"/>
              </a:ext>
            </a:extLst>
          </p:cNvPr>
          <p:cNvSpPr txBox="1">
            <a:spLocks noChangeArrowheads="1"/>
          </p:cNvSpPr>
          <p:nvPr/>
        </p:nvSpPr>
        <p:spPr bwMode="auto">
          <a:xfrm>
            <a:off x="1451165" y="5815566"/>
            <a:ext cx="164623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457200" rtl="0" eaLnBrk="0" fontAlgn="auto" latinLnBrk="0" hangingPunct="0">
              <a:lnSpc>
                <a:spcPct val="100000"/>
              </a:lnSpc>
              <a:spcBef>
                <a:spcPct val="50000"/>
              </a:spcBef>
              <a:spcAft>
                <a:spcPts val="0"/>
              </a:spcAft>
              <a:buClrTx/>
              <a:buSzTx/>
              <a:buFontTx/>
              <a:buNone/>
              <a:tabLst/>
              <a:defRPr/>
            </a:pPr>
            <a:r>
              <a:rPr kumimoji="0" lang="es-ES" altLang="es-ES" sz="9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Dependencia con valoración más baja según Servicio</a:t>
            </a:r>
          </a:p>
        </p:txBody>
      </p:sp>
      <p:sp>
        <p:nvSpPr>
          <p:cNvPr id="42" name="Text Box 145">
            <a:extLst>
              <a:ext uri="{FF2B5EF4-FFF2-40B4-BE49-F238E27FC236}">
                <a16:creationId xmlns:a16="http://schemas.microsoft.com/office/drawing/2014/main" id="{79101C85-1C4A-4071-9CD4-2BBC21969AD7}"/>
              </a:ext>
            </a:extLst>
          </p:cNvPr>
          <p:cNvSpPr txBox="1">
            <a:spLocks noChangeArrowheads="1"/>
          </p:cNvSpPr>
          <p:nvPr/>
        </p:nvSpPr>
        <p:spPr bwMode="auto">
          <a:xfrm>
            <a:off x="1451165" y="6123541"/>
            <a:ext cx="164623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457200" rtl="0" eaLnBrk="0" fontAlgn="auto" latinLnBrk="0" hangingPunct="0">
              <a:lnSpc>
                <a:spcPct val="100000"/>
              </a:lnSpc>
              <a:spcBef>
                <a:spcPct val="50000"/>
              </a:spcBef>
              <a:spcAft>
                <a:spcPts val="0"/>
              </a:spcAft>
              <a:buClrTx/>
              <a:buSzTx/>
              <a:buFontTx/>
              <a:buNone/>
              <a:tabLst/>
              <a:defRPr/>
            </a:pPr>
            <a:r>
              <a:rPr kumimoji="0" lang="es-ES" altLang="es-ES" sz="9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Dependencia con valoración más alta según Servicio</a:t>
            </a:r>
          </a:p>
        </p:txBody>
      </p:sp>
      <p:sp>
        <p:nvSpPr>
          <p:cNvPr id="43" name="Rectangle 130">
            <a:extLst>
              <a:ext uri="{FF2B5EF4-FFF2-40B4-BE49-F238E27FC236}">
                <a16:creationId xmlns:a16="http://schemas.microsoft.com/office/drawing/2014/main" id="{7E196F6A-58F0-43D8-ADED-BD29A5007E4A}"/>
              </a:ext>
            </a:extLst>
          </p:cNvPr>
          <p:cNvSpPr>
            <a:spLocks noChangeArrowheads="1"/>
          </p:cNvSpPr>
          <p:nvPr/>
        </p:nvSpPr>
        <p:spPr bwMode="auto">
          <a:xfrm>
            <a:off x="3229372" y="6227028"/>
            <a:ext cx="215900" cy="69850"/>
          </a:xfrm>
          <a:prstGeom prst="rect">
            <a:avLst/>
          </a:prstGeom>
          <a:noFill/>
          <a:ln w="19050">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44" name="Rectangle 130">
            <a:extLst>
              <a:ext uri="{FF2B5EF4-FFF2-40B4-BE49-F238E27FC236}">
                <a16:creationId xmlns:a16="http://schemas.microsoft.com/office/drawing/2014/main" id="{D2FB520A-857F-40D7-96BF-F36F76413940}"/>
              </a:ext>
            </a:extLst>
          </p:cNvPr>
          <p:cNvSpPr>
            <a:spLocks noChangeArrowheads="1"/>
          </p:cNvSpPr>
          <p:nvPr/>
        </p:nvSpPr>
        <p:spPr bwMode="auto">
          <a:xfrm>
            <a:off x="3224610" y="5943783"/>
            <a:ext cx="215900" cy="69850"/>
          </a:xfrm>
          <a:prstGeom prst="rect">
            <a:avLst/>
          </a:prstGeom>
          <a:noFill/>
          <a:ln w="19050">
            <a:solidFill>
              <a:srgbClr val="FF202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45" name="Text Box 148">
            <a:extLst>
              <a:ext uri="{FF2B5EF4-FFF2-40B4-BE49-F238E27FC236}">
                <a16:creationId xmlns:a16="http://schemas.microsoft.com/office/drawing/2014/main" id="{703CCA9E-4385-4C8C-87B9-F7FE5B206242}"/>
              </a:ext>
            </a:extLst>
          </p:cNvPr>
          <p:cNvSpPr txBox="1">
            <a:spLocks noChangeArrowheads="1"/>
          </p:cNvSpPr>
          <p:nvPr/>
        </p:nvSpPr>
        <p:spPr bwMode="auto">
          <a:xfrm>
            <a:off x="3435747" y="5842853"/>
            <a:ext cx="1887538"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457200" rtl="0" eaLnBrk="0" fontAlgn="auto" latinLnBrk="0" hangingPunct="0">
              <a:lnSpc>
                <a:spcPct val="100000"/>
              </a:lnSpc>
              <a:spcBef>
                <a:spcPct val="50000"/>
              </a:spcBef>
              <a:spcAft>
                <a:spcPts val="0"/>
              </a:spcAft>
              <a:buClrTx/>
              <a:buSzTx/>
              <a:buFontTx/>
              <a:buNone/>
              <a:tabLst/>
              <a:defRPr/>
            </a:pPr>
            <a:r>
              <a:rPr kumimoji="0" lang="es-ES" altLang="es-ES" sz="9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Valor más bajo según dimensión</a:t>
            </a:r>
          </a:p>
        </p:txBody>
      </p:sp>
      <p:sp>
        <p:nvSpPr>
          <p:cNvPr id="46" name="Text Box 149">
            <a:extLst>
              <a:ext uri="{FF2B5EF4-FFF2-40B4-BE49-F238E27FC236}">
                <a16:creationId xmlns:a16="http://schemas.microsoft.com/office/drawing/2014/main" id="{965520CE-9C7B-48A5-ACFC-48514B5FE8CE}"/>
              </a:ext>
            </a:extLst>
          </p:cNvPr>
          <p:cNvSpPr txBox="1">
            <a:spLocks noChangeArrowheads="1"/>
          </p:cNvSpPr>
          <p:nvPr/>
        </p:nvSpPr>
        <p:spPr bwMode="auto">
          <a:xfrm>
            <a:off x="3453001" y="6123541"/>
            <a:ext cx="1887538"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457200" rtl="0" eaLnBrk="0" fontAlgn="auto" latinLnBrk="0" hangingPunct="0">
              <a:lnSpc>
                <a:spcPct val="100000"/>
              </a:lnSpc>
              <a:spcBef>
                <a:spcPct val="50000"/>
              </a:spcBef>
              <a:spcAft>
                <a:spcPts val="0"/>
              </a:spcAft>
              <a:buClrTx/>
              <a:buSzTx/>
              <a:buFontTx/>
              <a:buNone/>
              <a:tabLst/>
              <a:defRPr/>
            </a:pPr>
            <a:r>
              <a:rPr kumimoji="0" lang="es-ES" altLang="es-ES" sz="9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Valor más alto según dimensión</a:t>
            </a:r>
          </a:p>
        </p:txBody>
      </p:sp>
      <p:sp>
        <p:nvSpPr>
          <p:cNvPr id="34" name="Oval 109">
            <a:extLst>
              <a:ext uri="{FF2B5EF4-FFF2-40B4-BE49-F238E27FC236}">
                <a16:creationId xmlns:a16="http://schemas.microsoft.com/office/drawing/2014/main" id="{7F37A8B2-BE7D-4834-96B4-44F652125396}"/>
              </a:ext>
            </a:extLst>
          </p:cNvPr>
          <p:cNvSpPr>
            <a:spLocks noChangeArrowheads="1"/>
          </p:cNvSpPr>
          <p:nvPr/>
        </p:nvSpPr>
        <p:spPr bwMode="auto">
          <a:xfrm>
            <a:off x="4367213" y="3543962"/>
            <a:ext cx="585787" cy="221534"/>
          </a:xfrm>
          <a:prstGeom prst="ellipse">
            <a:avLst/>
          </a:prstGeom>
          <a:noFill/>
          <a:ln w="28575">
            <a:solidFill>
              <a:srgbClr val="0066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ES" altLang="es-ES" sz="1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52" name="Oval 112">
            <a:extLst>
              <a:ext uri="{FF2B5EF4-FFF2-40B4-BE49-F238E27FC236}">
                <a16:creationId xmlns:a16="http://schemas.microsoft.com/office/drawing/2014/main" id="{2D162B53-2097-47B8-98E9-A26DA659FDBC}"/>
              </a:ext>
            </a:extLst>
          </p:cNvPr>
          <p:cNvSpPr>
            <a:spLocks noChangeArrowheads="1"/>
          </p:cNvSpPr>
          <p:nvPr/>
        </p:nvSpPr>
        <p:spPr bwMode="auto">
          <a:xfrm>
            <a:off x="4376738" y="4379705"/>
            <a:ext cx="576262" cy="225425"/>
          </a:xfrm>
          <a:prstGeom prst="ellipse">
            <a:avLst/>
          </a:pr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ES" altLang="es-ES" sz="1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53" name="Rectangle 130">
            <a:extLst>
              <a:ext uri="{FF2B5EF4-FFF2-40B4-BE49-F238E27FC236}">
                <a16:creationId xmlns:a16="http://schemas.microsoft.com/office/drawing/2014/main" id="{D6A044F1-E2F5-4A92-9B45-8E7518D3EF9D}"/>
              </a:ext>
            </a:extLst>
          </p:cNvPr>
          <p:cNvSpPr>
            <a:spLocks noChangeArrowheads="1"/>
          </p:cNvSpPr>
          <p:nvPr/>
        </p:nvSpPr>
        <p:spPr bwMode="auto">
          <a:xfrm>
            <a:off x="7171499" y="3094952"/>
            <a:ext cx="576262" cy="193675"/>
          </a:xfrm>
          <a:prstGeom prst="rect">
            <a:avLst/>
          </a:prstGeom>
          <a:noFill/>
          <a:ln w="28575">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58" name="Rectangle 130">
            <a:extLst>
              <a:ext uri="{FF2B5EF4-FFF2-40B4-BE49-F238E27FC236}">
                <a16:creationId xmlns:a16="http://schemas.microsoft.com/office/drawing/2014/main" id="{6202699A-1073-4A11-A0E7-F0CE5DA0FE7F}"/>
              </a:ext>
            </a:extLst>
          </p:cNvPr>
          <p:cNvSpPr>
            <a:spLocks noChangeArrowheads="1"/>
          </p:cNvSpPr>
          <p:nvPr/>
        </p:nvSpPr>
        <p:spPr bwMode="auto">
          <a:xfrm>
            <a:off x="7140920" y="4830254"/>
            <a:ext cx="576262" cy="193675"/>
          </a:xfrm>
          <a:prstGeom prst="rect">
            <a:avLst/>
          </a:prstGeom>
          <a:noFill/>
          <a:ln w="28575">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60" name="Rectangle 130">
            <a:extLst>
              <a:ext uri="{FF2B5EF4-FFF2-40B4-BE49-F238E27FC236}">
                <a16:creationId xmlns:a16="http://schemas.microsoft.com/office/drawing/2014/main" id="{499A8303-35A9-468D-9433-A9A365CD7991}"/>
              </a:ext>
            </a:extLst>
          </p:cNvPr>
          <p:cNvSpPr>
            <a:spLocks noChangeArrowheads="1"/>
          </p:cNvSpPr>
          <p:nvPr/>
        </p:nvSpPr>
        <p:spPr bwMode="auto">
          <a:xfrm>
            <a:off x="8841522" y="4826765"/>
            <a:ext cx="576262" cy="193675"/>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61" name="Rectangle 130">
            <a:extLst>
              <a:ext uri="{FF2B5EF4-FFF2-40B4-BE49-F238E27FC236}">
                <a16:creationId xmlns:a16="http://schemas.microsoft.com/office/drawing/2014/main" id="{1557B5E1-1558-4A7A-8517-A2FF9E631923}"/>
              </a:ext>
            </a:extLst>
          </p:cNvPr>
          <p:cNvSpPr>
            <a:spLocks noChangeArrowheads="1"/>
          </p:cNvSpPr>
          <p:nvPr/>
        </p:nvSpPr>
        <p:spPr bwMode="auto">
          <a:xfrm>
            <a:off x="6174352" y="5264003"/>
            <a:ext cx="576262" cy="193675"/>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62" name="Rectangle 130">
            <a:extLst>
              <a:ext uri="{FF2B5EF4-FFF2-40B4-BE49-F238E27FC236}">
                <a16:creationId xmlns:a16="http://schemas.microsoft.com/office/drawing/2014/main" id="{98718E42-6179-499F-A992-D74508A2636A}"/>
              </a:ext>
            </a:extLst>
          </p:cNvPr>
          <p:cNvSpPr>
            <a:spLocks noChangeArrowheads="1"/>
          </p:cNvSpPr>
          <p:nvPr/>
        </p:nvSpPr>
        <p:spPr bwMode="auto">
          <a:xfrm>
            <a:off x="5207605" y="3123011"/>
            <a:ext cx="576262" cy="193675"/>
          </a:xfrm>
          <a:prstGeom prst="rect">
            <a:avLst/>
          </a:prstGeom>
          <a:noFill/>
          <a:ln w="28575">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69" name="Rectangle 130">
            <a:extLst>
              <a:ext uri="{FF2B5EF4-FFF2-40B4-BE49-F238E27FC236}">
                <a16:creationId xmlns:a16="http://schemas.microsoft.com/office/drawing/2014/main" id="{2100308A-8CD9-4893-95DA-0D5194068DE1}"/>
              </a:ext>
            </a:extLst>
          </p:cNvPr>
          <p:cNvSpPr>
            <a:spLocks noChangeArrowheads="1"/>
          </p:cNvSpPr>
          <p:nvPr/>
        </p:nvSpPr>
        <p:spPr bwMode="auto">
          <a:xfrm>
            <a:off x="8841522" y="3973066"/>
            <a:ext cx="576262" cy="193675"/>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91" name="Rectangle 130">
            <a:extLst>
              <a:ext uri="{FF2B5EF4-FFF2-40B4-BE49-F238E27FC236}">
                <a16:creationId xmlns:a16="http://schemas.microsoft.com/office/drawing/2014/main" id="{E9093C74-0A82-4268-B7A7-794B7D69DD66}"/>
              </a:ext>
            </a:extLst>
          </p:cNvPr>
          <p:cNvSpPr>
            <a:spLocks noChangeArrowheads="1"/>
          </p:cNvSpPr>
          <p:nvPr/>
        </p:nvSpPr>
        <p:spPr bwMode="auto">
          <a:xfrm>
            <a:off x="8817697" y="3128680"/>
            <a:ext cx="576262" cy="193675"/>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92" name="Rectangle 130">
            <a:extLst>
              <a:ext uri="{FF2B5EF4-FFF2-40B4-BE49-F238E27FC236}">
                <a16:creationId xmlns:a16="http://schemas.microsoft.com/office/drawing/2014/main" id="{7364B997-FFC8-40F4-A465-F18EB6AA620F}"/>
              </a:ext>
            </a:extLst>
          </p:cNvPr>
          <p:cNvSpPr>
            <a:spLocks noChangeArrowheads="1"/>
          </p:cNvSpPr>
          <p:nvPr/>
        </p:nvSpPr>
        <p:spPr bwMode="auto">
          <a:xfrm>
            <a:off x="8841522" y="4395579"/>
            <a:ext cx="576262" cy="193675"/>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29" name="Rectangle 130">
            <a:extLst>
              <a:ext uri="{FF2B5EF4-FFF2-40B4-BE49-F238E27FC236}">
                <a16:creationId xmlns:a16="http://schemas.microsoft.com/office/drawing/2014/main" id="{31E8667C-D855-48F4-AA98-62D9B36C8BFB}"/>
              </a:ext>
            </a:extLst>
          </p:cNvPr>
          <p:cNvSpPr>
            <a:spLocks noChangeArrowheads="1"/>
          </p:cNvSpPr>
          <p:nvPr/>
        </p:nvSpPr>
        <p:spPr bwMode="auto">
          <a:xfrm>
            <a:off x="7994598" y="3090461"/>
            <a:ext cx="576262" cy="193675"/>
          </a:xfrm>
          <a:prstGeom prst="rect">
            <a:avLst/>
          </a:prstGeom>
          <a:noFill/>
          <a:ln w="28575">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31" name="Rectangle 130">
            <a:extLst>
              <a:ext uri="{FF2B5EF4-FFF2-40B4-BE49-F238E27FC236}">
                <a16:creationId xmlns:a16="http://schemas.microsoft.com/office/drawing/2014/main" id="{41A0B50E-A837-4CEB-A2B0-BFDF105253F2}"/>
              </a:ext>
            </a:extLst>
          </p:cNvPr>
          <p:cNvSpPr>
            <a:spLocks noChangeArrowheads="1"/>
          </p:cNvSpPr>
          <p:nvPr/>
        </p:nvSpPr>
        <p:spPr bwMode="auto">
          <a:xfrm>
            <a:off x="7140920" y="4379705"/>
            <a:ext cx="576262" cy="193675"/>
          </a:xfrm>
          <a:prstGeom prst="rect">
            <a:avLst/>
          </a:prstGeom>
          <a:noFill/>
          <a:ln w="28575">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33" name="Rectangle 130">
            <a:extLst>
              <a:ext uri="{FF2B5EF4-FFF2-40B4-BE49-F238E27FC236}">
                <a16:creationId xmlns:a16="http://schemas.microsoft.com/office/drawing/2014/main" id="{96D63197-F215-43B0-B1B8-9C7D33753F76}"/>
              </a:ext>
            </a:extLst>
          </p:cNvPr>
          <p:cNvSpPr>
            <a:spLocks noChangeArrowheads="1"/>
          </p:cNvSpPr>
          <p:nvPr/>
        </p:nvSpPr>
        <p:spPr bwMode="auto">
          <a:xfrm>
            <a:off x="7171499" y="5264004"/>
            <a:ext cx="576262" cy="193675"/>
          </a:xfrm>
          <a:prstGeom prst="rect">
            <a:avLst/>
          </a:prstGeom>
          <a:noFill/>
          <a:ln w="28575">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35" name="Rectangle 130">
            <a:extLst>
              <a:ext uri="{FF2B5EF4-FFF2-40B4-BE49-F238E27FC236}">
                <a16:creationId xmlns:a16="http://schemas.microsoft.com/office/drawing/2014/main" id="{ECD18101-9743-4CA4-A9AE-24F92D4E290F}"/>
              </a:ext>
            </a:extLst>
          </p:cNvPr>
          <p:cNvSpPr>
            <a:spLocks noChangeArrowheads="1"/>
          </p:cNvSpPr>
          <p:nvPr/>
        </p:nvSpPr>
        <p:spPr bwMode="auto">
          <a:xfrm>
            <a:off x="7140920" y="2658321"/>
            <a:ext cx="576262" cy="193675"/>
          </a:xfrm>
          <a:prstGeom prst="rect">
            <a:avLst/>
          </a:prstGeom>
          <a:noFill/>
          <a:ln w="28575">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36" name="Rectangle 130">
            <a:extLst>
              <a:ext uri="{FF2B5EF4-FFF2-40B4-BE49-F238E27FC236}">
                <a16:creationId xmlns:a16="http://schemas.microsoft.com/office/drawing/2014/main" id="{4F41F639-5929-4E4C-83DD-4990672B2F67}"/>
              </a:ext>
            </a:extLst>
          </p:cNvPr>
          <p:cNvSpPr>
            <a:spLocks noChangeArrowheads="1"/>
          </p:cNvSpPr>
          <p:nvPr/>
        </p:nvSpPr>
        <p:spPr bwMode="auto">
          <a:xfrm>
            <a:off x="7981313" y="3991407"/>
            <a:ext cx="576262" cy="193675"/>
          </a:xfrm>
          <a:prstGeom prst="rect">
            <a:avLst/>
          </a:prstGeom>
          <a:noFill/>
          <a:ln w="28575">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37" name="Rectangle 130">
            <a:extLst>
              <a:ext uri="{FF2B5EF4-FFF2-40B4-BE49-F238E27FC236}">
                <a16:creationId xmlns:a16="http://schemas.microsoft.com/office/drawing/2014/main" id="{22D24FE9-C33D-4C15-92DA-1A36028B081D}"/>
              </a:ext>
            </a:extLst>
          </p:cNvPr>
          <p:cNvSpPr>
            <a:spLocks noChangeArrowheads="1"/>
          </p:cNvSpPr>
          <p:nvPr/>
        </p:nvSpPr>
        <p:spPr bwMode="auto">
          <a:xfrm>
            <a:off x="8817697" y="2658320"/>
            <a:ext cx="576262" cy="193675"/>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48" name="Rectangle 130">
            <a:extLst>
              <a:ext uri="{FF2B5EF4-FFF2-40B4-BE49-F238E27FC236}">
                <a16:creationId xmlns:a16="http://schemas.microsoft.com/office/drawing/2014/main" id="{A2DC1759-3FDF-4B53-8D9E-7B9812CAB957}"/>
              </a:ext>
            </a:extLst>
          </p:cNvPr>
          <p:cNvSpPr>
            <a:spLocks noChangeArrowheads="1"/>
          </p:cNvSpPr>
          <p:nvPr/>
        </p:nvSpPr>
        <p:spPr bwMode="auto">
          <a:xfrm>
            <a:off x="7164610" y="3527229"/>
            <a:ext cx="576262" cy="193675"/>
          </a:xfrm>
          <a:prstGeom prst="rect">
            <a:avLst/>
          </a:prstGeom>
          <a:noFill/>
          <a:ln w="28575">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51" name="Rectangle 130">
            <a:extLst>
              <a:ext uri="{FF2B5EF4-FFF2-40B4-BE49-F238E27FC236}">
                <a16:creationId xmlns:a16="http://schemas.microsoft.com/office/drawing/2014/main" id="{6BF34FC7-8E0D-4D7E-8EB1-3C878633C9D7}"/>
              </a:ext>
            </a:extLst>
          </p:cNvPr>
          <p:cNvSpPr>
            <a:spLocks noChangeArrowheads="1"/>
          </p:cNvSpPr>
          <p:nvPr/>
        </p:nvSpPr>
        <p:spPr bwMode="auto">
          <a:xfrm>
            <a:off x="8845116" y="3541764"/>
            <a:ext cx="576262" cy="193675"/>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Tree>
    <p:extLst>
      <p:ext uri="{BB962C8B-B14F-4D97-AF65-F5344CB8AC3E}">
        <p14:creationId xmlns:p14="http://schemas.microsoft.com/office/powerpoint/2010/main" val="276981074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8D945A54-3BD5-4B9D-9436-CE7E48350CD6}"/>
              </a:ext>
            </a:extLst>
          </p:cNvPr>
          <p:cNvSpPr>
            <a:spLocks noGrp="1"/>
          </p:cNvSpPr>
          <p:nvPr>
            <p:ph type="title"/>
          </p:nvPr>
        </p:nvSpPr>
        <p:spPr>
          <a:xfrm>
            <a:off x="304802" y="365127"/>
            <a:ext cx="9442546" cy="970187"/>
          </a:xfrm>
        </p:spPr>
        <p:txBody>
          <a:bodyPr>
            <a:normAutofit fontScale="90000"/>
          </a:bodyPr>
          <a:lstStyle/>
          <a:p>
            <a:r>
              <a:rPr lang="es-PE" sz="2400" dirty="0"/>
              <a:t>2. Resumen Ejecutivo</a:t>
            </a:r>
            <a:br>
              <a:rPr lang="es-PE" dirty="0"/>
            </a:br>
            <a:r>
              <a:rPr lang="es-PE" dirty="0"/>
              <a:t>   </a:t>
            </a:r>
            <a:r>
              <a:rPr lang="es-PE" dirty="0">
                <a:solidFill>
                  <a:srgbClr val="1264A1"/>
                </a:solidFill>
              </a:rPr>
              <a:t> </a:t>
            </a:r>
            <a:r>
              <a:rPr lang="es-PE" sz="1800" dirty="0">
                <a:solidFill>
                  <a:srgbClr val="1264A1"/>
                </a:solidFill>
              </a:rPr>
              <a:t>2.1 Indicadores de Satisfacción Post Contacto – Tributos Internos</a:t>
            </a:r>
            <a:br>
              <a:rPr lang="es-PE" sz="1800" dirty="0">
                <a:solidFill>
                  <a:srgbClr val="1264A1"/>
                </a:solidFill>
              </a:rPr>
            </a:br>
            <a:r>
              <a:rPr lang="es-PE" sz="1800" dirty="0">
                <a:solidFill>
                  <a:srgbClr val="1264A1"/>
                </a:solidFill>
              </a:rPr>
              <a:t>             2.1.15 Puntos Fuertes y Débiles : Por Dependencias – Servicio Operativos Masivos VICOT</a:t>
            </a:r>
          </a:p>
        </p:txBody>
      </p:sp>
      <p:graphicFrame>
        <p:nvGraphicFramePr>
          <p:cNvPr id="7" name="Group 3">
            <a:extLst>
              <a:ext uri="{FF2B5EF4-FFF2-40B4-BE49-F238E27FC236}">
                <a16:creationId xmlns:a16="http://schemas.microsoft.com/office/drawing/2014/main" id="{7FEE6143-FC80-474D-BAEF-89AE0AF922E3}"/>
              </a:ext>
            </a:extLst>
          </p:cNvPr>
          <p:cNvGraphicFramePr>
            <a:graphicFrameLocks noGrp="1"/>
          </p:cNvGraphicFramePr>
          <p:nvPr>
            <p:extLst>
              <p:ext uri="{D42A27DB-BD31-4B8C-83A1-F6EECF244321}">
                <p14:modId xmlns:p14="http://schemas.microsoft.com/office/powerpoint/2010/main" val="4292993447"/>
              </p:ext>
            </p:extLst>
          </p:nvPr>
        </p:nvGraphicFramePr>
        <p:xfrm>
          <a:off x="948195" y="1343183"/>
          <a:ext cx="8238937" cy="4863056"/>
        </p:xfrm>
        <a:graphic>
          <a:graphicData uri="http://schemas.openxmlformats.org/drawingml/2006/table">
            <a:tbl>
              <a:tblPr/>
              <a:tblGrid>
                <a:gridCol w="1441796">
                  <a:extLst>
                    <a:ext uri="{9D8B030D-6E8A-4147-A177-3AD203B41FA5}">
                      <a16:colId xmlns:a16="http://schemas.microsoft.com/office/drawing/2014/main" val="20000"/>
                    </a:ext>
                  </a:extLst>
                </a:gridCol>
                <a:gridCol w="1986863">
                  <a:extLst>
                    <a:ext uri="{9D8B030D-6E8A-4147-A177-3AD203B41FA5}">
                      <a16:colId xmlns:a16="http://schemas.microsoft.com/office/drawing/2014/main" val="20001"/>
                    </a:ext>
                  </a:extLst>
                </a:gridCol>
                <a:gridCol w="692767">
                  <a:extLst>
                    <a:ext uri="{9D8B030D-6E8A-4147-A177-3AD203B41FA5}">
                      <a16:colId xmlns:a16="http://schemas.microsoft.com/office/drawing/2014/main" val="20002"/>
                    </a:ext>
                  </a:extLst>
                </a:gridCol>
                <a:gridCol w="1083197">
                  <a:extLst>
                    <a:ext uri="{9D8B030D-6E8A-4147-A177-3AD203B41FA5}">
                      <a16:colId xmlns:a16="http://schemas.microsoft.com/office/drawing/2014/main" val="20003"/>
                    </a:ext>
                  </a:extLst>
                </a:gridCol>
                <a:gridCol w="1116511">
                  <a:extLst>
                    <a:ext uri="{9D8B030D-6E8A-4147-A177-3AD203B41FA5}">
                      <a16:colId xmlns:a16="http://schemas.microsoft.com/office/drawing/2014/main" val="20004"/>
                    </a:ext>
                  </a:extLst>
                </a:gridCol>
                <a:gridCol w="957313">
                  <a:extLst>
                    <a:ext uri="{9D8B030D-6E8A-4147-A177-3AD203B41FA5}">
                      <a16:colId xmlns:a16="http://schemas.microsoft.com/office/drawing/2014/main" val="20005"/>
                    </a:ext>
                  </a:extLst>
                </a:gridCol>
                <a:gridCol w="960490">
                  <a:extLst>
                    <a:ext uri="{9D8B030D-6E8A-4147-A177-3AD203B41FA5}">
                      <a16:colId xmlns:a16="http://schemas.microsoft.com/office/drawing/2014/main" val="20006"/>
                    </a:ext>
                  </a:extLst>
                </a:gridCol>
              </a:tblGrid>
              <a:tr h="316774">
                <a:tc rowSpan="2">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bg1"/>
                          </a:solidFill>
                          <a:effectLst/>
                          <a:latin typeface="+mn-lt"/>
                          <a:cs typeface="Arial" panose="020B0604020202020204" pitchFamily="34" charset="0"/>
                        </a:rPr>
                        <a:t>Proceso</a:t>
                      </a:r>
                    </a:p>
                  </a:txBody>
                  <a:tcPr marT="45701" marB="4570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0000"/>
                    </a:solidFill>
                  </a:tcPr>
                </a:tc>
                <a:tc rowSpan="2">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bg1"/>
                          </a:solidFill>
                          <a:effectLst/>
                          <a:latin typeface="+mn-lt"/>
                          <a:cs typeface="Arial" panose="020B0604020202020204" pitchFamily="34" charset="0"/>
                        </a:rPr>
                        <a:t>Dependencias</a:t>
                      </a:r>
                      <a:endParaRPr kumimoji="0" lang="es-ES" altLang="es-ES" sz="1200" b="0" i="0" u="none" strike="noStrike" cap="none" normalizeH="0" baseline="0" dirty="0">
                        <a:ln>
                          <a:noFill/>
                        </a:ln>
                        <a:solidFill>
                          <a:schemeClr val="bg1"/>
                        </a:solidFill>
                        <a:effectLst/>
                        <a:latin typeface="+mn-lt"/>
                        <a:cs typeface="Arial" panose="020B0604020202020204" pitchFamily="34" charset="0"/>
                      </a:endParaRPr>
                    </a:p>
                  </a:txBody>
                  <a:tcPr marT="45701" marB="4570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0000"/>
                    </a:solidFill>
                  </a:tcPr>
                </a:tc>
                <a:tc rowSpan="2">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bg1"/>
                          </a:solidFill>
                          <a:effectLst/>
                          <a:latin typeface="+mn-lt"/>
                          <a:cs typeface="Arial" panose="020B0604020202020204" pitchFamily="34" charset="0"/>
                        </a:rPr>
                        <a:t>TOTAL</a:t>
                      </a:r>
                    </a:p>
                  </a:txBody>
                  <a:tcPr marT="45701" marB="4570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0000"/>
                    </a:solidFill>
                  </a:tcPr>
                </a:tc>
                <a:tc gridSpan="4">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mn-lt"/>
                          <a:cs typeface="Arial" panose="020B0604020202020204" pitchFamily="34" charset="0"/>
                        </a:rPr>
                        <a:t>DIMENSIONES O FACTORES</a:t>
                      </a:r>
                    </a:p>
                  </a:txBody>
                  <a:tcPr marT="45701" marB="45701" anchor="ctr" horzOverflow="overflow">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hMerge="1">
                  <a:txBody>
                    <a:bodyPr/>
                    <a:lstStyle/>
                    <a:p>
                      <a:endParaRPr lang="es-ES"/>
                    </a:p>
                  </a:txBody>
                  <a:tcPr/>
                </a:tc>
                <a:tc hMerge="1">
                  <a:txBody>
                    <a:bodyPr/>
                    <a:lstStyle/>
                    <a:p>
                      <a:endParaRPr lang="es-ES"/>
                    </a:p>
                  </a:txBody>
                  <a:tcPr/>
                </a:tc>
                <a:tc hMerge="1">
                  <a:txBody>
                    <a:bodyPr/>
                    <a:lstStyle/>
                    <a:p>
                      <a:endParaRPr lang="es-ES"/>
                    </a:p>
                  </a:txBody>
                  <a:tcPr/>
                </a:tc>
                <a:extLst>
                  <a:ext uri="{0D108BD9-81ED-4DB2-BD59-A6C34878D82A}">
                    <a16:rowId xmlns:a16="http://schemas.microsoft.com/office/drawing/2014/main" val="10000"/>
                  </a:ext>
                </a:extLst>
              </a:tr>
              <a:tr h="529662">
                <a:tc vMerge="1">
                  <a:txBody>
                    <a:bodyPr/>
                    <a:lstStyle/>
                    <a:p>
                      <a:endParaRPr lang="es-ES"/>
                    </a:p>
                  </a:txBody>
                  <a:tcPr/>
                </a:tc>
                <a:tc vMerge="1">
                  <a:txBody>
                    <a:bodyPr/>
                    <a:lstStyle/>
                    <a:p>
                      <a:endParaRPr lang="es-ES"/>
                    </a:p>
                  </a:txBody>
                  <a:tcPr/>
                </a:tc>
                <a:tc vMerge="1">
                  <a:txBody>
                    <a:bodyPr/>
                    <a:lstStyle/>
                    <a:p>
                      <a:endParaRPr lang="es-ES"/>
                    </a:p>
                  </a:txBody>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100" b="1" i="0" u="none" strike="noStrike" cap="none" normalizeH="0" baseline="0" dirty="0">
                          <a:ln>
                            <a:noFill/>
                          </a:ln>
                          <a:solidFill>
                            <a:schemeClr val="tx1"/>
                          </a:solidFill>
                          <a:effectLst/>
                          <a:latin typeface="+mn-lt"/>
                          <a:cs typeface="Arial" panose="020B0604020202020204" pitchFamily="34" charset="0"/>
                        </a:rPr>
                        <a:t>Conocimiento técnico</a:t>
                      </a:r>
                      <a:endParaRPr kumimoji="0" lang="es-ES" altLang="es-ES" sz="1100" b="0"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100" b="1" i="0" u="none" strike="noStrike" cap="none" normalizeH="0" baseline="0" dirty="0">
                          <a:ln>
                            <a:noFill/>
                          </a:ln>
                          <a:solidFill>
                            <a:schemeClr val="tx1"/>
                          </a:solidFill>
                          <a:effectLst/>
                          <a:latin typeface="+mn-lt"/>
                          <a:cs typeface="Arial" panose="020B0604020202020204" pitchFamily="34" charset="0"/>
                        </a:rPr>
                        <a:t>Comunicación</a:t>
                      </a:r>
                      <a:endParaRPr kumimoji="0" lang="es-ES" altLang="es-ES" sz="1100" b="0"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100" b="1" i="0" u="none" strike="noStrike" cap="none" normalizeH="0" baseline="0" dirty="0">
                          <a:ln>
                            <a:noFill/>
                          </a:ln>
                          <a:solidFill>
                            <a:schemeClr val="tx1"/>
                          </a:solidFill>
                          <a:effectLst/>
                          <a:latin typeface="+mn-lt"/>
                          <a:cs typeface="Arial" panose="020B0604020202020204" pitchFamily="34" charset="0"/>
                        </a:rPr>
                        <a:t>Elementos tangibles</a:t>
                      </a:r>
                      <a:endParaRPr kumimoji="0" lang="es-ES" altLang="es-ES" sz="1100" b="0"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100" b="1" i="0" u="none" strike="noStrike" cap="none" normalizeH="0" baseline="0" dirty="0">
                          <a:ln>
                            <a:noFill/>
                          </a:ln>
                          <a:solidFill>
                            <a:schemeClr val="tx1"/>
                          </a:solidFill>
                          <a:effectLst/>
                          <a:latin typeface="+mn-lt"/>
                          <a:cs typeface="Arial" panose="020B0604020202020204" pitchFamily="34" charset="0"/>
                        </a:rPr>
                        <a:t>Calidez</a:t>
                      </a:r>
                      <a:endParaRPr kumimoji="0" lang="es-ES" altLang="es-ES" sz="1100" b="0"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extLst>
                  <a:ext uri="{0D108BD9-81ED-4DB2-BD59-A6C34878D82A}">
                    <a16:rowId xmlns:a16="http://schemas.microsoft.com/office/drawing/2014/main" val="10001"/>
                  </a:ext>
                </a:extLst>
              </a:tr>
              <a:tr h="200831">
                <a:tc rowSpan="20">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mn-lt"/>
                          <a:cs typeface="Arial" panose="020B0604020202020204" pitchFamily="34" charset="0"/>
                        </a:rPr>
                        <a:t>FISCALIZACIÓN</a:t>
                      </a:r>
                    </a:p>
                    <a:p>
                      <a:pPr marL="0" marR="0" lvl="0" indent="0" algn="ctr" defTabSz="914400" rtl="0" eaLnBrk="1" fontAlgn="ctr" latinLnBrk="0" hangingPunct="1">
                        <a:lnSpc>
                          <a:spcPct val="100000"/>
                        </a:lnSpc>
                        <a:spcBef>
                          <a:spcPct val="0"/>
                        </a:spcBef>
                        <a:spcAft>
                          <a:spcPct val="0"/>
                        </a:spcAft>
                        <a:buClrTx/>
                        <a:buSzTx/>
                        <a:buFontTx/>
                        <a:buNone/>
                        <a:tabLst/>
                      </a:pPr>
                      <a:endParaRPr kumimoji="0" lang="es-ES" altLang="es-ES" sz="1200" b="1" i="0" u="none" strike="noStrike" cap="none" normalizeH="0" baseline="0" dirty="0">
                        <a:ln>
                          <a:noFill/>
                        </a:ln>
                        <a:solidFill>
                          <a:schemeClr val="tx1"/>
                        </a:solidFill>
                        <a:effectLst/>
                        <a:latin typeface="+mn-lt"/>
                        <a:cs typeface="Arial" panose="020B0604020202020204" pitchFamily="34" charset="0"/>
                      </a:endParaRPr>
                    </a:p>
                    <a:p>
                      <a:pPr marL="0" marR="0" lvl="0" indent="0" algn="ctr" defTabSz="914400" rtl="0" eaLnBrk="1" fontAlgn="ctr" latinLnBrk="0" hangingPunct="1">
                        <a:lnSpc>
                          <a:spcPct val="100000"/>
                        </a:lnSpc>
                        <a:spcBef>
                          <a:spcPct val="0"/>
                        </a:spcBef>
                        <a:spcAft>
                          <a:spcPct val="0"/>
                        </a:spcAft>
                        <a:buClrTx/>
                        <a:buSzTx/>
                        <a:buFontTx/>
                        <a:buNone/>
                        <a:tabLst/>
                        <a:defRPr/>
                      </a:pPr>
                      <a:r>
                        <a:rPr kumimoji="0" lang="es-ES" altLang="es-ES" sz="1200" b="1"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Servicio: Operativos Masivos VICOT</a:t>
                      </a:r>
                    </a:p>
                  </a:txBody>
                  <a:tcPr marT="45701" marB="4570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lvl="0" algn="l" fontAlgn="ctr"/>
                      <a:r>
                        <a:rPr lang="es-PE" sz="1000" b="0" i="0" u="none" strike="noStrike" dirty="0">
                          <a:solidFill>
                            <a:schemeClr val="tx1"/>
                          </a:solidFill>
                          <a:effectLst/>
                          <a:latin typeface="Arial" panose="020B0604020202020204" pitchFamily="34" charset="0"/>
                        </a:rPr>
                        <a:t>LIMA</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1" i="0" u="none" strike="noStrike" dirty="0">
                          <a:solidFill>
                            <a:schemeClr val="tx1"/>
                          </a:solidFill>
                          <a:effectLst/>
                          <a:latin typeface="Arial" panose="020B0604020202020204" pitchFamily="34" charset="0"/>
                        </a:rPr>
                        <a:t>3.90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3.82</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3.91</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3.90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3.95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2"/>
                  </a:ext>
                </a:extLst>
              </a:tr>
              <a:tr h="200831">
                <a:tc vMerge="1">
                  <a:txBody>
                    <a:bodyPr/>
                    <a:lstStyle/>
                    <a:p>
                      <a:endParaRPr lang="es-ES"/>
                    </a:p>
                  </a:txBody>
                  <a:tcPr/>
                </a:tc>
                <a:tc>
                  <a:txBody>
                    <a:bodyPr/>
                    <a:lstStyle/>
                    <a:p>
                      <a:pPr lvl="0" algn="l" fontAlgn="ctr"/>
                      <a:r>
                        <a:rPr lang="es-PE" sz="1000" b="0" i="0" u="none" strike="noStrike" dirty="0">
                          <a:solidFill>
                            <a:schemeClr val="tx1"/>
                          </a:solidFill>
                          <a:effectLst/>
                          <a:latin typeface="Arial" panose="020B0604020202020204" pitchFamily="34" charset="0"/>
                        </a:rPr>
                        <a:t>IR AREQUIPA</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1" i="0" u="none" strike="noStrike" dirty="0">
                          <a:solidFill>
                            <a:schemeClr val="tx1"/>
                          </a:solidFill>
                          <a:effectLst/>
                          <a:latin typeface="Arial" panose="020B0604020202020204" pitchFamily="34" charset="0"/>
                        </a:rPr>
                        <a:t>3.26</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3.32</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3.33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3.20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3.18</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3"/>
                  </a:ext>
                </a:extLst>
              </a:tr>
              <a:tr h="200831">
                <a:tc vMerge="1">
                  <a:txBody>
                    <a:bodyPr/>
                    <a:lstStyle/>
                    <a:p>
                      <a:endParaRPr lang="es-ES"/>
                    </a:p>
                  </a:txBody>
                  <a:tcPr/>
                </a:tc>
                <a:tc>
                  <a:txBody>
                    <a:bodyPr/>
                    <a:lstStyle/>
                    <a:p>
                      <a:pPr lvl="0" algn="l" fontAlgn="ctr"/>
                      <a:r>
                        <a:rPr lang="es-PE" sz="1000" b="0" i="0" u="none" strike="noStrike" dirty="0">
                          <a:solidFill>
                            <a:schemeClr val="tx1"/>
                          </a:solidFill>
                          <a:effectLst/>
                          <a:latin typeface="Arial" panose="020B0604020202020204" pitchFamily="34" charset="0"/>
                        </a:rPr>
                        <a:t>IR LA LIBERTAD</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1" i="0" u="none" strike="noStrike" dirty="0">
                          <a:solidFill>
                            <a:schemeClr val="tx1"/>
                          </a:solidFill>
                          <a:effectLst/>
                          <a:latin typeface="Arial" panose="020B0604020202020204" pitchFamily="34" charset="0"/>
                        </a:rPr>
                        <a:t>3.96</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3.93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3.93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3.90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4.10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4"/>
                  </a:ext>
                </a:extLst>
              </a:tr>
              <a:tr h="200831">
                <a:tc vMerge="1">
                  <a:txBody>
                    <a:bodyPr/>
                    <a:lstStyle/>
                    <a:p>
                      <a:endParaRPr lang="es-PE"/>
                    </a:p>
                  </a:txBody>
                  <a:tcPr/>
                </a:tc>
                <a:tc>
                  <a:txBody>
                    <a:bodyPr/>
                    <a:lstStyle/>
                    <a:p>
                      <a:pPr lvl="0" algn="l" fontAlgn="ctr"/>
                      <a:r>
                        <a:rPr lang="es-PE" sz="1000" b="0" i="0" u="none" strike="noStrike" dirty="0">
                          <a:solidFill>
                            <a:schemeClr val="tx1"/>
                          </a:solidFill>
                          <a:effectLst/>
                          <a:latin typeface="Arial" panose="020B0604020202020204" pitchFamily="34" charset="0"/>
                        </a:rPr>
                        <a:t>IR LAMBAYEQUE</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1" i="0" u="none" strike="noStrike" dirty="0">
                          <a:solidFill>
                            <a:schemeClr val="tx1"/>
                          </a:solidFill>
                          <a:effectLst/>
                          <a:latin typeface="Arial" panose="020B0604020202020204" pitchFamily="34" charset="0"/>
                        </a:rPr>
                        <a:t>3.95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3.95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4.05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3.75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4.05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686529751"/>
                  </a:ext>
                </a:extLst>
              </a:tr>
              <a:tr h="200831">
                <a:tc vMerge="1">
                  <a:txBody>
                    <a:bodyPr/>
                    <a:lstStyle/>
                    <a:p>
                      <a:endParaRPr lang="es-ES"/>
                    </a:p>
                  </a:txBody>
                  <a:tcPr/>
                </a:tc>
                <a:tc>
                  <a:txBody>
                    <a:bodyPr/>
                    <a:lstStyle/>
                    <a:p>
                      <a:pPr lvl="0" algn="l" fontAlgn="ctr"/>
                      <a:r>
                        <a:rPr lang="es-PE" sz="1000" b="0" i="0" u="none" strike="noStrike" dirty="0">
                          <a:solidFill>
                            <a:schemeClr val="tx1"/>
                          </a:solidFill>
                          <a:effectLst/>
                          <a:latin typeface="Arial" panose="020B0604020202020204" pitchFamily="34" charset="0"/>
                        </a:rPr>
                        <a:t>IR PIURA</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1" i="0" u="none" strike="noStrike" dirty="0">
                          <a:solidFill>
                            <a:schemeClr val="tx1"/>
                          </a:solidFill>
                          <a:effectLst/>
                          <a:latin typeface="Arial" panose="020B0604020202020204" pitchFamily="34" charset="0"/>
                        </a:rPr>
                        <a:t>3.93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3.96</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3.84</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3.90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4.02</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5"/>
                  </a:ext>
                </a:extLst>
              </a:tr>
              <a:tr h="200831">
                <a:tc vMerge="1">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s-ES" altLang="es-ES" sz="1200" b="1"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lvl="0" algn="l" fontAlgn="ctr"/>
                      <a:r>
                        <a:rPr lang="es-PE" sz="1000" b="0" i="0" u="none" strike="noStrike" dirty="0">
                          <a:solidFill>
                            <a:schemeClr val="tx1"/>
                          </a:solidFill>
                          <a:effectLst/>
                          <a:latin typeface="Arial" panose="020B0604020202020204" pitchFamily="34" charset="0"/>
                        </a:rPr>
                        <a:t>IR CUSCO</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1" i="0" u="none" strike="noStrike" dirty="0">
                          <a:solidFill>
                            <a:schemeClr val="tx1"/>
                          </a:solidFill>
                          <a:effectLst/>
                          <a:latin typeface="Arial" panose="020B0604020202020204" pitchFamily="34" charset="0"/>
                        </a:rPr>
                        <a:t>3.44</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3.41</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3.37</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3.43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3.54</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7"/>
                  </a:ext>
                </a:extLst>
              </a:tr>
              <a:tr h="200831">
                <a:tc vMerge="1">
                  <a:txBody>
                    <a:bodyPr/>
                    <a:lstStyle/>
                    <a:p>
                      <a:endParaRPr lang="es-ES"/>
                    </a:p>
                  </a:txBody>
                  <a:tcPr/>
                </a:tc>
                <a:tc>
                  <a:txBody>
                    <a:bodyPr/>
                    <a:lstStyle/>
                    <a:p>
                      <a:pPr lvl="0" algn="l" fontAlgn="ctr"/>
                      <a:r>
                        <a:rPr lang="es-PE" sz="1000" b="0" i="0" u="none" strike="noStrike" dirty="0">
                          <a:solidFill>
                            <a:schemeClr val="tx1"/>
                          </a:solidFill>
                          <a:effectLst/>
                          <a:latin typeface="Arial" panose="020B0604020202020204" pitchFamily="34" charset="0"/>
                        </a:rPr>
                        <a:t>IR ICA</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1" i="0" u="none" strike="noStrike" dirty="0">
                          <a:solidFill>
                            <a:schemeClr val="tx1"/>
                          </a:solidFill>
                          <a:effectLst/>
                          <a:latin typeface="Arial" panose="020B0604020202020204" pitchFamily="34" charset="0"/>
                        </a:rPr>
                        <a:t>4.23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4.08</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3.98</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4.40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4.48</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8"/>
                  </a:ext>
                </a:extLst>
              </a:tr>
              <a:tr h="200831">
                <a:tc vMerge="1">
                  <a:txBody>
                    <a:bodyPr/>
                    <a:lstStyle/>
                    <a:p>
                      <a:endParaRPr lang="es-ES"/>
                    </a:p>
                  </a:txBody>
                  <a:tcPr/>
                </a:tc>
                <a:tc>
                  <a:txBody>
                    <a:bodyPr/>
                    <a:lstStyle/>
                    <a:p>
                      <a:pPr lvl="0" algn="l" fontAlgn="ctr"/>
                      <a:r>
                        <a:rPr lang="es-PE" sz="1000" b="0" i="0" u="none" strike="noStrike" dirty="0">
                          <a:solidFill>
                            <a:schemeClr val="tx1"/>
                          </a:solidFill>
                          <a:effectLst/>
                          <a:latin typeface="Arial" panose="020B0604020202020204" pitchFamily="34" charset="0"/>
                        </a:rPr>
                        <a:t>IR TACNA</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1" i="0" u="none" strike="noStrike" dirty="0">
                          <a:solidFill>
                            <a:schemeClr val="tx1"/>
                          </a:solidFill>
                          <a:effectLst/>
                          <a:latin typeface="Arial" panose="020B0604020202020204" pitchFamily="34" charset="0"/>
                        </a:rPr>
                        <a:t>4.01</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3.89</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3.93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4.08</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4.12</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9"/>
                  </a:ext>
                </a:extLst>
              </a:tr>
              <a:tr h="200831">
                <a:tc vMerge="1">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s-ES" altLang="es-ES" sz="1200" b="1"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lvl="0" algn="l" fontAlgn="ctr"/>
                      <a:r>
                        <a:rPr lang="es-PE" sz="1000" b="0" i="0" u="none" strike="noStrike" dirty="0">
                          <a:solidFill>
                            <a:schemeClr val="tx1"/>
                          </a:solidFill>
                          <a:effectLst/>
                          <a:latin typeface="Arial" panose="020B0604020202020204" pitchFamily="34" charset="0"/>
                        </a:rPr>
                        <a:t>IR LORETO</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1" i="0" u="none" strike="noStrike" dirty="0">
                          <a:solidFill>
                            <a:schemeClr val="tx1"/>
                          </a:solidFill>
                          <a:effectLst/>
                          <a:latin typeface="Arial" panose="020B0604020202020204" pitchFamily="34" charset="0"/>
                        </a:rPr>
                        <a:t>4.14</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3.98</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4.05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4.18</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4.33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10"/>
                  </a:ext>
                </a:extLst>
              </a:tr>
              <a:tr h="200831">
                <a:tc vMerge="1">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s-ES" altLang="es-ES" sz="1200" b="1"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lvl="0" algn="l" fontAlgn="ctr"/>
                      <a:r>
                        <a:rPr lang="es-PE" sz="1000" b="0" i="0" u="none" strike="noStrike" dirty="0">
                          <a:solidFill>
                            <a:schemeClr val="tx1"/>
                          </a:solidFill>
                          <a:effectLst/>
                          <a:latin typeface="Arial" panose="020B0604020202020204" pitchFamily="34" charset="0"/>
                        </a:rPr>
                        <a:t>IR JUNIN</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1" i="0" u="none" strike="noStrike" dirty="0">
                          <a:solidFill>
                            <a:schemeClr val="tx1"/>
                          </a:solidFill>
                          <a:effectLst/>
                          <a:latin typeface="Arial" panose="020B0604020202020204" pitchFamily="34" charset="0"/>
                        </a:rPr>
                        <a:t>3.34</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3.20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3.60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3.25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3.30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759038404"/>
                  </a:ext>
                </a:extLst>
              </a:tr>
              <a:tr h="200831">
                <a:tc vMerge="1">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s-ES" altLang="es-ES" sz="1200" b="1"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lvl="0" algn="l" fontAlgn="ctr"/>
                      <a:r>
                        <a:rPr lang="es-PE" sz="1000" b="0" i="0" u="none" strike="noStrike" dirty="0">
                          <a:solidFill>
                            <a:schemeClr val="tx1"/>
                          </a:solidFill>
                          <a:effectLst/>
                          <a:latin typeface="Arial" panose="020B0604020202020204" pitchFamily="34" charset="0"/>
                        </a:rPr>
                        <a:t>OZ CHIMBOTE</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1" i="0" u="none" strike="noStrike" dirty="0">
                          <a:solidFill>
                            <a:schemeClr val="tx1"/>
                          </a:solidFill>
                          <a:effectLst/>
                          <a:latin typeface="Arial" panose="020B0604020202020204" pitchFamily="34" charset="0"/>
                        </a:rPr>
                        <a:t>4.55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4.50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4.70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4.40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4.60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4269369909"/>
                  </a:ext>
                </a:extLst>
              </a:tr>
              <a:tr h="200831">
                <a:tc vMerge="1">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s-ES" altLang="es-ES" sz="1200" b="1"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lvl="0" algn="l" fontAlgn="ctr"/>
                      <a:r>
                        <a:rPr lang="es-PE" sz="1000" b="0" i="0" u="none" strike="noStrike" dirty="0">
                          <a:solidFill>
                            <a:schemeClr val="tx1"/>
                          </a:solidFill>
                          <a:effectLst/>
                          <a:latin typeface="Arial" panose="020B0604020202020204" pitchFamily="34" charset="0"/>
                        </a:rPr>
                        <a:t>OZ UCAYALI</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1" i="0" u="none" strike="noStrike" dirty="0">
                          <a:solidFill>
                            <a:schemeClr val="tx1"/>
                          </a:solidFill>
                          <a:effectLst/>
                          <a:latin typeface="Arial" panose="020B0604020202020204" pitchFamily="34" charset="0"/>
                        </a:rPr>
                        <a:t>4.21</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3.95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4.10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4.35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4.45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3334687699"/>
                  </a:ext>
                </a:extLst>
              </a:tr>
              <a:tr h="200831">
                <a:tc vMerge="1">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s-ES" altLang="es-ES" sz="1200" b="1"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lvl="0" algn="l" fontAlgn="ctr"/>
                      <a:r>
                        <a:rPr lang="es-PE" sz="1000" b="0" i="0" u="none" strike="noStrike" dirty="0">
                          <a:solidFill>
                            <a:schemeClr val="tx1"/>
                          </a:solidFill>
                          <a:effectLst/>
                          <a:latin typeface="Arial" panose="020B0604020202020204" pitchFamily="34" charset="0"/>
                        </a:rPr>
                        <a:t>IR CAJAMARCA</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1" i="0" u="none" strike="noStrike" dirty="0">
                          <a:solidFill>
                            <a:schemeClr val="tx1"/>
                          </a:solidFill>
                          <a:effectLst/>
                          <a:latin typeface="Arial" panose="020B0604020202020204" pitchFamily="34" charset="0"/>
                        </a:rPr>
                        <a:t>3.39</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3.55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3.40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3.20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3.40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410117819"/>
                  </a:ext>
                </a:extLst>
              </a:tr>
              <a:tr h="200831">
                <a:tc vMerge="1">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s-ES" altLang="es-ES" sz="1200" b="1"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lvl="0" algn="l" fontAlgn="ctr"/>
                      <a:r>
                        <a:rPr lang="es-PE" sz="1000" b="0" i="0" u="none" strike="noStrike" dirty="0">
                          <a:solidFill>
                            <a:schemeClr val="tx1"/>
                          </a:solidFill>
                          <a:effectLst/>
                          <a:latin typeface="Arial" panose="020B0604020202020204" pitchFamily="34" charset="0"/>
                        </a:rPr>
                        <a:t>OZ HUACHO</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1" i="0" u="none" strike="noStrike" dirty="0">
                          <a:solidFill>
                            <a:schemeClr val="tx1"/>
                          </a:solidFill>
                          <a:effectLst/>
                          <a:latin typeface="Arial" panose="020B0604020202020204" pitchFamily="34" charset="0"/>
                        </a:rPr>
                        <a:t>3.90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4.00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4.00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3.70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3.90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173431863"/>
                  </a:ext>
                </a:extLst>
              </a:tr>
              <a:tr h="200831">
                <a:tc vMerge="1">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s-ES" altLang="es-ES" sz="1200" b="1"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lvl="0" algn="l" fontAlgn="ctr"/>
                      <a:r>
                        <a:rPr lang="es-PE" sz="1000" b="0" i="0" u="none" strike="noStrike" dirty="0">
                          <a:solidFill>
                            <a:schemeClr val="tx1"/>
                          </a:solidFill>
                          <a:effectLst/>
                          <a:latin typeface="Arial" panose="020B0604020202020204" pitchFamily="34" charset="0"/>
                        </a:rPr>
                        <a:t>OZ SAN MARTIN</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1" i="0" u="none" strike="noStrike" dirty="0">
                          <a:solidFill>
                            <a:schemeClr val="tx1"/>
                          </a:solidFill>
                          <a:effectLst/>
                          <a:latin typeface="Arial" panose="020B0604020202020204" pitchFamily="34" charset="0"/>
                        </a:rPr>
                        <a:t>4.10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4.05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4.10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4.10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4.15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951695258"/>
                  </a:ext>
                </a:extLst>
              </a:tr>
              <a:tr h="200831">
                <a:tc vMerge="1">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s-ES" altLang="es-ES" sz="1200" b="1"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lvl="0" algn="l" fontAlgn="ctr"/>
                      <a:r>
                        <a:rPr lang="es-PE" sz="1000" b="0" i="0" u="none" strike="noStrike" dirty="0">
                          <a:solidFill>
                            <a:schemeClr val="tx1"/>
                          </a:solidFill>
                          <a:effectLst/>
                          <a:latin typeface="Arial" panose="020B0604020202020204" pitchFamily="34" charset="0"/>
                        </a:rPr>
                        <a:t>OZ HUANUCO</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1" i="0" u="none" strike="noStrike" dirty="0">
                          <a:solidFill>
                            <a:schemeClr val="tx1"/>
                          </a:solidFill>
                          <a:effectLst/>
                          <a:latin typeface="Arial" panose="020B0604020202020204" pitchFamily="34" charset="0"/>
                        </a:rPr>
                        <a:t>3.87</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3.70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3.78</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4.05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3.94</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429160735"/>
                  </a:ext>
                </a:extLst>
              </a:tr>
              <a:tr h="200831">
                <a:tc vMerge="1">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s-ES" altLang="es-ES" sz="1200" b="1"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lvl="0" algn="l" fontAlgn="ctr"/>
                      <a:r>
                        <a:rPr lang="es-PE" sz="1000" b="0" i="0" u="none" strike="noStrike" dirty="0">
                          <a:solidFill>
                            <a:schemeClr val="tx1"/>
                          </a:solidFill>
                          <a:effectLst/>
                          <a:latin typeface="Arial" panose="020B0604020202020204" pitchFamily="34" charset="0"/>
                        </a:rPr>
                        <a:t>OZ JULIACA</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1" i="0" u="none" strike="noStrike" dirty="0">
                          <a:solidFill>
                            <a:schemeClr val="tx1"/>
                          </a:solidFill>
                          <a:effectLst/>
                          <a:latin typeface="Arial" panose="020B0604020202020204" pitchFamily="34" charset="0"/>
                        </a:rPr>
                        <a:t>3.49</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3.44</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3.47</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3.48</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3.58</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748559793"/>
                  </a:ext>
                </a:extLst>
              </a:tr>
              <a:tr h="200831">
                <a:tc vMerge="1">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s-ES" altLang="es-ES" sz="1200" b="1"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lvl="0" algn="l" fontAlgn="ctr"/>
                      <a:r>
                        <a:rPr lang="es-PE" sz="1000" b="0" i="0" u="none" strike="noStrike" dirty="0">
                          <a:solidFill>
                            <a:schemeClr val="tx1"/>
                          </a:solidFill>
                          <a:effectLst/>
                          <a:latin typeface="Arial" panose="020B0604020202020204" pitchFamily="34" charset="0"/>
                        </a:rPr>
                        <a:t>OZ HUARAZ</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1" i="0" u="none" strike="noStrike" dirty="0">
                          <a:solidFill>
                            <a:schemeClr val="tx1"/>
                          </a:solidFill>
                          <a:effectLst/>
                          <a:latin typeface="Arial" panose="020B0604020202020204" pitchFamily="34" charset="0"/>
                        </a:rPr>
                        <a:t>3.66</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3.65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3.50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3.85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3.65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3294505108"/>
                  </a:ext>
                </a:extLst>
              </a:tr>
              <a:tr h="200831">
                <a:tc vMerge="1">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s-ES" altLang="es-ES" sz="1200" b="1"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lvl="0" algn="l" fontAlgn="ctr"/>
                      <a:r>
                        <a:rPr lang="es-PE" sz="1000" b="0" i="0" u="none" strike="noStrike" dirty="0">
                          <a:solidFill>
                            <a:schemeClr val="tx1"/>
                          </a:solidFill>
                          <a:effectLst/>
                          <a:latin typeface="Arial" panose="020B0604020202020204" pitchFamily="34" charset="0"/>
                        </a:rPr>
                        <a:t>IR AYACUCHO</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1" i="0" u="none" strike="noStrike" dirty="0">
                          <a:solidFill>
                            <a:schemeClr val="tx1"/>
                          </a:solidFill>
                          <a:effectLst/>
                          <a:latin typeface="Arial" panose="020B0604020202020204" pitchFamily="34" charset="0"/>
                        </a:rPr>
                        <a:t>3.33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3.20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2.80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4.20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3.10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2549533714"/>
                  </a:ext>
                </a:extLst>
              </a:tr>
              <a:tr h="200831">
                <a:tc vMerge="1">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s-ES" altLang="es-ES" sz="1200" b="1"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lvl="0" algn="l" fontAlgn="ctr"/>
                      <a:r>
                        <a:rPr lang="es-PE" sz="1000" b="0" i="0" u="none" strike="noStrike" dirty="0">
                          <a:solidFill>
                            <a:schemeClr val="tx1"/>
                          </a:solidFill>
                          <a:effectLst/>
                          <a:latin typeface="Arial" panose="020B0604020202020204" pitchFamily="34" charset="0"/>
                        </a:rPr>
                        <a:t>IR MADRE DE DIOS</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1" i="0" u="none" strike="noStrike" dirty="0">
                          <a:solidFill>
                            <a:schemeClr val="tx1"/>
                          </a:solidFill>
                          <a:effectLst/>
                          <a:latin typeface="Arial" panose="020B0604020202020204" pitchFamily="34" charset="0"/>
                        </a:rPr>
                        <a:t>4.00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1000" b="0" i="0" u="none" strike="noStrike" dirty="0">
                          <a:solidFill>
                            <a:schemeClr val="tx1"/>
                          </a:solidFill>
                          <a:effectLst/>
                          <a:latin typeface="Arial" panose="020B0604020202020204" pitchFamily="34" charset="0"/>
                        </a:rPr>
                        <a:t>3.91</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3.72</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4.19</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b"/>
                      <a:r>
                        <a:rPr lang="es-PE" sz="1000" b="0" i="0" u="none" strike="noStrike" dirty="0">
                          <a:solidFill>
                            <a:schemeClr val="tx1"/>
                          </a:solidFill>
                          <a:effectLst/>
                          <a:latin typeface="Arial" panose="020B0604020202020204" pitchFamily="34" charset="0"/>
                        </a:rPr>
                        <a:t>4.19</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239780755"/>
                  </a:ext>
                </a:extLst>
              </a:tr>
            </a:tbl>
          </a:graphicData>
        </a:graphic>
      </p:graphicFrame>
      <p:sp>
        <p:nvSpPr>
          <p:cNvPr id="17" name="Oval 112">
            <a:extLst>
              <a:ext uri="{FF2B5EF4-FFF2-40B4-BE49-F238E27FC236}">
                <a16:creationId xmlns:a16="http://schemas.microsoft.com/office/drawing/2014/main" id="{F2039B83-DF97-4853-BB5F-3DC3BDF89A2E}"/>
              </a:ext>
            </a:extLst>
          </p:cNvPr>
          <p:cNvSpPr>
            <a:spLocks noChangeArrowheads="1"/>
          </p:cNvSpPr>
          <p:nvPr/>
        </p:nvSpPr>
        <p:spPr bwMode="auto">
          <a:xfrm>
            <a:off x="4498479" y="2360446"/>
            <a:ext cx="576262" cy="225425"/>
          </a:xfrm>
          <a:prstGeom prst="ellipse">
            <a:avLst/>
          </a:pr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ES" altLang="es-ES" sz="1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25" name="Oval 109">
            <a:extLst>
              <a:ext uri="{FF2B5EF4-FFF2-40B4-BE49-F238E27FC236}">
                <a16:creationId xmlns:a16="http://schemas.microsoft.com/office/drawing/2014/main" id="{3F5A33B5-C7F8-4845-8D92-7265AC246D56}"/>
              </a:ext>
            </a:extLst>
          </p:cNvPr>
          <p:cNvSpPr>
            <a:spLocks noChangeArrowheads="1"/>
          </p:cNvSpPr>
          <p:nvPr/>
        </p:nvSpPr>
        <p:spPr bwMode="auto">
          <a:xfrm>
            <a:off x="4489853" y="4168931"/>
            <a:ext cx="585787" cy="221534"/>
          </a:xfrm>
          <a:prstGeom prst="ellipse">
            <a:avLst/>
          </a:prstGeom>
          <a:noFill/>
          <a:ln w="28575">
            <a:solidFill>
              <a:srgbClr val="0066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ES" altLang="es-ES" sz="1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70" name="Rectangle 130">
            <a:extLst>
              <a:ext uri="{FF2B5EF4-FFF2-40B4-BE49-F238E27FC236}">
                <a16:creationId xmlns:a16="http://schemas.microsoft.com/office/drawing/2014/main" id="{9DC6AB3F-4021-4186-90D3-57503350CF28}"/>
              </a:ext>
            </a:extLst>
          </p:cNvPr>
          <p:cNvSpPr>
            <a:spLocks noChangeArrowheads="1"/>
          </p:cNvSpPr>
          <p:nvPr/>
        </p:nvSpPr>
        <p:spPr bwMode="auto">
          <a:xfrm>
            <a:off x="8381543" y="2166771"/>
            <a:ext cx="576262" cy="193675"/>
          </a:xfrm>
          <a:prstGeom prst="rect">
            <a:avLst/>
          </a:prstGeom>
          <a:noFill/>
          <a:ln w="28575">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31" name="Rectangle 130">
            <a:extLst>
              <a:ext uri="{FF2B5EF4-FFF2-40B4-BE49-F238E27FC236}">
                <a16:creationId xmlns:a16="http://schemas.microsoft.com/office/drawing/2014/main" id="{AC31A05D-E415-4B0C-9DB7-B6D2B861F5CF}"/>
              </a:ext>
            </a:extLst>
          </p:cNvPr>
          <p:cNvSpPr>
            <a:spLocks noChangeArrowheads="1"/>
          </p:cNvSpPr>
          <p:nvPr/>
        </p:nvSpPr>
        <p:spPr bwMode="auto">
          <a:xfrm>
            <a:off x="6440011" y="2392196"/>
            <a:ext cx="576262" cy="193675"/>
          </a:xfrm>
          <a:prstGeom prst="rect">
            <a:avLst/>
          </a:prstGeom>
          <a:noFill/>
          <a:ln w="28575">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32" name="Rectangle 130">
            <a:extLst>
              <a:ext uri="{FF2B5EF4-FFF2-40B4-BE49-F238E27FC236}">
                <a16:creationId xmlns:a16="http://schemas.microsoft.com/office/drawing/2014/main" id="{BAEBA1C1-81D9-4015-B278-2477C20D8F2F}"/>
              </a:ext>
            </a:extLst>
          </p:cNvPr>
          <p:cNvSpPr>
            <a:spLocks noChangeArrowheads="1"/>
          </p:cNvSpPr>
          <p:nvPr/>
        </p:nvSpPr>
        <p:spPr bwMode="auto">
          <a:xfrm>
            <a:off x="8432276" y="4996359"/>
            <a:ext cx="576262" cy="193675"/>
          </a:xfrm>
          <a:prstGeom prst="rect">
            <a:avLst/>
          </a:prstGeom>
          <a:noFill/>
          <a:ln w="28575">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47" name="Rectangle 130">
            <a:extLst>
              <a:ext uri="{FF2B5EF4-FFF2-40B4-BE49-F238E27FC236}">
                <a16:creationId xmlns:a16="http://schemas.microsoft.com/office/drawing/2014/main" id="{87873C0E-5B2D-4EE5-BF1A-380B5DBFA72A}"/>
              </a:ext>
            </a:extLst>
          </p:cNvPr>
          <p:cNvSpPr>
            <a:spLocks noChangeArrowheads="1"/>
          </p:cNvSpPr>
          <p:nvPr/>
        </p:nvSpPr>
        <p:spPr bwMode="auto">
          <a:xfrm>
            <a:off x="8381543" y="2585869"/>
            <a:ext cx="576262" cy="1425414"/>
          </a:xfrm>
          <a:prstGeom prst="rect">
            <a:avLst/>
          </a:prstGeom>
          <a:noFill/>
          <a:ln w="28575">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49" name="Rectangle 130">
            <a:extLst>
              <a:ext uri="{FF2B5EF4-FFF2-40B4-BE49-F238E27FC236}">
                <a16:creationId xmlns:a16="http://schemas.microsoft.com/office/drawing/2014/main" id="{06222003-B4A5-41FE-B4BC-CCF5FFB65DDE}"/>
              </a:ext>
            </a:extLst>
          </p:cNvPr>
          <p:cNvSpPr>
            <a:spLocks noChangeArrowheads="1"/>
          </p:cNvSpPr>
          <p:nvPr/>
        </p:nvSpPr>
        <p:spPr bwMode="auto">
          <a:xfrm>
            <a:off x="7467016" y="5190034"/>
            <a:ext cx="576262" cy="193675"/>
          </a:xfrm>
          <a:prstGeom prst="rect">
            <a:avLst/>
          </a:prstGeom>
          <a:noFill/>
          <a:ln w="28575">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51" name="Rectangle 130">
            <a:extLst>
              <a:ext uri="{FF2B5EF4-FFF2-40B4-BE49-F238E27FC236}">
                <a16:creationId xmlns:a16="http://schemas.microsoft.com/office/drawing/2014/main" id="{C62B94E3-49AA-4D3B-AD01-4CCADD6F2C34}"/>
              </a:ext>
            </a:extLst>
          </p:cNvPr>
          <p:cNvSpPr>
            <a:spLocks noChangeArrowheads="1"/>
          </p:cNvSpPr>
          <p:nvPr/>
        </p:nvSpPr>
        <p:spPr bwMode="auto">
          <a:xfrm>
            <a:off x="6465827" y="3984407"/>
            <a:ext cx="576262" cy="406058"/>
          </a:xfrm>
          <a:prstGeom prst="rect">
            <a:avLst/>
          </a:prstGeom>
          <a:noFill/>
          <a:ln w="28575">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64" name="Rectangle 130">
            <a:extLst>
              <a:ext uri="{FF2B5EF4-FFF2-40B4-BE49-F238E27FC236}">
                <a16:creationId xmlns:a16="http://schemas.microsoft.com/office/drawing/2014/main" id="{9DE277E4-C630-44FF-968E-EC6B3CE243D6}"/>
              </a:ext>
            </a:extLst>
          </p:cNvPr>
          <p:cNvSpPr>
            <a:spLocks noChangeArrowheads="1"/>
          </p:cNvSpPr>
          <p:nvPr/>
        </p:nvSpPr>
        <p:spPr bwMode="auto">
          <a:xfrm>
            <a:off x="6465232" y="4784228"/>
            <a:ext cx="576262" cy="193675"/>
          </a:xfrm>
          <a:prstGeom prst="rect">
            <a:avLst/>
          </a:prstGeom>
          <a:noFill/>
          <a:ln w="28575">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66" name="Rectangle 130">
            <a:extLst>
              <a:ext uri="{FF2B5EF4-FFF2-40B4-BE49-F238E27FC236}">
                <a16:creationId xmlns:a16="http://schemas.microsoft.com/office/drawing/2014/main" id="{D01E2FFB-EB8A-4FFC-8409-6A19D1F777B8}"/>
              </a:ext>
            </a:extLst>
          </p:cNvPr>
          <p:cNvSpPr>
            <a:spLocks noChangeArrowheads="1"/>
          </p:cNvSpPr>
          <p:nvPr/>
        </p:nvSpPr>
        <p:spPr bwMode="auto">
          <a:xfrm>
            <a:off x="5301339" y="4590208"/>
            <a:ext cx="576262" cy="401145"/>
          </a:xfrm>
          <a:prstGeom prst="rect">
            <a:avLst/>
          </a:prstGeom>
          <a:noFill/>
          <a:ln w="28575">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73" name="Rectangle 130">
            <a:extLst>
              <a:ext uri="{FF2B5EF4-FFF2-40B4-BE49-F238E27FC236}">
                <a16:creationId xmlns:a16="http://schemas.microsoft.com/office/drawing/2014/main" id="{CACB5851-63EB-446F-85F0-0D68E4EDB0C1}"/>
              </a:ext>
            </a:extLst>
          </p:cNvPr>
          <p:cNvSpPr>
            <a:spLocks noChangeArrowheads="1"/>
          </p:cNvSpPr>
          <p:nvPr/>
        </p:nvSpPr>
        <p:spPr bwMode="auto">
          <a:xfrm>
            <a:off x="5301339" y="5035374"/>
            <a:ext cx="576262" cy="547661"/>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74" name="Rectangle 130">
            <a:extLst>
              <a:ext uri="{FF2B5EF4-FFF2-40B4-BE49-F238E27FC236}">
                <a16:creationId xmlns:a16="http://schemas.microsoft.com/office/drawing/2014/main" id="{3274C924-C154-45FD-88DA-91FE380B88D4}"/>
              </a:ext>
            </a:extLst>
          </p:cNvPr>
          <p:cNvSpPr>
            <a:spLocks noChangeArrowheads="1"/>
          </p:cNvSpPr>
          <p:nvPr/>
        </p:nvSpPr>
        <p:spPr bwMode="auto">
          <a:xfrm>
            <a:off x="6440011" y="3013379"/>
            <a:ext cx="576262" cy="570747"/>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76" name="Rectangle 130">
            <a:extLst>
              <a:ext uri="{FF2B5EF4-FFF2-40B4-BE49-F238E27FC236}">
                <a16:creationId xmlns:a16="http://schemas.microsoft.com/office/drawing/2014/main" id="{53D88325-3912-4519-A1F7-51BB915879E1}"/>
              </a:ext>
            </a:extLst>
          </p:cNvPr>
          <p:cNvSpPr>
            <a:spLocks noChangeArrowheads="1"/>
          </p:cNvSpPr>
          <p:nvPr/>
        </p:nvSpPr>
        <p:spPr bwMode="auto">
          <a:xfrm>
            <a:off x="5312461" y="3615905"/>
            <a:ext cx="576262" cy="553026"/>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77" name="Rectangle 130">
            <a:extLst>
              <a:ext uri="{FF2B5EF4-FFF2-40B4-BE49-F238E27FC236}">
                <a16:creationId xmlns:a16="http://schemas.microsoft.com/office/drawing/2014/main" id="{5F3A8F50-A83D-4D49-908C-897295D5020F}"/>
              </a:ext>
            </a:extLst>
          </p:cNvPr>
          <p:cNvSpPr>
            <a:spLocks noChangeArrowheads="1"/>
          </p:cNvSpPr>
          <p:nvPr/>
        </p:nvSpPr>
        <p:spPr bwMode="auto">
          <a:xfrm>
            <a:off x="5301339" y="4400108"/>
            <a:ext cx="576262" cy="160849"/>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79" name="Rectangle 130">
            <a:extLst>
              <a:ext uri="{FF2B5EF4-FFF2-40B4-BE49-F238E27FC236}">
                <a16:creationId xmlns:a16="http://schemas.microsoft.com/office/drawing/2014/main" id="{27AA843A-70C3-49F7-9379-6D096BB2A6F2}"/>
              </a:ext>
            </a:extLst>
          </p:cNvPr>
          <p:cNvSpPr>
            <a:spLocks noChangeArrowheads="1"/>
          </p:cNvSpPr>
          <p:nvPr/>
        </p:nvSpPr>
        <p:spPr bwMode="auto">
          <a:xfrm>
            <a:off x="7449051" y="4187436"/>
            <a:ext cx="576262" cy="193675"/>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81" name="Rectangle 130">
            <a:extLst>
              <a:ext uri="{FF2B5EF4-FFF2-40B4-BE49-F238E27FC236}">
                <a16:creationId xmlns:a16="http://schemas.microsoft.com/office/drawing/2014/main" id="{A18B5BE8-CEB6-4B56-90E2-CF3542353843}"/>
              </a:ext>
            </a:extLst>
          </p:cNvPr>
          <p:cNvSpPr>
            <a:spLocks noChangeArrowheads="1"/>
          </p:cNvSpPr>
          <p:nvPr/>
        </p:nvSpPr>
        <p:spPr bwMode="auto">
          <a:xfrm>
            <a:off x="6465232" y="5627376"/>
            <a:ext cx="576262" cy="550629"/>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82" name="Rectangle 130">
            <a:extLst>
              <a:ext uri="{FF2B5EF4-FFF2-40B4-BE49-F238E27FC236}">
                <a16:creationId xmlns:a16="http://schemas.microsoft.com/office/drawing/2014/main" id="{ED13A7B2-8C68-4124-8CF3-718149B3CF4F}"/>
              </a:ext>
            </a:extLst>
          </p:cNvPr>
          <p:cNvSpPr>
            <a:spLocks noChangeArrowheads="1"/>
          </p:cNvSpPr>
          <p:nvPr/>
        </p:nvSpPr>
        <p:spPr bwMode="auto">
          <a:xfrm>
            <a:off x="7467016" y="4611055"/>
            <a:ext cx="576262" cy="368051"/>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84" name="Rectangle 130">
            <a:extLst>
              <a:ext uri="{FF2B5EF4-FFF2-40B4-BE49-F238E27FC236}">
                <a16:creationId xmlns:a16="http://schemas.microsoft.com/office/drawing/2014/main" id="{C7EF0C88-807E-45AA-9F04-2A9678D0B451}"/>
              </a:ext>
            </a:extLst>
          </p:cNvPr>
          <p:cNvSpPr>
            <a:spLocks noChangeArrowheads="1"/>
          </p:cNvSpPr>
          <p:nvPr/>
        </p:nvSpPr>
        <p:spPr bwMode="auto">
          <a:xfrm>
            <a:off x="7467016" y="2598204"/>
            <a:ext cx="576262" cy="368051"/>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85" name="Rectangle 130">
            <a:extLst>
              <a:ext uri="{FF2B5EF4-FFF2-40B4-BE49-F238E27FC236}">
                <a16:creationId xmlns:a16="http://schemas.microsoft.com/office/drawing/2014/main" id="{8C8C2A66-336A-4314-9F19-6F1E35C1267E}"/>
              </a:ext>
            </a:extLst>
          </p:cNvPr>
          <p:cNvSpPr>
            <a:spLocks noChangeArrowheads="1"/>
          </p:cNvSpPr>
          <p:nvPr/>
        </p:nvSpPr>
        <p:spPr bwMode="auto">
          <a:xfrm>
            <a:off x="8381543" y="2383526"/>
            <a:ext cx="576262" cy="193675"/>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86" name="Oval 112">
            <a:extLst>
              <a:ext uri="{FF2B5EF4-FFF2-40B4-BE49-F238E27FC236}">
                <a16:creationId xmlns:a16="http://schemas.microsoft.com/office/drawing/2014/main" id="{907B96B5-3EF1-46FB-BA6A-386A996531DB}"/>
              </a:ext>
            </a:extLst>
          </p:cNvPr>
          <p:cNvSpPr>
            <a:spLocks noChangeArrowheads="1"/>
          </p:cNvSpPr>
          <p:nvPr/>
        </p:nvSpPr>
        <p:spPr bwMode="auto">
          <a:xfrm>
            <a:off x="1506673" y="6280912"/>
            <a:ext cx="287338" cy="69850"/>
          </a:xfrm>
          <a:prstGeom prst="ellipse">
            <a:avLst/>
          </a:prstGeom>
          <a:noFill/>
          <a:ln w="1905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ES" altLang="es-ES" sz="1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87" name="Oval 109">
            <a:extLst>
              <a:ext uri="{FF2B5EF4-FFF2-40B4-BE49-F238E27FC236}">
                <a16:creationId xmlns:a16="http://schemas.microsoft.com/office/drawing/2014/main" id="{B60CE739-923C-4223-B5BA-1C623F7FB4DF}"/>
              </a:ext>
            </a:extLst>
          </p:cNvPr>
          <p:cNvSpPr>
            <a:spLocks noChangeArrowheads="1"/>
          </p:cNvSpPr>
          <p:nvPr/>
        </p:nvSpPr>
        <p:spPr bwMode="auto">
          <a:xfrm>
            <a:off x="1506673" y="6565745"/>
            <a:ext cx="287338" cy="69850"/>
          </a:xfrm>
          <a:prstGeom prst="ellipse">
            <a:avLst/>
          </a:prstGeom>
          <a:noFill/>
          <a:ln w="19050">
            <a:solidFill>
              <a:srgbClr val="0066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ES" altLang="es-ES" sz="1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88" name="Text Box 144">
            <a:extLst>
              <a:ext uri="{FF2B5EF4-FFF2-40B4-BE49-F238E27FC236}">
                <a16:creationId xmlns:a16="http://schemas.microsoft.com/office/drawing/2014/main" id="{E9E0E238-3323-424A-8FF2-B830CE430114}"/>
              </a:ext>
            </a:extLst>
          </p:cNvPr>
          <p:cNvSpPr txBox="1">
            <a:spLocks noChangeArrowheads="1"/>
          </p:cNvSpPr>
          <p:nvPr/>
        </p:nvSpPr>
        <p:spPr bwMode="auto">
          <a:xfrm>
            <a:off x="1794012" y="6179982"/>
            <a:ext cx="164623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457200" rtl="0" eaLnBrk="0" fontAlgn="auto" latinLnBrk="0" hangingPunct="0">
              <a:lnSpc>
                <a:spcPct val="100000"/>
              </a:lnSpc>
              <a:spcBef>
                <a:spcPct val="50000"/>
              </a:spcBef>
              <a:spcAft>
                <a:spcPts val="0"/>
              </a:spcAft>
              <a:buClrTx/>
              <a:buSzTx/>
              <a:buFontTx/>
              <a:buNone/>
              <a:tabLst/>
              <a:defRPr/>
            </a:pPr>
            <a:r>
              <a:rPr kumimoji="0" lang="es-ES" altLang="es-ES" sz="9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Dependencia con valoración más baja según Servicio</a:t>
            </a:r>
          </a:p>
        </p:txBody>
      </p:sp>
      <p:sp>
        <p:nvSpPr>
          <p:cNvPr id="89" name="Text Box 145">
            <a:extLst>
              <a:ext uri="{FF2B5EF4-FFF2-40B4-BE49-F238E27FC236}">
                <a16:creationId xmlns:a16="http://schemas.microsoft.com/office/drawing/2014/main" id="{387F2DAD-F865-48B0-9570-E2AF3D261C61}"/>
              </a:ext>
            </a:extLst>
          </p:cNvPr>
          <p:cNvSpPr txBox="1">
            <a:spLocks noChangeArrowheads="1"/>
          </p:cNvSpPr>
          <p:nvPr/>
        </p:nvSpPr>
        <p:spPr bwMode="auto">
          <a:xfrm>
            <a:off x="1794012" y="6487957"/>
            <a:ext cx="164623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457200" rtl="0" eaLnBrk="0" fontAlgn="auto" latinLnBrk="0" hangingPunct="0">
              <a:lnSpc>
                <a:spcPct val="100000"/>
              </a:lnSpc>
              <a:spcBef>
                <a:spcPct val="50000"/>
              </a:spcBef>
              <a:spcAft>
                <a:spcPts val="0"/>
              </a:spcAft>
              <a:buClrTx/>
              <a:buSzTx/>
              <a:buFontTx/>
              <a:buNone/>
              <a:tabLst/>
              <a:defRPr/>
            </a:pPr>
            <a:r>
              <a:rPr kumimoji="0" lang="es-ES" altLang="es-ES" sz="9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Dependencia con valoración más alta según Servicio</a:t>
            </a:r>
          </a:p>
        </p:txBody>
      </p:sp>
      <p:sp>
        <p:nvSpPr>
          <p:cNvPr id="90" name="Rectangle 130">
            <a:extLst>
              <a:ext uri="{FF2B5EF4-FFF2-40B4-BE49-F238E27FC236}">
                <a16:creationId xmlns:a16="http://schemas.microsoft.com/office/drawing/2014/main" id="{61FC6CAC-7E1B-4A05-983C-14201984A955}"/>
              </a:ext>
            </a:extLst>
          </p:cNvPr>
          <p:cNvSpPr>
            <a:spLocks noChangeArrowheads="1"/>
          </p:cNvSpPr>
          <p:nvPr/>
        </p:nvSpPr>
        <p:spPr bwMode="auto">
          <a:xfrm>
            <a:off x="3589473" y="6564157"/>
            <a:ext cx="215900" cy="69850"/>
          </a:xfrm>
          <a:prstGeom prst="rect">
            <a:avLst/>
          </a:prstGeom>
          <a:noFill/>
          <a:ln w="19050">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91" name="Rectangle 130">
            <a:extLst>
              <a:ext uri="{FF2B5EF4-FFF2-40B4-BE49-F238E27FC236}">
                <a16:creationId xmlns:a16="http://schemas.microsoft.com/office/drawing/2014/main" id="{7A61BD3A-AFC6-43AE-9CC3-FE58D3A21876}"/>
              </a:ext>
            </a:extLst>
          </p:cNvPr>
          <p:cNvSpPr>
            <a:spLocks noChangeArrowheads="1"/>
          </p:cNvSpPr>
          <p:nvPr/>
        </p:nvSpPr>
        <p:spPr bwMode="auto">
          <a:xfrm>
            <a:off x="3584711" y="6280912"/>
            <a:ext cx="215900" cy="69850"/>
          </a:xfrm>
          <a:prstGeom prst="rect">
            <a:avLst/>
          </a:prstGeom>
          <a:noFill/>
          <a:ln w="19050">
            <a:solidFill>
              <a:srgbClr val="FF202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92" name="Text Box 148">
            <a:extLst>
              <a:ext uri="{FF2B5EF4-FFF2-40B4-BE49-F238E27FC236}">
                <a16:creationId xmlns:a16="http://schemas.microsoft.com/office/drawing/2014/main" id="{E13C7C7B-B62F-4714-BA93-1270AAE2E221}"/>
              </a:ext>
            </a:extLst>
          </p:cNvPr>
          <p:cNvSpPr txBox="1">
            <a:spLocks noChangeArrowheads="1"/>
          </p:cNvSpPr>
          <p:nvPr/>
        </p:nvSpPr>
        <p:spPr bwMode="auto">
          <a:xfrm>
            <a:off x="3795848" y="6179982"/>
            <a:ext cx="1887538"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457200" rtl="0" eaLnBrk="0" fontAlgn="auto" latinLnBrk="0" hangingPunct="0">
              <a:lnSpc>
                <a:spcPct val="100000"/>
              </a:lnSpc>
              <a:spcBef>
                <a:spcPct val="50000"/>
              </a:spcBef>
              <a:spcAft>
                <a:spcPts val="0"/>
              </a:spcAft>
              <a:buClrTx/>
              <a:buSzTx/>
              <a:buFontTx/>
              <a:buNone/>
              <a:tabLst/>
              <a:defRPr/>
            </a:pPr>
            <a:r>
              <a:rPr kumimoji="0" lang="es-ES" altLang="es-ES" sz="9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Valor más bajo según dimensión</a:t>
            </a:r>
          </a:p>
        </p:txBody>
      </p:sp>
      <p:sp>
        <p:nvSpPr>
          <p:cNvPr id="93" name="Text Box 149">
            <a:extLst>
              <a:ext uri="{FF2B5EF4-FFF2-40B4-BE49-F238E27FC236}">
                <a16:creationId xmlns:a16="http://schemas.microsoft.com/office/drawing/2014/main" id="{52524DE3-7C90-48AB-B3D3-295FCD69A4EE}"/>
              </a:ext>
            </a:extLst>
          </p:cNvPr>
          <p:cNvSpPr txBox="1">
            <a:spLocks noChangeArrowheads="1"/>
          </p:cNvSpPr>
          <p:nvPr/>
        </p:nvSpPr>
        <p:spPr bwMode="auto">
          <a:xfrm>
            <a:off x="3795848" y="6487957"/>
            <a:ext cx="1887538"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457200" rtl="0" eaLnBrk="0" fontAlgn="auto" latinLnBrk="0" hangingPunct="0">
              <a:lnSpc>
                <a:spcPct val="100000"/>
              </a:lnSpc>
              <a:spcBef>
                <a:spcPct val="50000"/>
              </a:spcBef>
              <a:spcAft>
                <a:spcPts val="0"/>
              </a:spcAft>
              <a:buClrTx/>
              <a:buSzTx/>
              <a:buFontTx/>
              <a:buNone/>
              <a:tabLst/>
              <a:defRPr/>
            </a:pPr>
            <a:r>
              <a:rPr kumimoji="0" lang="es-ES" altLang="es-ES" sz="9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Valor más alto según dimensión</a:t>
            </a:r>
          </a:p>
        </p:txBody>
      </p:sp>
      <p:sp>
        <p:nvSpPr>
          <p:cNvPr id="41" name="Rectangle 130">
            <a:extLst>
              <a:ext uri="{FF2B5EF4-FFF2-40B4-BE49-F238E27FC236}">
                <a16:creationId xmlns:a16="http://schemas.microsoft.com/office/drawing/2014/main" id="{CB0AE176-5055-48E9-84EC-8C1F23EB694B}"/>
              </a:ext>
            </a:extLst>
          </p:cNvPr>
          <p:cNvSpPr>
            <a:spLocks noChangeArrowheads="1"/>
          </p:cNvSpPr>
          <p:nvPr/>
        </p:nvSpPr>
        <p:spPr bwMode="auto">
          <a:xfrm>
            <a:off x="6440011" y="2792477"/>
            <a:ext cx="576262" cy="193675"/>
          </a:xfrm>
          <a:prstGeom prst="rect">
            <a:avLst/>
          </a:prstGeom>
          <a:noFill/>
          <a:ln w="28575">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42" name="Rectangle 130">
            <a:extLst>
              <a:ext uri="{FF2B5EF4-FFF2-40B4-BE49-F238E27FC236}">
                <a16:creationId xmlns:a16="http://schemas.microsoft.com/office/drawing/2014/main" id="{656CACCD-09BD-4E7C-97FC-CCE73B861876}"/>
              </a:ext>
            </a:extLst>
          </p:cNvPr>
          <p:cNvSpPr>
            <a:spLocks noChangeArrowheads="1"/>
          </p:cNvSpPr>
          <p:nvPr/>
        </p:nvSpPr>
        <p:spPr bwMode="auto">
          <a:xfrm>
            <a:off x="8432276" y="4392431"/>
            <a:ext cx="576262" cy="193675"/>
          </a:xfrm>
          <a:prstGeom prst="rect">
            <a:avLst/>
          </a:prstGeom>
          <a:noFill/>
          <a:ln w="28575">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43" name="Rectangle 130">
            <a:extLst>
              <a:ext uri="{FF2B5EF4-FFF2-40B4-BE49-F238E27FC236}">
                <a16:creationId xmlns:a16="http://schemas.microsoft.com/office/drawing/2014/main" id="{41E9A2D7-44E7-4031-A400-83E07927A85D}"/>
              </a:ext>
            </a:extLst>
          </p:cNvPr>
          <p:cNvSpPr>
            <a:spLocks noChangeArrowheads="1"/>
          </p:cNvSpPr>
          <p:nvPr/>
        </p:nvSpPr>
        <p:spPr bwMode="auto">
          <a:xfrm>
            <a:off x="5312461" y="2198521"/>
            <a:ext cx="576262" cy="193675"/>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46" name="Rectangle 130">
            <a:extLst>
              <a:ext uri="{FF2B5EF4-FFF2-40B4-BE49-F238E27FC236}">
                <a16:creationId xmlns:a16="http://schemas.microsoft.com/office/drawing/2014/main" id="{5B4A0B09-789D-4226-9825-BD608CBCB1B3}"/>
              </a:ext>
            </a:extLst>
          </p:cNvPr>
          <p:cNvSpPr>
            <a:spLocks noChangeArrowheads="1"/>
          </p:cNvSpPr>
          <p:nvPr/>
        </p:nvSpPr>
        <p:spPr bwMode="auto">
          <a:xfrm>
            <a:off x="7467016" y="5583035"/>
            <a:ext cx="576262" cy="596947"/>
          </a:xfrm>
          <a:prstGeom prst="rect">
            <a:avLst/>
          </a:prstGeom>
          <a:noFill/>
          <a:ln w="28575">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48" name="Rectangle 130">
            <a:extLst>
              <a:ext uri="{FF2B5EF4-FFF2-40B4-BE49-F238E27FC236}">
                <a16:creationId xmlns:a16="http://schemas.microsoft.com/office/drawing/2014/main" id="{DCD4D9F3-4BA6-4DAF-BA73-2BF4AE9EC1FB}"/>
              </a:ext>
            </a:extLst>
          </p:cNvPr>
          <p:cNvSpPr>
            <a:spLocks noChangeArrowheads="1"/>
          </p:cNvSpPr>
          <p:nvPr/>
        </p:nvSpPr>
        <p:spPr bwMode="auto">
          <a:xfrm>
            <a:off x="8432276" y="5406612"/>
            <a:ext cx="576262" cy="193675"/>
          </a:xfrm>
          <a:prstGeom prst="rect">
            <a:avLst/>
          </a:prstGeom>
          <a:noFill/>
          <a:ln w="28575">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50" name="Rectangle 130">
            <a:extLst>
              <a:ext uri="{FF2B5EF4-FFF2-40B4-BE49-F238E27FC236}">
                <a16:creationId xmlns:a16="http://schemas.microsoft.com/office/drawing/2014/main" id="{71867EE5-7EEF-4E24-998E-DE20030CD517}"/>
              </a:ext>
            </a:extLst>
          </p:cNvPr>
          <p:cNvSpPr>
            <a:spLocks noChangeArrowheads="1"/>
          </p:cNvSpPr>
          <p:nvPr/>
        </p:nvSpPr>
        <p:spPr bwMode="auto">
          <a:xfrm>
            <a:off x="8432276" y="5987971"/>
            <a:ext cx="576262" cy="193675"/>
          </a:xfrm>
          <a:prstGeom prst="rect">
            <a:avLst/>
          </a:prstGeom>
          <a:noFill/>
          <a:ln w="28575">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Tree>
    <p:extLst>
      <p:ext uri="{BB962C8B-B14F-4D97-AF65-F5344CB8AC3E}">
        <p14:creationId xmlns:p14="http://schemas.microsoft.com/office/powerpoint/2010/main" val="25334914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8D945A54-3BD5-4B9D-9436-CE7E48350CD6}"/>
              </a:ext>
            </a:extLst>
          </p:cNvPr>
          <p:cNvSpPr>
            <a:spLocks noGrp="1"/>
          </p:cNvSpPr>
          <p:nvPr>
            <p:ph type="title"/>
          </p:nvPr>
        </p:nvSpPr>
        <p:spPr>
          <a:xfrm>
            <a:off x="304802" y="365127"/>
            <a:ext cx="9442546" cy="970187"/>
          </a:xfrm>
        </p:spPr>
        <p:txBody>
          <a:bodyPr/>
          <a:lstStyle/>
          <a:p>
            <a:r>
              <a:rPr lang="es-PE" dirty="0"/>
              <a:t>1. Ficha Técnica</a:t>
            </a:r>
            <a:br>
              <a:rPr lang="es-PE" dirty="0"/>
            </a:br>
            <a:r>
              <a:rPr lang="es-PE" sz="1600" dirty="0">
                <a:solidFill>
                  <a:srgbClr val="1264A1"/>
                </a:solidFill>
              </a:rPr>
              <a:t>        1.1 Objetivo General</a:t>
            </a:r>
          </a:p>
        </p:txBody>
      </p:sp>
      <p:pic>
        <p:nvPicPr>
          <p:cNvPr id="2052" name="Picture 4">
            <a:extLst>
              <a:ext uri="{FF2B5EF4-FFF2-40B4-BE49-F238E27FC236}">
                <a16:creationId xmlns:a16="http://schemas.microsoft.com/office/drawing/2014/main" id="{F436F1BE-A2E0-42A1-AC97-6867033D52B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4764582"/>
            <a:ext cx="3439887" cy="2093417"/>
          </a:xfrm>
          <a:prstGeom prst="rect">
            <a:avLst/>
          </a:prstGeom>
          <a:noFill/>
          <a:extLst>
            <a:ext uri="{909E8E84-426E-40DD-AFC4-6F175D3DCCD1}">
              <a14:hiddenFill xmlns:a14="http://schemas.microsoft.com/office/drawing/2010/main">
                <a:solidFill>
                  <a:srgbClr val="FFFFFF"/>
                </a:solidFill>
              </a14:hiddenFill>
            </a:ext>
          </a:extLst>
        </p:spPr>
      </p:pic>
      <p:sp>
        <p:nvSpPr>
          <p:cNvPr id="2" name="Marcador de contenido 1">
            <a:extLst>
              <a:ext uri="{FF2B5EF4-FFF2-40B4-BE49-F238E27FC236}">
                <a16:creationId xmlns:a16="http://schemas.microsoft.com/office/drawing/2014/main" id="{8D4E6072-6165-4739-9631-1F8CCB7EB1F2}"/>
              </a:ext>
            </a:extLst>
          </p:cNvPr>
          <p:cNvSpPr>
            <a:spLocks noGrp="1"/>
          </p:cNvSpPr>
          <p:nvPr>
            <p:ph idx="1"/>
          </p:nvPr>
        </p:nvSpPr>
        <p:spPr>
          <a:xfrm>
            <a:off x="2991437" y="2647723"/>
            <a:ext cx="6066969" cy="1870302"/>
          </a:xfrm>
        </p:spPr>
        <p:txBody>
          <a:bodyPr>
            <a:normAutofit/>
          </a:bodyPr>
          <a:lstStyle/>
          <a:p>
            <a:pPr marL="0" indent="0" algn="r">
              <a:buNone/>
            </a:pPr>
            <a:r>
              <a:rPr lang="es-PE" altLang="es-ES" sz="2400" dirty="0">
                <a:latin typeface="Calibri" panose="020F0502020204030204" pitchFamily="34" charset="0"/>
                <a:cs typeface="Calibri" panose="020F0502020204030204" pitchFamily="34" charset="0"/>
              </a:rPr>
              <a:t>Conocer el </a:t>
            </a:r>
            <a:r>
              <a:rPr lang="es-PE" altLang="es-ES" sz="2400" b="1" dirty="0">
                <a:solidFill>
                  <a:srgbClr val="C00000"/>
                </a:solidFill>
                <a:latin typeface="Calibri" panose="020F0502020204030204" pitchFamily="34" charset="0"/>
                <a:cs typeface="Calibri" panose="020F0502020204030204" pitchFamily="34" charset="0"/>
              </a:rPr>
              <a:t>grado de satisfacción</a:t>
            </a:r>
            <a:r>
              <a:rPr lang="es-PE" altLang="es-ES" sz="2400" dirty="0">
                <a:solidFill>
                  <a:srgbClr val="C00000"/>
                </a:solidFill>
                <a:latin typeface="Calibri" panose="020F0502020204030204" pitchFamily="34" charset="0"/>
                <a:cs typeface="Calibri" panose="020F0502020204030204" pitchFamily="34" charset="0"/>
              </a:rPr>
              <a:t> </a:t>
            </a:r>
            <a:r>
              <a:rPr lang="es-PE" altLang="es-ES" sz="2400" b="1" dirty="0">
                <a:solidFill>
                  <a:srgbClr val="C00000"/>
                </a:solidFill>
                <a:latin typeface="Calibri" panose="020F0502020204030204" pitchFamily="34" charset="0"/>
                <a:cs typeface="Calibri" panose="020F0502020204030204" pitchFamily="34" charset="0"/>
              </a:rPr>
              <a:t>de los contribuyentes y/o usuarios </a:t>
            </a:r>
            <a:r>
              <a:rPr lang="es-PE" altLang="es-ES" sz="2400" dirty="0">
                <a:latin typeface="Calibri" panose="020F0502020204030204" pitchFamily="34" charset="0"/>
                <a:cs typeface="Calibri" panose="020F0502020204030204" pitchFamily="34" charset="0"/>
              </a:rPr>
              <a:t>con los diversos </a:t>
            </a:r>
            <a:r>
              <a:rPr lang="es-ES" altLang="es-ES" sz="2400" dirty="0">
                <a:latin typeface="Calibri" panose="020F0502020204030204" pitchFamily="34" charset="0"/>
                <a:cs typeface="Calibri" panose="020F0502020204030204" pitchFamily="34" charset="0"/>
              </a:rPr>
              <a:t>productos y </a:t>
            </a:r>
            <a:r>
              <a:rPr lang="es-PE" altLang="es-ES" sz="2400" dirty="0">
                <a:latin typeface="Calibri" panose="020F0502020204030204" pitchFamily="34" charset="0"/>
                <a:cs typeface="Calibri" panose="020F0502020204030204" pitchFamily="34" charset="0"/>
              </a:rPr>
              <a:t>servicios que </a:t>
            </a:r>
            <a:r>
              <a:rPr lang="es-ES" altLang="es-ES" sz="2400" dirty="0">
                <a:latin typeface="Calibri" panose="020F0502020204030204" pitchFamily="34" charset="0"/>
                <a:cs typeface="Calibri" panose="020F0502020204030204" pitchFamily="34" charset="0"/>
              </a:rPr>
              <a:t>brinda la SUNAT a la ciudadanía y usuario del comercio exterior</a:t>
            </a:r>
            <a:r>
              <a:rPr lang="es-PE" altLang="es-ES" sz="2400" dirty="0">
                <a:latin typeface="Calibri" panose="020F0502020204030204" pitchFamily="34" charset="0"/>
                <a:cs typeface="Calibri" panose="020F0502020204030204" pitchFamily="34" charset="0"/>
              </a:rPr>
              <a:t>,</a:t>
            </a:r>
            <a:r>
              <a:rPr lang="es-PE" altLang="es-ES" sz="2400" b="1" dirty="0">
                <a:latin typeface="Calibri" panose="020F0502020204030204" pitchFamily="34" charset="0"/>
                <a:cs typeface="Calibri" panose="020F0502020204030204" pitchFamily="34" charset="0"/>
              </a:rPr>
              <a:t> </a:t>
            </a:r>
            <a:r>
              <a:rPr lang="es-PE" altLang="es-ES" sz="2400" b="1" dirty="0">
                <a:solidFill>
                  <a:srgbClr val="1264A1"/>
                </a:solidFill>
                <a:latin typeface="Calibri" panose="020F0502020204030204" pitchFamily="34" charset="0"/>
                <a:cs typeface="Calibri" panose="020F0502020204030204" pitchFamily="34" charset="0"/>
              </a:rPr>
              <a:t>a fin de identificar mejor</a:t>
            </a:r>
            <a:r>
              <a:rPr lang="es-ES" altLang="es-ES" sz="2400" b="1" dirty="0">
                <a:solidFill>
                  <a:srgbClr val="1264A1"/>
                </a:solidFill>
                <a:latin typeface="Calibri" panose="020F0502020204030204" pitchFamily="34" charset="0"/>
                <a:cs typeface="Calibri" panose="020F0502020204030204" pitchFamily="34" charset="0"/>
              </a:rPr>
              <a:t>as en sus procesos.</a:t>
            </a:r>
            <a:endParaRPr lang="es-ES" altLang="es-ES" sz="2400" dirty="0">
              <a:solidFill>
                <a:srgbClr val="1264A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06185847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8D945A54-3BD5-4B9D-9436-CE7E48350CD6}"/>
              </a:ext>
            </a:extLst>
          </p:cNvPr>
          <p:cNvSpPr>
            <a:spLocks noGrp="1"/>
          </p:cNvSpPr>
          <p:nvPr>
            <p:ph type="title"/>
          </p:nvPr>
        </p:nvSpPr>
        <p:spPr>
          <a:xfrm>
            <a:off x="304802" y="365127"/>
            <a:ext cx="9601198" cy="970187"/>
          </a:xfrm>
        </p:spPr>
        <p:txBody>
          <a:bodyPr>
            <a:normAutofit fontScale="90000"/>
          </a:bodyPr>
          <a:lstStyle/>
          <a:p>
            <a:r>
              <a:rPr lang="es-PE" sz="2400" dirty="0"/>
              <a:t>2. Resumen Ejecutivo</a:t>
            </a:r>
            <a:br>
              <a:rPr lang="es-PE" dirty="0"/>
            </a:br>
            <a:r>
              <a:rPr lang="es-PE" dirty="0"/>
              <a:t>   </a:t>
            </a:r>
            <a:r>
              <a:rPr lang="es-PE" dirty="0">
                <a:solidFill>
                  <a:srgbClr val="1264A1"/>
                </a:solidFill>
              </a:rPr>
              <a:t> </a:t>
            </a:r>
            <a:r>
              <a:rPr lang="es-PE" sz="1800" dirty="0">
                <a:solidFill>
                  <a:srgbClr val="1264A1"/>
                </a:solidFill>
              </a:rPr>
              <a:t>2.1 Indicadores de Satisfacción Post Contacto – Tributos Internos</a:t>
            </a:r>
            <a:br>
              <a:rPr lang="es-PE" sz="1800" dirty="0">
                <a:solidFill>
                  <a:srgbClr val="1264A1"/>
                </a:solidFill>
              </a:rPr>
            </a:br>
            <a:r>
              <a:rPr lang="es-PE" sz="1800" dirty="0">
                <a:solidFill>
                  <a:srgbClr val="1264A1"/>
                </a:solidFill>
              </a:rPr>
              <a:t>             2.1.16 Ranking por Dependencias: Proceso de Gestión y Recuperación de la Deuda (Cobranza Coactiva)</a:t>
            </a:r>
            <a:endParaRPr lang="es-PE" sz="1800" dirty="0">
              <a:solidFill>
                <a:srgbClr val="FF0000"/>
              </a:solidFill>
            </a:endParaRPr>
          </a:p>
        </p:txBody>
      </p:sp>
      <p:sp>
        <p:nvSpPr>
          <p:cNvPr id="2" name="Rectángulo 1">
            <a:extLst>
              <a:ext uri="{FF2B5EF4-FFF2-40B4-BE49-F238E27FC236}">
                <a16:creationId xmlns:a16="http://schemas.microsoft.com/office/drawing/2014/main" id="{7F6BD7D5-AAD4-4E0F-8D2D-03D5048C7623}"/>
              </a:ext>
            </a:extLst>
          </p:cNvPr>
          <p:cNvSpPr/>
          <p:nvPr/>
        </p:nvSpPr>
        <p:spPr>
          <a:xfrm>
            <a:off x="600075" y="1590155"/>
            <a:ext cx="8629650" cy="646331"/>
          </a:xfrm>
          <a:prstGeom prst="rect">
            <a:avLst/>
          </a:prstGeom>
          <a:solidFill>
            <a:srgbClr val="C02C4D"/>
          </a:solid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ES" altLang="es-ES" sz="1800" b="0"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t>Promedio de servicio: Gestión y Recuperación de la Deuda</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ES" sz="1800" b="0" i="0" u="none" strike="noStrike" kern="1200" cap="none" spc="0" normalizeH="0" baseline="0" noProof="0" dirty="0">
                <a:ln>
                  <a:noFill/>
                </a:ln>
                <a:solidFill>
                  <a:prstClr val="white"/>
                </a:solidFill>
                <a:effectLst/>
                <a:uLnTx/>
                <a:uFillTx/>
                <a:latin typeface="Calibri" panose="020F0502020204030204" pitchFamily="34" charset="0"/>
                <a:ea typeface="+mn-ea"/>
                <a:cs typeface="+mn-cs"/>
              </a:rPr>
              <a:t>- Ranking -</a:t>
            </a:r>
            <a:endParaRPr kumimoji="0" lang="es-E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aphicFrame>
        <p:nvGraphicFramePr>
          <p:cNvPr id="5" name="Gráfico 4">
            <a:extLst>
              <a:ext uri="{FF2B5EF4-FFF2-40B4-BE49-F238E27FC236}">
                <a16:creationId xmlns:a16="http://schemas.microsoft.com/office/drawing/2014/main" id="{E9356F39-97C1-4E29-A988-DBDFB1CA8AC7}"/>
              </a:ext>
            </a:extLst>
          </p:cNvPr>
          <p:cNvGraphicFramePr>
            <a:graphicFrameLocks/>
          </p:cNvGraphicFramePr>
          <p:nvPr>
            <p:extLst>
              <p:ext uri="{D42A27DB-BD31-4B8C-83A1-F6EECF244321}">
                <p14:modId xmlns:p14="http://schemas.microsoft.com/office/powerpoint/2010/main" val="2492072772"/>
              </p:ext>
            </p:extLst>
          </p:nvPr>
        </p:nvGraphicFramePr>
        <p:xfrm>
          <a:off x="381000" y="2214328"/>
          <a:ext cx="9082088" cy="4290099"/>
        </p:xfrm>
        <a:graphic>
          <a:graphicData uri="http://schemas.openxmlformats.org/drawingml/2006/chart">
            <c:chart xmlns:c="http://schemas.openxmlformats.org/drawingml/2006/chart" xmlns:r="http://schemas.openxmlformats.org/officeDocument/2006/relationships" r:id="rId2"/>
          </a:graphicData>
        </a:graphic>
      </p:graphicFrame>
      <p:sp>
        <p:nvSpPr>
          <p:cNvPr id="7" name="18 CuadroTexto">
            <a:extLst>
              <a:ext uri="{FF2B5EF4-FFF2-40B4-BE49-F238E27FC236}">
                <a16:creationId xmlns:a16="http://schemas.microsoft.com/office/drawing/2014/main" id="{6439F250-920B-4FC0-8A40-3FC100E4EF82}"/>
              </a:ext>
            </a:extLst>
          </p:cNvPr>
          <p:cNvSpPr txBox="1">
            <a:spLocks noChangeArrowheads="1"/>
          </p:cNvSpPr>
          <p:nvPr/>
        </p:nvSpPr>
        <p:spPr bwMode="auto">
          <a:xfrm>
            <a:off x="478761" y="6502407"/>
            <a:ext cx="6624736"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t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s-ES" altLang="es-ES" sz="1050" b="0" i="0" u="none" strike="noStrike" kern="1200" cap="none" spc="0" normalizeH="0" baseline="0" noProof="0" dirty="0">
                <a:ln>
                  <a:noFill/>
                </a:ln>
                <a:solidFill>
                  <a:prstClr val="black"/>
                </a:solidFill>
                <a:effectLst/>
                <a:uLnTx/>
                <a:uFillTx/>
                <a:latin typeface="Calibri" panose="020F0502020204030204"/>
                <a:ea typeface="+mn-ea"/>
                <a:cs typeface="Calibri" panose="020F0502020204030204" pitchFamily="34" charset="0"/>
              </a:rPr>
              <a:t>* El número de casos no garantiza que los datos obtenidos sean estadísticamente representativos</a:t>
            </a:r>
          </a:p>
        </p:txBody>
      </p:sp>
    </p:spTree>
    <p:extLst>
      <p:ext uri="{BB962C8B-B14F-4D97-AF65-F5344CB8AC3E}">
        <p14:creationId xmlns:p14="http://schemas.microsoft.com/office/powerpoint/2010/main" val="262037439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8D945A54-3BD5-4B9D-9436-CE7E48350CD6}"/>
              </a:ext>
            </a:extLst>
          </p:cNvPr>
          <p:cNvSpPr>
            <a:spLocks noGrp="1"/>
          </p:cNvSpPr>
          <p:nvPr>
            <p:ph type="title"/>
          </p:nvPr>
        </p:nvSpPr>
        <p:spPr>
          <a:xfrm>
            <a:off x="304802" y="365127"/>
            <a:ext cx="9442546" cy="970187"/>
          </a:xfrm>
        </p:spPr>
        <p:txBody>
          <a:bodyPr>
            <a:normAutofit fontScale="90000"/>
          </a:bodyPr>
          <a:lstStyle/>
          <a:p>
            <a:r>
              <a:rPr lang="es-PE" sz="2400" dirty="0"/>
              <a:t>2. Resumen Ejecutivo</a:t>
            </a:r>
            <a:br>
              <a:rPr lang="es-PE" dirty="0"/>
            </a:br>
            <a:r>
              <a:rPr lang="es-PE" dirty="0"/>
              <a:t>   </a:t>
            </a:r>
            <a:r>
              <a:rPr lang="es-PE" dirty="0">
                <a:solidFill>
                  <a:srgbClr val="1264A1"/>
                </a:solidFill>
              </a:rPr>
              <a:t> </a:t>
            </a:r>
            <a:r>
              <a:rPr lang="es-PE" sz="1800" dirty="0">
                <a:solidFill>
                  <a:srgbClr val="1264A1"/>
                </a:solidFill>
              </a:rPr>
              <a:t>2.1 Indicadores de Satisfacción Post Contacto – Tributos Internos</a:t>
            </a:r>
            <a:br>
              <a:rPr lang="es-PE" sz="1800" dirty="0">
                <a:solidFill>
                  <a:srgbClr val="1264A1"/>
                </a:solidFill>
              </a:rPr>
            </a:br>
            <a:r>
              <a:rPr lang="es-PE" sz="1800" dirty="0">
                <a:solidFill>
                  <a:srgbClr val="1264A1"/>
                </a:solidFill>
              </a:rPr>
              <a:t>             2.1.17 Puntos Fuertes y Débiles : Por Dependencias – Servicio Cobranza Coactiva</a:t>
            </a:r>
          </a:p>
        </p:txBody>
      </p:sp>
      <p:graphicFrame>
        <p:nvGraphicFramePr>
          <p:cNvPr id="7" name="Group 3">
            <a:extLst>
              <a:ext uri="{FF2B5EF4-FFF2-40B4-BE49-F238E27FC236}">
                <a16:creationId xmlns:a16="http://schemas.microsoft.com/office/drawing/2014/main" id="{7FEE6143-FC80-474D-BAEF-89AE0AF922E3}"/>
              </a:ext>
            </a:extLst>
          </p:cNvPr>
          <p:cNvGraphicFramePr>
            <a:graphicFrameLocks noGrp="1"/>
          </p:cNvGraphicFramePr>
          <p:nvPr>
            <p:extLst>
              <p:ext uri="{D42A27DB-BD31-4B8C-83A1-F6EECF244321}">
                <p14:modId xmlns:p14="http://schemas.microsoft.com/office/powerpoint/2010/main" val="3632954672"/>
              </p:ext>
            </p:extLst>
          </p:nvPr>
        </p:nvGraphicFramePr>
        <p:xfrm>
          <a:off x="674077" y="1590020"/>
          <a:ext cx="8547561" cy="4481896"/>
        </p:xfrm>
        <a:graphic>
          <a:graphicData uri="http://schemas.openxmlformats.org/drawingml/2006/table">
            <a:tbl>
              <a:tblPr/>
              <a:tblGrid>
                <a:gridCol w="1896595">
                  <a:extLst>
                    <a:ext uri="{9D8B030D-6E8A-4147-A177-3AD203B41FA5}">
                      <a16:colId xmlns:a16="http://schemas.microsoft.com/office/drawing/2014/main" val="20000"/>
                    </a:ext>
                  </a:extLst>
                </a:gridCol>
                <a:gridCol w="1763336">
                  <a:extLst>
                    <a:ext uri="{9D8B030D-6E8A-4147-A177-3AD203B41FA5}">
                      <a16:colId xmlns:a16="http://schemas.microsoft.com/office/drawing/2014/main" val="20001"/>
                    </a:ext>
                  </a:extLst>
                </a:gridCol>
                <a:gridCol w="739496">
                  <a:extLst>
                    <a:ext uri="{9D8B030D-6E8A-4147-A177-3AD203B41FA5}">
                      <a16:colId xmlns:a16="http://schemas.microsoft.com/office/drawing/2014/main" val="20002"/>
                    </a:ext>
                  </a:extLst>
                </a:gridCol>
                <a:gridCol w="1156262">
                  <a:extLst>
                    <a:ext uri="{9D8B030D-6E8A-4147-A177-3AD203B41FA5}">
                      <a16:colId xmlns:a16="http://schemas.microsoft.com/office/drawing/2014/main" val="20003"/>
                    </a:ext>
                  </a:extLst>
                </a:gridCol>
                <a:gridCol w="1191824">
                  <a:extLst>
                    <a:ext uri="{9D8B030D-6E8A-4147-A177-3AD203B41FA5}">
                      <a16:colId xmlns:a16="http://schemas.microsoft.com/office/drawing/2014/main" val="20004"/>
                    </a:ext>
                  </a:extLst>
                </a:gridCol>
                <a:gridCol w="936569">
                  <a:extLst>
                    <a:ext uri="{9D8B030D-6E8A-4147-A177-3AD203B41FA5}">
                      <a16:colId xmlns:a16="http://schemas.microsoft.com/office/drawing/2014/main" val="20005"/>
                    </a:ext>
                  </a:extLst>
                </a:gridCol>
                <a:gridCol w="863479">
                  <a:extLst>
                    <a:ext uri="{9D8B030D-6E8A-4147-A177-3AD203B41FA5}">
                      <a16:colId xmlns:a16="http://schemas.microsoft.com/office/drawing/2014/main" val="20006"/>
                    </a:ext>
                  </a:extLst>
                </a:gridCol>
              </a:tblGrid>
              <a:tr h="365212">
                <a:tc rowSpan="2">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bg1"/>
                          </a:solidFill>
                          <a:effectLst/>
                          <a:latin typeface="+mn-lt"/>
                          <a:cs typeface="Arial" panose="020B0604020202020204" pitchFamily="34" charset="0"/>
                        </a:rPr>
                        <a:t>Proceso</a:t>
                      </a:r>
                    </a:p>
                  </a:txBody>
                  <a:tcPr marT="45701" marB="4570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0000"/>
                    </a:solidFill>
                  </a:tcPr>
                </a:tc>
                <a:tc rowSpan="2">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bg1"/>
                          </a:solidFill>
                          <a:effectLst/>
                          <a:latin typeface="+mn-lt"/>
                          <a:cs typeface="Arial" panose="020B0604020202020204" pitchFamily="34" charset="0"/>
                        </a:rPr>
                        <a:t>Dependencias</a:t>
                      </a:r>
                      <a:endParaRPr kumimoji="0" lang="es-ES" altLang="es-ES" sz="1200" b="0" i="0" u="none" strike="noStrike" cap="none" normalizeH="0" baseline="0" dirty="0">
                        <a:ln>
                          <a:noFill/>
                        </a:ln>
                        <a:solidFill>
                          <a:schemeClr val="bg1"/>
                        </a:solidFill>
                        <a:effectLst/>
                        <a:latin typeface="+mn-lt"/>
                        <a:cs typeface="Arial" panose="020B0604020202020204" pitchFamily="34" charset="0"/>
                      </a:endParaRPr>
                    </a:p>
                  </a:txBody>
                  <a:tcPr marT="45701" marB="4570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0000"/>
                    </a:solidFill>
                  </a:tcPr>
                </a:tc>
                <a:tc rowSpan="2">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bg1"/>
                          </a:solidFill>
                          <a:effectLst/>
                          <a:latin typeface="+mn-lt"/>
                          <a:cs typeface="Arial" panose="020B0604020202020204" pitchFamily="34" charset="0"/>
                        </a:rPr>
                        <a:t>TOTAL</a:t>
                      </a:r>
                    </a:p>
                  </a:txBody>
                  <a:tcPr marT="45701" marB="4570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0000"/>
                    </a:solidFill>
                  </a:tcPr>
                </a:tc>
                <a:tc gridSpan="4">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mn-lt"/>
                          <a:cs typeface="Arial" panose="020B0604020202020204" pitchFamily="34" charset="0"/>
                        </a:rPr>
                        <a:t>DIMENSIONES O FACTORES</a:t>
                      </a:r>
                    </a:p>
                  </a:txBody>
                  <a:tcPr marT="45701" marB="45701" anchor="ctr" horzOverflow="overflow">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hMerge="1">
                  <a:txBody>
                    <a:bodyPr/>
                    <a:lstStyle/>
                    <a:p>
                      <a:endParaRPr lang="es-ES"/>
                    </a:p>
                  </a:txBody>
                  <a:tcPr/>
                </a:tc>
                <a:tc hMerge="1">
                  <a:txBody>
                    <a:bodyPr/>
                    <a:lstStyle/>
                    <a:p>
                      <a:endParaRPr lang="es-ES"/>
                    </a:p>
                  </a:txBody>
                  <a:tcPr/>
                </a:tc>
                <a:tc hMerge="1">
                  <a:txBody>
                    <a:bodyPr/>
                    <a:lstStyle/>
                    <a:p>
                      <a:endParaRPr lang="es-ES"/>
                    </a:p>
                  </a:txBody>
                  <a:tcPr/>
                </a:tc>
                <a:extLst>
                  <a:ext uri="{0D108BD9-81ED-4DB2-BD59-A6C34878D82A}">
                    <a16:rowId xmlns:a16="http://schemas.microsoft.com/office/drawing/2014/main" val="10000"/>
                  </a:ext>
                </a:extLst>
              </a:tr>
              <a:tr h="610652">
                <a:tc vMerge="1">
                  <a:txBody>
                    <a:bodyPr/>
                    <a:lstStyle/>
                    <a:p>
                      <a:endParaRPr lang="es-ES"/>
                    </a:p>
                  </a:txBody>
                  <a:tcPr/>
                </a:tc>
                <a:tc vMerge="1">
                  <a:txBody>
                    <a:bodyPr/>
                    <a:lstStyle/>
                    <a:p>
                      <a:endParaRPr lang="es-ES"/>
                    </a:p>
                  </a:txBody>
                  <a:tcPr/>
                </a:tc>
                <a:tc vMerge="1">
                  <a:txBody>
                    <a:bodyPr/>
                    <a:lstStyle/>
                    <a:p>
                      <a:endParaRPr lang="es-ES"/>
                    </a:p>
                  </a:txBody>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100" b="1" i="0" u="none" strike="noStrike" cap="none" normalizeH="0" baseline="0" dirty="0">
                          <a:ln>
                            <a:noFill/>
                          </a:ln>
                          <a:solidFill>
                            <a:schemeClr val="tx1"/>
                          </a:solidFill>
                          <a:effectLst/>
                          <a:latin typeface="+mn-lt"/>
                          <a:cs typeface="Arial" panose="020B0604020202020204" pitchFamily="34" charset="0"/>
                        </a:rPr>
                        <a:t>Conocimiento técnico</a:t>
                      </a:r>
                      <a:endParaRPr kumimoji="0" lang="es-ES" altLang="es-ES" sz="1100" b="0"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100" b="1" i="0" u="none" strike="noStrike" cap="none" normalizeH="0" baseline="0" dirty="0">
                          <a:ln>
                            <a:noFill/>
                          </a:ln>
                          <a:solidFill>
                            <a:schemeClr val="tx1"/>
                          </a:solidFill>
                          <a:effectLst/>
                          <a:latin typeface="+mn-lt"/>
                          <a:cs typeface="Arial" panose="020B0604020202020204" pitchFamily="34" charset="0"/>
                        </a:rPr>
                        <a:t>Comunicación</a:t>
                      </a:r>
                      <a:endParaRPr kumimoji="0" lang="es-ES" altLang="es-ES" sz="1100" b="0"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100" b="1" i="0" u="none" strike="noStrike" cap="none" normalizeH="0" baseline="0" dirty="0">
                          <a:ln>
                            <a:noFill/>
                          </a:ln>
                          <a:solidFill>
                            <a:schemeClr val="tx1"/>
                          </a:solidFill>
                          <a:effectLst/>
                          <a:latin typeface="+mn-lt"/>
                          <a:cs typeface="Arial" panose="020B0604020202020204" pitchFamily="34" charset="0"/>
                        </a:rPr>
                        <a:t>Elementos tangibles</a:t>
                      </a:r>
                      <a:endParaRPr kumimoji="0" lang="es-ES" altLang="es-ES" sz="1100" b="0"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100" b="1" i="0" u="none" strike="noStrike" cap="none" normalizeH="0" baseline="0" dirty="0">
                          <a:ln>
                            <a:noFill/>
                          </a:ln>
                          <a:solidFill>
                            <a:schemeClr val="tx1"/>
                          </a:solidFill>
                          <a:effectLst/>
                          <a:latin typeface="+mn-lt"/>
                          <a:cs typeface="Arial" panose="020B0604020202020204" pitchFamily="34" charset="0"/>
                        </a:rPr>
                        <a:t>Calidez</a:t>
                      </a:r>
                      <a:endParaRPr kumimoji="0" lang="es-ES" altLang="es-ES" sz="1100" b="0"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extLst>
                  <a:ext uri="{0D108BD9-81ED-4DB2-BD59-A6C34878D82A}">
                    <a16:rowId xmlns:a16="http://schemas.microsoft.com/office/drawing/2014/main" val="10001"/>
                  </a:ext>
                </a:extLst>
              </a:tr>
              <a:tr h="219127">
                <a:tc rowSpan="16">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mn-lt"/>
                          <a:cs typeface="Arial" panose="020B0604020202020204" pitchFamily="34" charset="0"/>
                        </a:rPr>
                        <a:t>GESTIÓN Y RECUPERACIÓN DE LA DEUDA</a:t>
                      </a:r>
                    </a:p>
                    <a:p>
                      <a:pPr marL="0" marR="0" lvl="0" indent="0" algn="ctr" defTabSz="914400" rtl="0" eaLnBrk="1" fontAlgn="ctr" latinLnBrk="0" hangingPunct="1">
                        <a:lnSpc>
                          <a:spcPct val="100000"/>
                        </a:lnSpc>
                        <a:spcBef>
                          <a:spcPct val="0"/>
                        </a:spcBef>
                        <a:spcAft>
                          <a:spcPct val="0"/>
                        </a:spcAft>
                        <a:buClrTx/>
                        <a:buSzTx/>
                        <a:buFontTx/>
                        <a:buNone/>
                        <a:tabLst/>
                      </a:pPr>
                      <a:endParaRPr kumimoji="0" lang="es-ES" altLang="es-ES" sz="1200" b="1" i="0" u="none" strike="noStrike" cap="none" normalizeH="0" baseline="0" dirty="0">
                        <a:ln>
                          <a:noFill/>
                        </a:ln>
                        <a:solidFill>
                          <a:schemeClr val="tx1"/>
                        </a:solidFill>
                        <a:effectLst/>
                        <a:latin typeface="+mn-lt"/>
                        <a:cs typeface="Arial" panose="020B0604020202020204" pitchFamily="34" charset="0"/>
                      </a:endParaRPr>
                    </a:p>
                    <a:p>
                      <a:pPr marL="0" marR="0" lvl="0" indent="0" algn="ctr" defTabSz="914400" rtl="0" eaLnBrk="1" fontAlgn="ctr" latinLnBrk="0" hangingPunct="1">
                        <a:lnSpc>
                          <a:spcPct val="100000"/>
                        </a:lnSpc>
                        <a:spcBef>
                          <a:spcPct val="0"/>
                        </a:spcBef>
                        <a:spcAft>
                          <a:spcPct val="0"/>
                        </a:spcAft>
                        <a:buClrTx/>
                        <a:buSzTx/>
                        <a:buFontTx/>
                        <a:buNone/>
                        <a:tabLst/>
                        <a:defRPr/>
                      </a:pPr>
                      <a:r>
                        <a:rPr kumimoji="0" lang="es-ES" altLang="es-ES" sz="1200" b="1"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Servicio: Cobranza Coactiva</a:t>
                      </a:r>
                    </a:p>
                  </a:txBody>
                  <a:tcPr marT="45701" marB="4570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marL="0" algn="l" defTabSz="914400" rtl="0" eaLnBrk="1" fontAlgn="t" latinLnBrk="0" hangingPunct="1"/>
                      <a:r>
                        <a:rPr lang="es-PE" sz="1100" b="0" i="0" u="none" strike="noStrike" kern="1200" dirty="0">
                          <a:solidFill>
                            <a:schemeClr val="tx1"/>
                          </a:solidFill>
                          <a:effectLst/>
                          <a:latin typeface="Calibri" panose="020F0502020204030204" pitchFamily="34" charset="0"/>
                          <a:ea typeface="+mn-ea"/>
                          <a:cs typeface="+mn-cs"/>
                        </a:rPr>
                        <a:t>IPCN</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marL="0" algn="ctr" defTabSz="914400" rtl="0" eaLnBrk="1" fontAlgn="t" latinLnBrk="0" hangingPunct="1"/>
                      <a:r>
                        <a:rPr lang="es-PE" sz="1100" b="1" i="0" u="none" strike="noStrike" kern="1200" dirty="0">
                          <a:solidFill>
                            <a:schemeClr val="tx1"/>
                          </a:solidFill>
                          <a:effectLst/>
                          <a:latin typeface="Calibri" panose="020F0502020204030204" pitchFamily="34" charset="0"/>
                          <a:ea typeface="+mn-ea"/>
                          <a:cs typeface="+mn-cs"/>
                        </a:rPr>
                        <a:t>3.85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marL="0" algn="ctr" defTabSz="914400" rtl="0" eaLnBrk="1" fontAlgn="t" latinLnBrk="0" hangingPunct="1"/>
                      <a:r>
                        <a:rPr lang="es-PE" sz="1100" b="0" i="0" u="none" strike="noStrike" kern="1200" dirty="0">
                          <a:solidFill>
                            <a:schemeClr val="tx1"/>
                          </a:solidFill>
                          <a:effectLst/>
                          <a:latin typeface="Calibri" panose="020F0502020204030204" pitchFamily="34" charset="0"/>
                          <a:ea typeface="+mn-ea"/>
                          <a:cs typeface="+mn-cs"/>
                        </a:rPr>
                        <a:t>3.70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marL="0" algn="ctr" defTabSz="914400" rtl="0" eaLnBrk="1" fontAlgn="t" latinLnBrk="0" hangingPunct="1"/>
                      <a:r>
                        <a:rPr lang="es-PE" sz="1100" b="0" i="0" u="none" strike="noStrike" kern="1200" dirty="0">
                          <a:solidFill>
                            <a:schemeClr val="tx1"/>
                          </a:solidFill>
                          <a:effectLst/>
                          <a:latin typeface="Calibri" panose="020F0502020204030204" pitchFamily="34" charset="0"/>
                          <a:ea typeface="+mn-ea"/>
                          <a:cs typeface="+mn-cs"/>
                        </a:rPr>
                        <a:t>3.90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marL="0" algn="ctr" defTabSz="914400" rtl="0" eaLnBrk="1" fontAlgn="t" latinLnBrk="0" hangingPunct="1"/>
                      <a:r>
                        <a:rPr lang="es-PE" sz="1100" b="0" i="0" u="none" strike="noStrike" kern="1200" dirty="0">
                          <a:solidFill>
                            <a:schemeClr val="tx1"/>
                          </a:solidFill>
                          <a:effectLst/>
                          <a:latin typeface="Calibri" panose="020F0502020204030204" pitchFamily="34" charset="0"/>
                          <a:ea typeface="+mn-ea"/>
                          <a:cs typeface="+mn-cs"/>
                        </a:rPr>
                        <a:t>4.00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marL="0" algn="ctr" defTabSz="914400" rtl="0" eaLnBrk="1" fontAlgn="t" latinLnBrk="0" hangingPunct="1"/>
                      <a:r>
                        <a:rPr lang="es-PE" sz="1100" b="0" i="0" u="none" strike="noStrike" kern="1200" dirty="0">
                          <a:solidFill>
                            <a:schemeClr val="tx1"/>
                          </a:solidFill>
                          <a:effectLst/>
                          <a:latin typeface="Calibri" panose="020F0502020204030204" pitchFamily="34" charset="0"/>
                          <a:ea typeface="+mn-ea"/>
                          <a:cs typeface="+mn-cs"/>
                        </a:rPr>
                        <a:t>3.80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2"/>
                  </a:ext>
                </a:extLst>
              </a:tr>
              <a:tr h="219127">
                <a:tc vMerge="1">
                  <a:txBody>
                    <a:bodyPr/>
                    <a:lstStyle/>
                    <a:p>
                      <a:endParaRPr lang="es-ES"/>
                    </a:p>
                  </a:txBody>
                  <a:tcPr/>
                </a:tc>
                <a:tc>
                  <a:txBody>
                    <a:bodyPr/>
                    <a:lstStyle/>
                    <a:p>
                      <a:pPr marL="0" algn="l" defTabSz="914400" rtl="0" eaLnBrk="1" fontAlgn="t" latinLnBrk="0" hangingPunct="1"/>
                      <a:r>
                        <a:rPr lang="es-PE" sz="1100" b="0" i="0" u="none" strike="noStrike" kern="1200" dirty="0">
                          <a:solidFill>
                            <a:schemeClr val="tx1"/>
                          </a:solidFill>
                          <a:effectLst/>
                          <a:latin typeface="Calibri" panose="020F0502020204030204" pitchFamily="34" charset="0"/>
                          <a:ea typeface="+mn-ea"/>
                          <a:cs typeface="+mn-cs"/>
                        </a:rPr>
                        <a:t>I LIMA</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marL="0" algn="ctr" defTabSz="914400" rtl="0" eaLnBrk="1" fontAlgn="t" latinLnBrk="0" hangingPunct="1"/>
                      <a:r>
                        <a:rPr lang="es-PE" sz="1100" b="1" i="0" u="none" strike="noStrike" kern="1200" dirty="0">
                          <a:solidFill>
                            <a:schemeClr val="tx1"/>
                          </a:solidFill>
                          <a:effectLst/>
                          <a:latin typeface="Calibri" panose="020F0502020204030204" pitchFamily="34" charset="0"/>
                          <a:ea typeface="+mn-ea"/>
                          <a:cs typeface="+mn-cs"/>
                        </a:rPr>
                        <a:t>3.23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marL="0" algn="ctr" defTabSz="914400" rtl="0" eaLnBrk="1" fontAlgn="t" latinLnBrk="0" hangingPunct="1"/>
                      <a:r>
                        <a:rPr lang="es-PE" sz="1100" b="0" i="0" u="none" strike="noStrike" kern="1200" dirty="0">
                          <a:solidFill>
                            <a:schemeClr val="tx1"/>
                          </a:solidFill>
                          <a:effectLst/>
                          <a:latin typeface="Calibri" panose="020F0502020204030204" pitchFamily="34" charset="0"/>
                          <a:ea typeface="+mn-ea"/>
                          <a:cs typeface="+mn-cs"/>
                        </a:rPr>
                        <a:t>3.08</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marL="0" algn="ctr" defTabSz="914400" rtl="0" eaLnBrk="1" fontAlgn="t" latinLnBrk="0" hangingPunct="1"/>
                      <a:r>
                        <a:rPr lang="es-PE" sz="1100" b="0" i="0" u="none" strike="noStrike" kern="1200" dirty="0">
                          <a:solidFill>
                            <a:schemeClr val="tx1"/>
                          </a:solidFill>
                          <a:effectLst/>
                          <a:latin typeface="Calibri" panose="020F0502020204030204" pitchFamily="34" charset="0"/>
                          <a:ea typeface="+mn-ea"/>
                          <a:cs typeface="+mn-cs"/>
                        </a:rPr>
                        <a:t>3.08</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marL="0" algn="ctr" defTabSz="914400" rtl="0" eaLnBrk="1" fontAlgn="t" latinLnBrk="0" hangingPunct="1"/>
                      <a:r>
                        <a:rPr lang="es-PE" sz="1100" b="0" i="0" u="none" strike="noStrike" kern="1200" dirty="0">
                          <a:solidFill>
                            <a:schemeClr val="tx1"/>
                          </a:solidFill>
                          <a:effectLst/>
                          <a:latin typeface="Calibri" panose="020F0502020204030204" pitchFamily="34" charset="0"/>
                          <a:ea typeface="+mn-ea"/>
                          <a:cs typeface="+mn-cs"/>
                        </a:rPr>
                        <a:t>3.55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marL="0" algn="ctr" defTabSz="914400" rtl="0" eaLnBrk="1" fontAlgn="t" latinLnBrk="0" hangingPunct="1"/>
                      <a:r>
                        <a:rPr lang="es-PE" sz="1100" b="0" i="0" u="none" strike="noStrike" kern="1200" dirty="0">
                          <a:solidFill>
                            <a:schemeClr val="tx1"/>
                          </a:solidFill>
                          <a:effectLst/>
                          <a:latin typeface="Calibri" panose="020F0502020204030204" pitchFamily="34" charset="0"/>
                          <a:ea typeface="+mn-ea"/>
                          <a:cs typeface="+mn-cs"/>
                        </a:rPr>
                        <a:t>3.19</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3"/>
                  </a:ext>
                </a:extLst>
              </a:tr>
              <a:tr h="219127">
                <a:tc vMerge="1">
                  <a:txBody>
                    <a:bodyPr/>
                    <a:lstStyle/>
                    <a:p>
                      <a:endParaRPr lang="es-ES"/>
                    </a:p>
                  </a:txBody>
                  <a:tcPr/>
                </a:tc>
                <a:tc>
                  <a:txBody>
                    <a:bodyPr/>
                    <a:lstStyle/>
                    <a:p>
                      <a:pPr marL="0" algn="l" defTabSz="914400" rtl="0" eaLnBrk="1" fontAlgn="t" latinLnBrk="0" hangingPunct="1"/>
                      <a:r>
                        <a:rPr lang="es-PE" sz="1100" b="0" i="0" u="none" strike="noStrike" kern="1200" dirty="0">
                          <a:solidFill>
                            <a:schemeClr val="tx1"/>
                          </a:solidFill>
                          <a:effectLst/>
                          <a:latin typeface="Calibri" panose="020F0502020204030204" pitchFamily="34" charset="0"/>
                          <a:ea typeface="+mn-ea"/>
                          <a:cs typeface="+mn-cs"/>
                        </a:rPr>
                        <a:t>IR AREQUIPA</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marL="0" algn="ctr" defTabSz="914400" rtl="0" eaLnBrk="1" fontAlgn="t" latinLnBrk="0" hangingPunct="1"/>
                      <a:r>
                        <a:rPr lang="es-PE" sz="1100" b="1" i="0" u="none" strike="noStrike" kern="1200" dirty="0">
                          <a:solidFill>
                            <a:schemeClr val="tx1"/>
                          </a:solidFill>
                          <a:effectLst/>
                          <a:latin typeface="Calibri" panose="020F0502020204030204" pitchFamily="34" charset="0"/>
                          <a:ea typeface="+mn-ea"/>
                          <a:cs typeface="+mn-cs"/>
                        </a:rPr>
                        <a:t>3.02</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marL="0" algn="ctr" defTabSz="914400" rtl="0" eaLnBrk="1" fontAlgn="t" latinLnBrk="0" hangingPunct="1"/>
                      <a:r>
                        <a:rPr lang="es-PE" sz="1100" b="0" i="0" u="none" strike="noStrike" kern="1200" dirty="0">
                          <a:solidFill>
                            <a:schemeClr val="tx1"/>
                          </a:solidFill>
                          <a:effectLst/>
                          <a:latin typeface="Calibri" panose="020F0502020204030204" pitchFamily="34" charset="0"/>
                          <a:ea typeface="+mn-ea"/>
                          <a:cs typeface="+mn-cs"/>
                        </a:rPr>
                        <a:t>2.88</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marL="0" algn="ctr" defTabSz="914400" rtl="0" eaLnBrk="1" fontAlgn="t" latinLnBrk="0" hangingPunct="1"/>
                      <a:r>
                        <a:rPr lang="es-PE" sz="1100" b="0" i="0" u="none" strike="noStrike" kern="1200" dirty="0">
                          <a:solidFill>
                            <a:schemeClr val="tx1"/>
                          </a:solidFill>
                          <a:effectLst/>
                          <a:latin typeface="Calibri" panose="020F0502020204030204" pitchFamily="34" charset="0"/>
                          <a:ea typeface="+mn-ea"/>
                          <a:cs typeface="+mn-cs"/>
                        </a:rPr>
                        <a:t>2.88</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marL="0" algn="ctr" defTabSz="914400" rtl="0" eaLnBrk="1" fontAlgn="t" latinLnBrk="0" hangingPunct="1"/>
                      <a:r>
                        <a:rPr lang="es-PE" sz="1100" b="0" i="0" u="none" strike="noStrike" kern="1200" dirty="0">
                          <a:solidFill>
                            <a:schemeClr val="tx1"/>
                          </a:solidFill>
                          <a:effectLst/>
                          <a:latin typeface="Calibri" panose="020F0502020204030204" pitchFamily="34" charset="0"/>
                          <a:ea typeface="+mn-ea"/>
                          <a:cs typeface="+mn-cs"/>
                        </a:rPr>
                        <a:t>3.47</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marL="0" algn="ctr" defTabSz="914400" rtl="0" eaLnBrk="1" fontAlgn="t" latinLnBrk="0" hangingPunct="1"/>
                      <a:r>
                        <a:rPr lang="es-PE" sz="1100" b="0" i="0" u="none" strike="noStrike" kern="1200" dirty="0">
                          <a:solidFill>
                            <a:schemeClr val="tx1"/>
                          </a:solidFill>
                          <a:effectLst/>
                          <a:latin typeface="Calibri" panose="020F0502020204030204" pitchFamily="34" charset="0"/>
                          <a:ea typeface="+mn-ea"/>
                          <a:cs typeface="+mn-cs"/>
                        </a:rPr>
                        <a:t>2.83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4"/>
                  </a:ext>
                </a:extLst>
              </a:tr>
              <a:tr h="219127">
                <a:tc vMerge="1">
                  <a:txBody>
                    <a:bodyPr/>
                    <a:lstStyle/>
                    <a:p>
                      <a:endParaRPr lang="es-PE"/>
                    </a:p>
                  </a:txBody>
                  <a:tcPr/>
                </a:tc>
                <a:tc>
                  <a:txBody>
                    <a:bodyPr/>
                    <a:lstStyle/>
                    <a:p>
                      <a:pPr marL="0" algn="l" defTabSz="914400" rtl="0" eaLnBrk="1" fontAlgn="t" latinLnBrk="0" hangingPunct="1"/>
                      <a:r>
                        <a:rPr lang="es-PE" sz="1100" b="0" i="0" u="none" strike="noStrike" kern="1200" dirty="0">
                          <a:solidFill>
                            <a:schemeClr val="tx1"/>
                          </a:solidFill>
                          <a:effectLst/>
                          <a:latin typeface="Calibri" panose="020F0502020204030204" pitchFamily="34" charset="0"/>
                          <a:ea typeface="+mn-ea"/>
                          <a:cs typeface="+mn-cs"/>
                        </a:rPr>
                        <a:t>IR LA LIBERTAD</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marL="0" algn="ctr" defTabSz="914400" rtl="0" eaLnBrk="1" fontAlgn="t" latinLnBrk="0" hangingPunct="1"/>
                      <a:r>
                        <a:rPr lang="es-PE" sz="1100" b="1" i="0" u="none" strike="noStrike" kern="1200" dirty="0">
                          <a:solidFill>
                            <a:schemeClr val="tx1"/>
                          </a:solidFill>
                          <a:effectLst/>
                          <a:latin typeface="Calibri" panose="020F0502020204030204" pitchFamily="34" charset="0"/>
                          <a:ea typeface="+mn-ea"/>
                          <a:cs typeface="+mn-cs"/>
                        </a:rPr>
                        <a:t>2.84</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marL="0" algn="ctr" defTabSz="914400" rtl="0" eaLnBrk="1" fontAlgn="t" latinLnBrk="0" hangingPunct="1"/>
                      <a:r>
                        <a:rPr lang="es-PE" sz="1100" b="0" i="0" u="none" strike="noStrike" kern="1200" dirty="0">
                          <a:solidFill>
                            <a:schemeClr val="tx1"/>
                          </a:solidFill>
                          <a:effectLst/>
                          <a:latin typeface="Calibri" panose="020F0502020204030204" pitchFamily="34" charset="0"/>
                          <a:ea typeface="+mn-ea"/>
                          <a:cs typeface="+mn-cs"/>
                        </a:rPr>
                        <a:t>2.80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marL="0" algn="ctr" defTabSz="914400" rtl="0" eaLnBrk="1" fontAlgn="t" latinLnBrk="0" hangingPunct="1"/>
                      <a:r>
                        <a:rPr lang="es-PE" sz="1100" b="0" i="0" u="none" strike="noStrike" kern="1200" dirty="0">
                          <a:solidFill>
                            <a:schemeClr val="tx1"/>
                          </a:solidFill>
                          <a:effectLst/>
                          <a:latin typeface="Calibri" panose="020F0502020204030204" pitchFamily="34" charset="0"/>
                          <a:ea typeface="+mn-ea"/>
                          <a:cs typeface="+mn-cs"/>
                        </a:rPr>
                        <a:t>2.77</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marL="0" algn="ctr" defTabSz="914400" rtl="0" eaLnBrk="1" fontAlgn="t" latinLnBrk="0" hangingPunct="1"/>
                      <a:r>
                        <a:rPr lang="es-PE" sz="1100" b="0" i="0" u="none" strike="noStrike" kern="1200" dirty="0">
                          <a:solidFill>
                            <a:schemeClr val="tx1"/>
                          </a:solidFill>
                          <a:effectLst/>
                          <a:latin typeface="Calibri" panose="020F0502020204030204" pitchFamily="34" charset="0"/>
                          <a:ea typeface="+mn-ea"/>
                          <a:cs typeface="+mn-cs"/>
                        </a:rPr>
                        <a:t>3.10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marL="0" algn="ctr" defTabSz="914400" rtl="0" eaLnBrk="1" fontAlgn="t" latinLnBrk="0" hangingPunct="1"/>
                      <a:r>
                        <a:rPr lang="es-PE" sz="1100" b="0" i="0" u="none" strike="noStrike" kern="1200" dirty="0">
                          <a:solidFill>
                            <a:schemeClr val="tx1"/>
                          </a:solidFill>
                          <a:effectLst/>
                          <a:latin typeface="Calibri" panose="020F0502020204030204" pitchFamily="34" charset="0"/>
                          <a:ea typeface="+mn-ea"/>
                          <a:cs typeface="+mn-cs"/>
                        </a:rPr>
                        <a:t>2.70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686529751"/>
                  </a:ext>
                </a:extLst>
              </a:tr>
              <a:tr h="219127">
                <a:tc vMerge="1">
                  <a:txBody>
                    <a:bodyPr/>
                    <a:lstStyle/>
                    <a:p>
                      <a:endParaRPr lang="es-ES"/>
                    </a:p>
                  </a:txBody>
                  <a:tcPr/>
                </a:tc>
                <a:tc>
                  <a:txBody>
                    <a:bodyPr/>
                    <a:lstStyle/>
                    <a:p>
                      <a:pPr marL="0" algn="l" defTabSz="914400" rtl="0" eaLnBrk="1" fontAlgn="t" latinLnBrk="0" hangingPunct="1"/>
                      <a:r>
                        <a:rPr lang="es-PE" sz="1100" b="0" i="0" u="none" strike="noStrike" kern="1200" dirty="0">
                          <a:solidFill>
                            <a:schemeClr val="tx1"/>
                          </a:solidFill>
                          <a:effectLst/>
                          <a:latin typeface="Calibri" panose="020F0502020204030204" pitchFamily="34" charset="0"/>
                          <a:ea typeface="+mn-ea"/>
                          <a:cs typeface="+mn-cs"/>
                        </a:rPr>
                        <a:t>IR LAMBAYEQUE</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marL="0" algn="ctr" defTabSz="914400" rtl="0" eaLnBrk="1" fontAlgn="t" latinLnBrk="0" hangingPunct="1"/>
                      <a:r>
                        <a:rPr lang="es-PE" sz="1100" b="1" i="0" u="none" strike="noStrike" kern="1200" dirty="0">
                          <a:solidFill>
                            <a:schemeClr val="tx1"/>
                          </a:solidFill>
                          <a:effectLst/>
                          <a:latin typeface="Calibri" panose="020F0502020204030204" pitchFamily="34" charset="0"/>
                          <a:ea typeface="+mn-ea"/>
                          <a:cs typeface="+mn-cs"/>
                        </a:rPr>
                        <a:t>2.45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marL="0" algn="ctr" defTabSz="914400" rtl="0" eaLnBrk="1" fontAlgn="t" latinLnBrk="0" hangingPunct="1"/>
                      <a:r>
                        <a:rPr lang="es-PE" sz="1100" b="0" i="0" u="none" strike="noStrike" kern="1200" dirty="0">
                          <a:solidFill>
                            <a:schemeClr val="tx1"/>
                          </a:solidFill>
                          <a:effectLst/>
                          <a:latin typeface="Calibri" panose="020F0502020204030204" pitchFamily="34" charset="0"/>
                          <a:ea typeface="+mn-ea"/>
                          <a:cs typeface="+mn-cs"/>
                        </a:rPr>
                        <a:t>2.50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marL="0" algn="ctr" defTabSz="914400" rtl="0" eaLnBrk="1" fontAlgn="t" latinLnBrk="0" hangingPunct="1"/>
                      <a:r>
                        <a:rPr lang="es-PE" sz="1100" b="0" i="0" u="none" strike="noStrike" kern="1200" dirty="0">
                          <a:solidFill>
                            <a:schemeClr val="tx1"/>
                          </a:solidFill>
                          <a:effectLst/>
                          <a:latin typeface="Calibri" panose="020F0502020204030204" pitchFamily="34" charset="0"/>
                          <a:ea typeface="+mn-ea"/>
                          <a:cs typeface="+mn-cs"/>
                        </a:rPr>
                        <a:t>2.50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marL="0" algn="ctr" defTabSz="914400" rtl="0" eaLnBrk="1" fontAlgn="t" latinLnBrk="0" hangingPunct="1"/>
                      <a:r>
                        <a:rPr lang="es-PE" sz="1100" b="0" i="0" u="none" strike="noStrike" kern="1200" dirty="0">
                          <a:solidFill>
                            <a:schemeClr val="tx1"/>
                          </a:solidFill>
                          <a:effectLst/>
                          <a:latin typeface="Calibri" panose="020F0502020204030204" pitchFamily="34" charset="0"/>
                          <a:ea typeface="+mn-ea"/>
                          <a:cs typeface="+mn-cs"/>
                        </a:rPr>
                        <a:t>2.40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marL="0" algn="ctr" defTabSz="914400" rtl="0" eaLnBrk="1" fontAlgn="t" latinLnBrk="0" hangingPunct="1"/>
                      <a:r>
                        <a:rPr lang="es-PE" sz="1100" b="0" i="0" u="none" strike="noStrike" kern="1200" dirty="0">
                          <a:solidFill>
                            <a:schemeClr val="tx1"/>
                          </a:solidFill>
                          <a:effectLst/>
                          <a:latin typeface="Calibri" panose="020F0502020204030204" pitchFamily="34" charset="0"/>
                          <a:ea typeface="+mn-ea"/>
                          <a:cs typeface="+mn-cs"/>
                        </a:rPr>
                        <a:t>2.40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5"/>
                  </a:ext>
                </a:extLst>
              </a:tr>
              <a:tr h="219127">
                <a:tc vMerge="1">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s-ES" altLang="es-ES" sz="1200" b="1"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marL="0" algn="l" defTabSz="914400" rtl="0" eaLnBrk="1" fontAlgn="t" latinLnBrk="0" hangingPunct="1"/>
                      <a:r>
                        <a:rPr lang="es-PE" sz="1100" b="0" i="0" u="none" strike="noStrike" kern="1200" dirty="0">
                          <a:solidFill>
                            <a:schemeClr val="tx1"/>
                          </a:solidFill>
                          <a:effectLst/>
                          <a:latin typeface="Calibri" panose="020F0502020204030204" pitchFamily="34" charset="0"/>
                          <a:ea typeface="+mn-ea"/>
                          <a:cs typeface="+mn-cs"/>
                        </a:rPr>
                        <a:t>IR PIURA</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marL="0" algn="ctr" defTabSz="914400" rtl="0" eaLnBrk="1" fontAlgn="t" latinLnBrk="0" hangingPunct="1"/>
                      <a:r>
                        <a:rPr lang="es-PE" sz="1100" b="1" i="0" u="none" strike="noStrike" kern="1200" dirty="0">
                          <a:solidFill>
                            <a:schemeClr val="tx1"/>
                          </a:solidFill>
                          <a:effectLst/>
                          <a:latin typeface="Calibri" panose="020F0502020204030204" pitchFamily="34" charset="0"/>
                          <a:ea typeface="+mn-ea"/>
                          <a:cs typeface="+mn-cs"/>
                        </a:rPr>
                        <a:t>3.46</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marL="0" algn="ctr" defTabSz="914400" rtl="0" eaLnBrk="1" fontAlgn="t" latinLnBrk="0" hangingPunct="1"/>
                      <a:r>
                        <a:rPr lang="es-PE" sz="1100" b="0" i="0" u="none" strike="noStrike" kern="1200" dirty="0">
                          <a:solidFill>
                            <a:schemeClr val="tx1"/>
                          </a:solidFill>
                          <a:effectLst/>
                          <a:latin typeface="Calibri" panose="020F0502020204030204" pitchFamily="34" charset="0"/>
                          <a:ea typeface="+mn-ea"/>
                          <a:cs typeface="+mn-cs"/>
                        </a:rPr>
                        <a:t>3.33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marL="0" algn="ctr" defTabSz="914400" rtl="0" eaLnBrk="1" fontAlgn="t" latinLnBrk="0" hangingPunct="1"/>
                      <a:r>
                        <a:rPr lang="es-PE" sz="1100" b="0" i="0" u="none" strike="noStrike" kern="1200" dirty="0">
                          <a:solidFill>
                            <a:schemeClr val="tx1"/>
                          </a:solidFill>
                          <a:effectLst/>
                          <a:latin typeface="Calibri" panose="020F0502020204030204" pitchFamily="34" charset="0"/>
                          <a:ea typeface="+mn-ea"/>
                          <a:cs typeface="+mn-cs"/>
                        </a:rPr>
                        <a:t>3.38</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marL="0" algn="ctr" defTabSz="914400" rtl="0" eaLnBrk="1" fontAlgn="t" latinLnBrk="0" hangingPunct="1"/>
                      <a:r>
                        <a:rPr lang="es-PE" sz="1100" b="0" i="0" u="none" strike="noStrike" kern="1200" dirty="0">
                          <a:solidFill>
                            <a:schemeClr val="tx1"/>
                          </a:solidFill>
                          <a:effectLst/>
                          <a:latin typeface="Calibri" panose="020F0502020204030204" pitchFamily="34" charset="0"/>
                          <a:ea typeface="+mn-ea"/>
                          <a:cs typeface="+mn-cs"/>
                        </a:rPr>
                        <a:t>3.67</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marL="0" algn="ctr" defTabSz="914400" rtl="0" eaLnBrk="1" fontAlgn="t" latinLnBrk="0" hangingPunct="1"/>
                      <a:r>
                        <a:rPr lang="es-PE" sz="1100" b="0" i="0" u="none" strike="noStrike" kern="1200" dirty="0">
                          <a:solidFill>
                            <a:schemeClr val="tx1"/>
                          </a:solidFill>
                          <a:effectLst/>
                          <a:latin typeface="Calibri" panose="020F0502020204030204" pitchFamily="34" charset="0"/>
                          <a:ea typeface="+mn-ea"/>
                          <a:cs typeface="+mn-cs"/>
                        </a:rPr>
                        <a:t>3.47</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7"/>
                  </a:ext>
                </a:extLst>
              </a:tr>
              <a:tr h="219127">
                <a:tc vMerge="1">
                  <a:txBody>
                    <a:bodyPr/>
                    <a:lstStyle/>
                    <a:p>
                      <a:endParaRPr lang="es-ES"/>
                    </a:p>
                  </a:txBody>
                  <a:tcPr/>
                </a:tc>
                <a:tc>
                  <a:txBody>
                    <a:bodyPr/>
                    <a:lstStyle/>
                    <a:p>
                      <a:pPr marL="0" algn="l" defTabSz="914400" rtl="0" eaLnBrk="1" fontAlgn="t" latinLnBrk="0" hangingPunct="1"/>
                      <a:r>
                        <a:rPr lang="es-PE" sz="1100" b="0" i="0" u="none" strike="noStrike" kern="1200" dirty="0">
                          <a:solidFill>
                            <a:schemeClr val="tx1"/>
                          </a:solidFill>
                          <a:effectLst/>
                          <a:latin typeface="Calibri" panose="020F0502020204030204" pitchFamily="34" charset="0"/>
                          <a:ea typeface="+mn-ea"/>
                          <a:cs typeface="+mn-cs"/>
                        </a:rPr>
                        <a:t>IR CUSCO</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marL="0" algn="ctr" defTabSz="914400" rtl="0" eaLnBrk="1" fontAlgn="t" latinLnBrk="0" hangingPunct="1"/>
                      <a:r>
                        <a:rPr lang="es-PE" sz="1100" b="1" i="0" u="none" strike="noStrike" kern="1200" dirty="0">
                          <a:solidFill>
                            <a:schemeClr val="tx1"/>
                          </a:solidFill>
                          <a:effectLst/>
                          <a:latin typeface="Calibri" panose="020F0502020204030204" pitchFamily="34" charset="0"/>
                          <a:ea typeface="+mn-ea"/>
                          <a:cs typeface="+mn-cs"/>
                        </a:rPr>
                        <a:t>3.08</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marL="0" algn="ctr" defTabSz="914400" rtl="0" eaLnBrk="1" fontAlgn="t" latinLnBrk="0" hangingPunct="1"/>
                      <a:r>
                        <a:rPr lang="es-PE" sz="1100" b="0" i="0" u="none" strike="noStrike" kern="1200" dirty="0">
                          <a:solidFill>
                            <a:schemeClr val="tx1"/>
                          </a:solidFill>
                          <a:effectLst/>
                          <a:latin typeface="Calibri" panose="020F0502020204030204" pitchFamily="34" charset="0"/>
                          <a:ea typeface="+mn-ea"/>
                          <a:cs typeface="+mn-cs"/>
                        </a:rPr>
                        <a:t>2.85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marL="0" algn="ctr" defTabSz="914400" rtl="0" eaLnBrk="1" fontAlgn="t" latinLnBrk="0" hangingPunct="1"/>
                      <a:r>
                        <a:rPr lang="es-PE" sz="1100" b="0" i="0" u="none" strike="noStrike" kern="1200" dirty="0">
                          <a:solidFill>
                            <a:schemeClr val="tx1"/>
                          </a:solidFill>
                          <a:effectLst/>
                          <a:latin typeface="Calibri" panose="020F0502020204030204" pitchFamily="34" charset="0"/>
                          <a:ea typeface="+mn-ea"/>
                          <a:cs typeface="+mn-cs"/>
                        </a:rPr>
                        <a:t>2.80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marL="0" algn="ctr" defTabSz="914400" rtl="0" eaLnBrk="1" fontAlgn="t" latinLnBrk="0" hangingPunct="1"/>
                      <a:r>
                        <a:rPr lang="es-PE" sz="1100" b="0" i="0" u="none" strike="noStrike" kern="1200" dirty="0">
                          <a:solidFill>
                            <a:schemeClr val="tx1"/>
                          </a:solidFill>
                          <a:effectLst/>
                          <a:latin typeface="Calibri" panose="020F0502020204030204" pitchFamily="34" charset="0"/>
                          <a:ea typeface="+mn-ea"/>
                          <a:cs typeface="+mn-cs"/>
                        </a:rPr>
                        <a:t>3.60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marL="0" algn="ctr" defTabSz="914400" rtl="0" eaLnBrk="1" fontAlgn="t" latinLnBrk="0" hangingPunct="1"/>
                      <a:r>
                        <a:rPr lang="es-PE" sz="1100" b="0" i="0" u="none" strike="noStrike" kern="1200" dirty="0">
                          <a:solidFill>
                            <a:schemeClr val="tx1"/>
                          </a:solidFill>
                          <a:effectLst/>
                          <a:latin typeface="Calibri" panose="020F0502020204030204" pitchFamily="34" charset="0"/>
                          <a:ea typeface="+mn-ea"/>
                          <a:cs typeface="+mn-cs"/>
                        </a:rPr>
                        <a:t>3.05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8"/>
                  </a:ext>
                </a:extLst>
              </a:tr>
              <a:tr h="219127">
                <a:tc vMerge="1">
                  <a:txBody>
                    <a:bodyPr/>
                    <a:lstStyle/>
                    <a:p>
                      <a:endParaRPr lang="es-ES"/>
                    </a:p>
                  </a:txBody>
                  <a:tcPr/>
                </a:tc>
                <a:tc>
                  <a:txBody>
                    <a:bodyPr/>
                    <a:lstStyle/>
                    <a:p>
                      <a:pPr marL="0" algn="l" defTabSz="914400" rtl="0" eaLnBrk="1" fontAlgn="t" latinLnBrk="0" hangingPunct="1"/>
                      <a:r>
                        <a:rPr lang="es-PE" sz="1100" b="0" i="0" u="none" strike="noStrike" kern="1200" dirty="0">
                          <a:solidFill>
                            <a:schemeClr val="tx1"/>
                          </a:solidFill>
                          <a:effectLst/>
                          <a:latin typeface="Calibri" panose="020F0502020204030204" pitchFamily="34" charset="0"/>
                          <a:ea typeface="+mn-ea"/>
                          <a:cs typeface="+mn-cs"/>
                        </a:rPr>
                        <a:t>IR ICA</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marL="0" algn="ctr" defTabSz="914400" rtl="0" eaLnBrk="1" fontAlgn="t" latinLnBrk="0" hangingPunct="1"/>
                      <a:r>
                        <a:rPr lang="es-PE" sz="1100" b="1" i="0" u="none" strike="noStrike" kern="1200" dirty="0">
                          <a:solidFill>
                            <a:schemeClr val="tx1"/>
                          </a:solidFill>
                          <a:effectLst/>
                          <a:latin typeface="Calibri" panose="020F0502020204030204" pitchFamily="34" charset="0"/>
                          <a:ea typeface="+mn-ea"/>
                          <a:cs typeface="+mn-cs"/>
                        </a:rPr>
                        <a:t>3.32</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marL="0" algn="ctr" defTabSz="914400" rtl="0" eaLnBrk="1" fontAlgn="t" latinLnBrk="0" hangingPunct="1"/>
                      <a:r>
                        <a:rPr lang="es-PE" sz="1100" b="0" i="0" u="none" strike="noStrike" kern="1200" dirty="0">
                          <a:solidFill>
                            <a:schemeClr val="tx1"/>
                          </a:solidFill>
                          <a:effectLst/>
                          <a:latin typeface="Calibri" panose="020F0502020204030204" pitchFamily="34" charset="0"/>
                          <a:ea typeface="+mn-ea"/>
                          <a:cs typeface="+mn-cs"/>
                        </a:rPr>
                        <a:t>3.13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marL="0" algn="ctr" defTabSz="914400" rtl="0" eaLnBrk="1" fontAlgn="t" latinLnBrk="0" hangingPunct="1"/>
                      <a:r>
                        <a:rPr lang="es-PE" sz="1100" b="0" i="0" u="none" strike="noStrike" kern="1200" dirty="0">
                          <a:solidFill>
                            <a:schemeClr val="tx1"/>
                          </a:solidFill>
                          <a:effectLst/>
                          <a:latin typeface="Calibri" panose="020F0502020204030204" pitchFamily="34" charset="0"/>
                          <a:ea typeface="+mn-ea"/>
                          <a:cs typeface="+mn-cs"/>
                        </a:rPr>
                        <a:t>3.30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marL="0" algn="ctr" defTabSz="914400" rtl="0" eaLnBrk="1" fontAlgn="t" latinLnBrk="0" hangingPunct="1"/>
                      <a:r>
                        <a:rPr lang="es-PE" sz="1100" b="0" i="0" u="none" strike="noStrike" kern="1200" dirty="0">
                          <a:solidFill>
                            <a:schemeClr val="tx1"/>
                          </a:solidFill>
                          <a:effectLst/>
                          <a:latin typeface="Calibri" panose="020F0502020204030204" pitchFamily="34" charset="0"/>
                          <a:ea typeface="+mn-ea"/>
                          <a:cs typeface="+mn-cs"/>
                        </a:rPr>
                        <a:t>3.60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marL="0" algn="ctr" defTabSz="914400" rtl="0" eaLnBrk="1" fontAlgn="t" latinLnBrk="0" hangingPunct="1"/>
                      <a:r>
                        <a:rPr lang="es-PE" sz="1100" b="0" i="0" u="none" strike="noStrike" kern="1200" dirty="0">
                          <a:solidFill>
                            <a:schemeClr val="tx1"/>
                          </a:solidFill>
                          <a:effectLst/>
                          <a:latin typeface="Calibri" panose="020F0502020204030204" pitchFamily="34" charset="0"/>
                          <a:ea typeface="+mn-ea"/>
                          <a:cs typeface="+mn-cs"/>
                        </a:rPr>
                        <a:t>3.23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9"/>
                  </a:ext>
                </a:extLst>
              </a:tr>
              <a:tr h="219127">
                <a:tc vMerge="1">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s-ES" altLang="es-ES" sz="1200" b="1"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marL="0" algn="l" defTabSz="914400" rtl="0" eaLnBrk="1" fontAlgn="t" latinLnBrk="0" hangingPunct="1"/>
                      <a:r>
                        <a:rPr lang="es-PE" sz="1100" b="0" i="0" u="none" strike="noStrike" kern="1200" dirty="0">
                          <a:solidFill>
                            <a:schemeClr val="tx1"/>
                          </a:solidFill>
                          <a:effectLst/>
                          <a:latin typeface="Calibri" panose="020F0502020204030204" pitchFamily="34" charset="0"/>
                          <a:ea typeface="+mn-ea"/>
                          <a:cs typeface="+mn-cs"/>
                        </a:rPr>
                        <a:t>IR TACNA</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marL="0" algn="ctr" defTabSz="914400" rtl="0" eaLnBrk="1" fontAlgn="t" latinLnBrk="0" hangingPunct="1"/>
                      <a:r>
                        <a:rPr lang="es-PE" sz="1100" b="1" i="0" u="none" strike="noStrike" kern="1200" dirty="0">
                          <a:solidFill>
                            <a:schemeClr val="tx1"/>
                          </a:solidFill>
                          <a:effectLst/>
                          <a:latin typeface="Calibri" panose="020F0502020204030204" pitchFamily="34" charset="0"/>
                          <a:ea typeface="+mn-ea"/>
                          <a:cs typeface="+mn-cs"/>
                        </a:rPr>
                        <a:t>3.93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marL="0" algn="ctr" defTabSz="914400" rtl="0" eaLnBrk="1" fontAlgn="t" latinLnBrk="0" hangingPunct="1"/>
                      <a:r>
                        <a:rPr lang="es-PE" sz="1100" b="0" i="0" u="none" strike="noStrike" kern="1200" dirty="0">
                          <a:solidFill>
                            <a:schemeClr val="tx1"/>
                          </a:solidFill>
                          <a:effectLst/>
                          <a:latin typeface="Calibri" panose="020F0502020204030204" pitchFamily="34" charset="0"/>
                          <a:ea typeface="+mn-ea"/>
                          <a:cs typeface="+mn-cs"/>
                        </a:rPr>
                        <a:t>3.80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marL="0" algn="ctr" defTabSz="914400" rtl="0" eaLnBrk="1" fontAlgn="t" latinLnBrk="0" hangingPunct="1"/>
                      <a:r>
                        <a:rPr lang="es-PE" sz="1100" b="0" i="0" u="none" strike="noStrike" kern="1200" dirty="0">
                          <a:solidFill>
                            <a:schemeClr val="tx1"/>
                          </a:solidFill>
                          <a:effectLst/>
                          <a:latin typeface="Calibri" panose="020F0502020204030204" pitchFamily="34" charset="0"/>
                          <a:ea typeface="+mn-ea"/>
                          <a:cs typeface="+mn-cs"/>
                        </a:rPr>
                        <a:t>4.10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marL="0" algn="ctr" defTabSz="914400" rtl="0" eaLnBrk="1" fontAlgn="t" latinLnBrk="0" hangingPunct="1"/>
                      <a:r>
                        <a:rPr lang="es-PE" sz="1100" b="0" i="0" u="none" strike="noStrike" kern="1200" dirty="0">
                          <a:solidFill>
                            <a:schemeClr val="tx1"/>
                          </a:solidFill>
                          <a:effectLst/>
                          <a:latin typeface="Calibri" panose="020F0502020204030204" pitchFamily="34" charset="0"/>
                          <a:ea typeface="+mn-ea"/>
                          <a:cs typeface="+mn-cs"/>
                        </a:rPr>
                        <a:t>4.00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marL="0" algn="ctr" defTabSz="914400" rtl="0" eaLnBrk="1" fontAlgn="t" latinLnBrk="0" hangingPunct="1"/>
                      <a:r>
                        <a:rPr lang="es-PE" sz="1100" b="0" i="0" u="none" strike="noStrike" kern="1200" dirty="0">
                          <a:solidFill>
                            <a:schemeClr val="tx1"/>
                          </a:solidFill>
                          <a:effectLst/>
                          <a:latin typeface="Calibri" panose="020F0502020204030204" pitchFamily="34" charset="0"/>
                          <a:ea typeface="+mn-ea"/>
                          <a:cs typeface="+mn-cs"/>
                        </a:rPr>
                        <a:t>3.80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10"/>
                  </a:ext>
                </a:extLst>
              </a:tr>
              <a:tr h="219127">
                <a:tc vMerge="1">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s-ES" altLang="es-ES" sz="1200" b="1"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marL="0" algn="l" defTabSz="914400" rtl="0" eaLnBrk="1" fontAlgn="t" latinLnBrk="0" hangingPunct="1"/>
                      <a:r>
                        <a:rPr lang="es-PE" sz="1100" b="0" i="0" u="none" strike="noStrike" kern="1200" dirty="0">
                          <a:solidFill>
                            <a:schemeClr val="tx1"/>
                          </a:solidFill>
                          <a:effectLst/>
                          <a:latin typeface="Calibri" panose="020F0502020204030204" pitchFamily="34" charset="0"/>
                          <a:ea typeface="+mn-ea"/>
                          <a:cs typeface="+mn-cs"/>
                        </a:rPr>
                        <a:t>IR LORETO</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marL="0" algn="ctr" defTabSz="914400" rtl="0" eaLnBrk="1" fontAlgn="t" latinLnBrk="0" hangingPunct="1"/>
                      <a:r>
                        <a:rPr lang="es-PE" sz="1100" b="1" i="0" u="none" strike="noStrike" kern="1200" dirty="0">
                          <a:solidFill>
                            <a:schemeClr val="tx1"/>
                          </a:solidFill>
                          <a:effectLst/>
                          <a:latin typeface="Calibri" panose="020F0502020204030204" pitchFamily="34" charset="0"/>
                          <a:ea typeface="+mn-ea"/>
                          <a:cs typeface="+mn-cs"/>
                        </a:rPr>
                        <a:t>2.83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marL="0" algn="ctr" defTabSz="914400" rtl="0" eaLnBrk="1" fontAlgn="t" latinLnBrk="0" hangingPunct="1"/>
                      <a:r>
                        <a:rPr lang="es-PE" sz="1100" b="0" i="0" u="none" strike="noStrike" kern="1200" dirty="0">
                          <a:solidFill>
                            <a:schemeClr val="tx1"/>
                          </a:solidFill>
                          <a:effectLst/>
                          <a:latin typeface="Calibri" panose="020F0502020204030204" pitchFamily="34" charset="0"/>
                          <a:ea typeface="+mn-ea"/>
                          <a:cs typeface="+mn-cs"/>
                        </a:rPr>
                        <a:t>2.45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marL="0" algn="ctr" defTabSz="914400" rtl="0" eaLnBrk="1" fontAlgn="t" latinLnBrk="0" hangingPunct="1"/>
                      <a:r>
                        <a:rPr lang="es-PE" sz="1100" b="0" i="0" u="none" strike="noStrike" kern="1200" dirty="0">
                          <a:solidFill>
                            <a:schemeClr val="tx1"/>
                          </a:solidFill>
                          <a:effectLst/>
                          <a:latin typeface="Calibri" panose="020F0502020204030204" pitchFamily="34" charset="0"/>
                          <a:ea typeface="+mn-ea"/>
                          <a:cs typeface="+mn-cs"/>
                        </a:rPr>
                        <a:t>2.45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marL="0" algn="ctr" defTabSz="914400" rtl="0" eaLnBrk="1" fontAlgn="t" latinLnBrk="0" hangingPunct="1"/>
                      <a:r>
                        <a:rPr lang="es-PE" sz="1100" b="0" i="0" u="none" strike="noStrike" kern="1200" dirty="0">
                          <a:solidFill>
                            <a:schemeClr val="tx1"/>
                          </a:solidFill>
                          <a:effectLst/>
                          <a:latin typeface="Calibri" panose="020F0502020204030204" pitchFamily="34" charset="0"/>
                          <a:ea typeface="+mn-ea"/>
                          <a:cs typeface="+mn-cs"/>
                        </a:rPr>
                        <a:t>3.40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marL="0" algn="ctr" defTabSz="914400" rtl="0" eaLnBrk="1" fontAlgn="t" latinLnBrk="0" hangingPunct="1"/>
                      <a:r>
                        <a:rPr lang="es-PE" sz="1100" b="0" i="0" u="none" strike="noStrike" kern="1200" dirty="0">
                          <a:solidFill>
                            <a:schemeClr val="tx1"/>
                          </a:solidFill>
                          <a:effectLst/>
                          <a:latin typeface="Calibri" panose="020F0502020204030204" pitchFamily="34" charset="0"/>
                          <a:ea typeface="+mn-ea"/>
                          <a:cs typeface="+mn-cs"/>
                        </a:rPr>
                        <a:t>3.00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759038404"/>
                  </a:ext>
                </a:extLst>
              </a:tr>
              <a:tr h="219127">
                <a:tc vMerge="1">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s-ES" altLang="es-ES" sz="1200" b="1"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marL="0" algn="l" defTabSz="914400" rtl="0" eaLnBrk="1" fontAlgn="t" latinLnBrk="0" hangingPunct="1"/>
                      <a:r>
                        <a:rPr lang="es-PE" sz="1100" b="0" i="0" u="none" strike="noStrike" kern="1200" dirty="0">
                          <a:solidFill>
                            <a:schemeClr val="tx1"/>
                          </a:solidFill>
                          <a:effectLst/>
                          <a:latin typeface="Calibri" panose="020F0502020204030204" pitchFamily="34" charset="0"/>
                          <a:ea typeface="+mn-ea"/>
                          <a:cs typeface="+mn-cs"/>
                        </a:rPr>
                        <a:t>IR JUNIN</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marL="0" algn="ctr" defTabSz="914400" rtl="0" eaLnBrk="1" fontAlgn="t" latinLnBrk="0" hangingPunct="1"/>
                      <a:r>
                        <a:rPr lang="es-PE" sz="1100" b="1" i="0" u="none" strike="noStrike" kern="1200" dirty="0">
                          <a:solidFill>
                            <a:schemeClr val="tx1"/>
                          </a:solidFill>
                          <a:effectLst/>
                          <a:latin typeface="Calibri" panose="020F0502020204030204" pitchFamily="34" charset="0"/>
                          <a:ea typeface="+mn-ea"/>
                          <a:cs typeface="+mn-cs"/>
                        </a:rPr>
                        <a:t>2.55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marL="0" algn="ctr" defTabSz="914400" rtl="0" eaLnBrk="1" fontAlgn="t" latinLnBrk="0" hangingPunct="1"/>
                      <a:r>
                        <a:rPr lang="es-PE" sz="1100" b="0" i="0" u="none" strike="noStrike" kern="1200" dirty="0">
                          <a:solidFill>
                            <a:schemeClr val="tx1"/>
                          </a:solidFill>
                          <a:effectLst/>
                          <a:latin typeface="Calibri" panose="020F0502020204030204" pitchFamily="34" charset="0"/>
                          <a:ea typeface="+mn-ea"/>
                          <a:cs typeface="+mn-cs"/>
                        </a:rPr>
                        <a:t>2.15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marL="0" algn="ctr" defTabSz="914400" rtl="0" eaLnBrk="1" fontAlgn="t" latinLnBrk="0" hangingPunct="1"/>
                      <a:r>
                        <a:rPr lang="es-PE" sz="1100" b="0" i="0" u="none" strike="noStrike" kern="1200" dirty="0">
                          <a:solidFill>
                            <a:schemeClr val="tx1"/>
                          </a:solidFill>
                          <a:effectLst/>
                          <a:latin typeface="Calibri" panose="020F0502020204030204" pitchFamily="34" charset="0"/>
                          <a:ea typeface="+mn-ea"/>
                          <a:cs typeface="+mn-cs"/>
                        </a:rPr>
                        <a:t>2.45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marL="0" algn="ctr" defTabSz="914400" rtl="0" eaLnBrk="1" fontAlgn="t" latinLnBrk="0" hangingPunct="1"/>
                      <a:r>
                        <a:rPr lang="es-PE" sz="1100" b="0" i="0" u="none" strike="noStrike" kern="1200" dirty="0">
                          <a:solidFill>
                            <a:schemeClr val="tx1"/>
                          </a:solidFill>
                          <a:effectLst/>
                          <a:latin typeface="Calibri" panose="020F0502020204030204" pitchFamily="34" charset="0"/>
                          <a:ea typeface="+mn-ea"/>
                          <a:cs typeface="+mn-cs"/>
                        </a:rPr>
                        <a:t>3.10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marL="0" algn="ctr" defTabSz="914400" rtl="0" eaLnBrk="1" fontAlgn="t" latinLnBrk="0" hangingPunct="1"/>
                      <a:r>
                        <a:rPr lang="es-PE" sz="1100" b="0" i="0" u="none" strike="noStrike" kern="1200" dirty="0">
                          <a:solidFill>
                            <a:schemeClr val="tx1"/>
                          </a:solidFill>
                          <a:effectLst/>
                          <a:latin typeface="Calibri" panose="020F0502020204030204" pitchFamily="34" charset="0"/>
                          <a:ea typeface="+mn-ea"/>
                          <a:cs typeface="+mn-cs"/>
                        </a:rPr>
                        <a:t>2.50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4269369909"/>
                  </a:ext>
                </a:extLst>
              </a:tr>
              <a:tr h="219127">
                <a:tc vMerge="1">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s-ES" altLang="es-ES" sz="1200" b="1"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marL="0" algn="l" defTabSz="914400" rtl="0" eaLnBrk="1" fontAlgn="t" latinLnBrk="0" hangingPunct="1"/>
                      <a:r>
                        <a:rPr lang="es-PE" sz="1100" b="0" i="0" u="none" strike="noStrike" kern="1200" dirty="0">
                          <a:solidFill>
                            <a:schemeClr val="tx1"/>
                          </a:solidFill>
                          <a:effectLst/>
                          <a:latin typeface="Calibri" panose="020F0502020204030204" pitchFamily="34" charset="0"/>
                          <a:ea typeface="+mn-ea"/>
                          <a:cs typeface="+mn-cs"/>
                        </a:rPr>
                        <a:t>OZ CHIMBOTE</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marL="0" algn="ctr" defTabSz="914400" rtl="0" eaLnBrk="1" fontAlgn="t" latinLnBrk="0" hangingPunct="1"/>
                      <a:r>
                        <a:rPr lang="es-PE" sz="1100" b="1" i="0" u="none" strike="noStrike" kern="1200" dirty="0">
                          <a:solidFill>
                            <a:schemeClr val="tx1"/>
                          </a:solidFill>
                          <a:effectLst/>
                          <a:latin typeface="Calibri" panose="020F0502020204030204" pitchFamily="34" charset="0"/>
                          <a:ea typeface="+mn-ea"/>
                          <a:cs typeface="+mn-cs"/>
                        </a:rPr>
                        <a:t>3.58</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marL="0" algn="ctr" defTabSz="914400" rtl="0" eaLnBrk="1" fontAlgn="t" latinLnBrk="0" hangingPunct="1"/>
                      <a:r>
                        <a:rPr lang="es-PE" sz="1100" b="0" i="0" u="none" strike="noStrike" kern="1200" dirty="0">
                          <a:solidFill>
                            <a:schemeClr val="tx1"/>
                          </a:solidFill>
                          <a:effectLst/>
                          <a:latin typeface="Calibri" panose="020F0502020204030204" pitchFamily="34" charset="0"/>
                          <a:ea typeface="+mn-ea"/>
                          <a:cs typeface="+mn-cs"/>
                        </a:rPr>
                        <a:t>3.60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marL="0" algn="ctr" defTabSz="914400" rtl="0" eaLnBrk="1" fontAlgn="t" latinLnBrk="0" hangingPunct="1"/>
                      <a:r>
                        <a:rPr lang="es-PE" sz="1100" b="0" i="0" u="none" strike="noStrike" kern="1200" dirty="0">
                          <a:solidFill>
                            <a:schemeClr val="tx1"/>
                          </a:solidFill>
                          <a:effectLst/>
                          <a:latin typeface="Calibri" panose="020F0502020204030204" pitchFamily="34" charset="0"/>
                          <a:ea typeface="+mn-ea"/>
                          <a:cs typeface="+mn-cs"/>
                        </a:rPr>
                        <a:t>3.50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marL="0" algn="ctr" defTabSz="914400" rtl="0" eaLnBrk="1" fontAlgn="t" latinLnBrk="0" hangingPunct="1"/>
                      <a:r>
                        <a:rPr lang="es-PE" sz="1100" b="0" i="0" u="none" strike="noStrike" kern="1200" dirty="0">
                          <a:solidFill>
                            <a:schemeClr val="tx1"/>
                          </a:solidFill>
                          <a:effectLst/>
                          <a:latin typeface="Calibri" panose="020F0502020204030204" pitchFamily="34" charset="0"/>
                          <a:ea typeface="+mn-ea"/>
                          <a:cs typeface="+mn-cs"/>
                        </a:rPr>
                        <a:t>3.60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marL="0" algn="ctr" defTabSz="914400" rtl="0" eaLnBrk="1" fontAlgn="t" latinLnBrk="0" hangingPunct="1"/>
                      <a:r>
                        <a:rPr lang="es-PE" sz="1100" b="0" i="0" u="none" strike="noStrike" kern="1200" dirty="0">
                          <a:solidFill>
                            <a:schemeClr val="tx1"/>
                          </a:solidFill>
                          <a:effectLst/>
                          <a:latin typeface="Calibri" panose="020F0502020204030204" pitchFamily="34" charset="0"/>
                          <a:ea typeface="+mn-ea"/>
                          <a:cs typeface="+mn-cs"/>
                        </a:rPr>
                        <a:t>3.60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3334687699"/>
                  </a:ext>
                </a:extLst>
              </a:tr>
              <a:tr h="219127">
                <a:tc vMerge="1">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s-ES" altLang="es-ES" sz="1200" b="1"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marL="0" algn="l" defTabSz="914400" rtl="0" eaLnBrk="1" fontAlgn="t" latinLnBrk="0" hangingPunct="1"/>
                      <a:r>
                        <a:rPr lang="es-PE" sz="1100" b="0" i="0" u="none" strike="noStrike" kern="1200" dirty="0">
                          <a:solidFill>
                            <a:schemeClr val="tx1"/>
                          </a:solidFill>
                          <a:effectLst/>
                          <a:latin typeface="Calibri" panose="020F0502020204030204" pitchFamily="34" charset="0"/>
                          <a:ea typeface="+mn-ea"/>
                          <a:cs typeface="+mn-cs"/>
                        </a:rPr>
                        <a:t>OZ UCAYALI</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marL="0" algn="ctr" defTabSz="914400" rtl="0" eaLnBrk="1" fontAlgn="t" latinLnBrk="0" hangingPunct="1"/>
                      <a:r>
                        <a:rPr lang="es-PE" sz="1100" b="1" i="0" u="none" strike="noStrike" kern="1200" dirty="0">
                          <a:solidFill>
                            <a:schemeClr val="tx1"/>
                          </a:solidFill>
                          <a:effectLst/>
                          <a:latin typeface="Calibri" panose="020F0502020204030204" pitchFamily="34" charset="0"/>
                          <a:ea typeface="+mn-ea"/>
                          <a:cs typeface="+mn-cs"/>
                        </a:rPr>
                        <a:t>3.43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marL="0" algn="ctr" defTabSz="914400" rtl="0" eaLnBrk="1" fontAlgn="t" latinLnBrk="0" hangingPunct="1"/>
                      <a:r>
                        <a:rPr lang="es-PE" sz="1100" b="0" i="0" u="none" strike="noStrike" kern="1200" dirty="0">
                          <a:solidFill>
                            <a:schemeClr val="tx1"/>
                          </a:solidFill>
                          <a:effectLst/>
                          <a:latin typeface="Calibri" panose="020F0502020204030204" pitchFamily="34" charset="0"/>
                          <a:ea typeface="+mn-ea"/>
                          <a:cs typeface="+mn-cs"/>
                        </a:rPr>
                        <a:t>3.20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marL="0" algn="ctr" defTabSz="914400" rtl="0" eaLnBrk="1" fontAlgn="t" latinLnBrk="0" hangingPunct="1"/>
                      <a:r>
                        <a:rPr lang="es-PE" sz="1100" b="0" i="0" u="none" strike="noStrike" kern="1200" dirty="0">
                          <a:solidFill>
                            <a:schemeClr val="tx1"/>
                          </a:solidFill>
                          <a:effectLst/>
                          <a:latin typeface="Calibri" panose="020F0502020204030204" pitchFamily="34" charset="0"/>
                          <a:ea typeface="+mn-ea"/>
                          <a:cs typeface="+mn-cs"/>
                        </a:rPr>
                        <a:t>3.30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marL="0" algn="ctr" defTabSz="914400" rtl="0" eaLnBrk="1" fontAlgn="t" latinLnBrk="0" hangingPunct="1"/>
                      <a:r>
                        <a:rPr lang="es-PE" sz="1100" b="0" i="0" u="none" strike="noStrike" kern="1200" dirty="0">
                          <a:solidFill>
                            <a:schemeClr val="tx1"/>
                          </a:solidFill>
                          <a:effectLst/>
                          <a:latin typeface="Calibri" panose="020F0502020204030204" pitchFamily="34" charset="0"/>
                          <a:ea typeface="+mn-ea"/>
                          <a:cs typeface="+mn-cs"/>
                        </a:rPr>
                        <a:t>3.60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marL="0" algn="ctr" defTabSz="914400" rtl="0" eaLnBrk="1" fontAlgn="t" latinLnBrk="0" hangingPunct="1"/>
                      <a:r>
                        <a:rPr lang="es-PE" sz="1100" b="0" i="0" u="none" strike="noStrike" kern="1200" dirty="0">
                          <a:solidFill>
                            <a:schemeClr val="tx1"/>
                          </a:solidFill>
                          <a:effectLst/>
                          <a:latin typeface="Calibri" panose="020F0502020204030204" pitchFamily="34" charset="0"/>
                          <a:ea typeface="+mn-ea"/>
                          <a:cs typeface="+mn-cs"/>
                        </a:rPr>
                        <a:t>3.60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410117819"/>
                  </a:ext>
                </a:extLst>
              </a:tr>
              <a:tr h="219127">
                <a:tc vMerge="1">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s-ES" altLang="es-ES" sz="1200" b="1"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marL="0" algn="l" defTabSz="914400" rtl="0" eaLnBrk="1" fontAlgn="t" latinLnBrk="0" hangingPunct="1"/>
                      <a:r>
                        <a:rPr lang="es-PE" sz="1100" b="0" i="0" u="none" strike="noStrike" kern="1200" dirty="0">
                          <a:solidFill>
                            <a:schemeClr val="tx1"/>
                          </a:solidFill>
                          <a:effectLst/>
                          <a:latin typeface="Calibri" panose="020F0502020204030204" pitchFamily="34" charset="0"/>
                          <a:ea typeface="+mn-ea"/>
                          <a:cs typeface="+mn-cs"/>
                        </a:rPr>
                        <a:t>IR CAJAMARCA</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marL="0" algn="ctr" defTabSz="914400" rtl="0" eaLnBrk="1" fontAlgn="t" latinLnBrk="0" hangingPunct="1"/>
                      <a:r>
                        <a:rPr lang="es-PE" sz="1100" b="1" i="0" u="none" strike="noStrike" kern="1200" dirty="0">
                          <a:solidFill>
                            <a:schemeClr val="tx1"/>
                          </a:solidFill>
                          <a:effectLst/>
                          <a:latin typeface="Calibri" panose="020F0502020204030204" pitchFamily="34" charset="0"/>
                          <a:ea typeface="+mn-ea"/>
                          <a:cs typeface="+mn-cs"/>
                        </a:rPr>
                        <a:t>3.58</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marL="0" algn="ctr" defTabSz="914400" rtl="0" eaLnBrk="1" fontAlgn="t" latinLnBrk="0" hangingPunct="1"/>
                      <a:r>
                        <a:rPr lang="es-PE" sz="1100" b="0" i="0" u="none" strike="noStrike" kern="1200" dirty="0">
                          <a:solidFill>
                            <a:schemeClr val="tx1"/>
                          </a:solidFill>
                          <a:effectLst/>
                          <a:latin typeface="Calibri" panose="020F0502020204030204" pitchFamily="34" charset="0"/>
                          <a:ea typeface="+mn-ea"/>
                          <a:cs typeface="+mn-cs"/>
                        </a:rPr>
                        <a:t>3.60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marL="0" algn="ctr" defTabSz="914400" rtl="0" eaLnBrk="1" fontAlgn="t" latinLnBrk="0" hangingPunct="1"/>
                      <a:r>
                        <a:rPr lang="es-PE" sz="1100" b="0" i="0" u="none" strike="noStrike" kern="1200" dirty="0">
                          <a:solidFill>
                            <a:schemeClr val="tx1"/>
                          </a:solidFill>
                          <a:effectLst/>
                          <a:latin typeface="Calibri" panose="020F0502020204030204" pitchFamily="34" charset="0"/>
                          <a:ea typeface="+mn-ea"/>
                          <a:cs typeface="+mn-cs"/>
                        </a:rPr>
                        <a:t>3.70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marL="0" algn="ctr" defTabSz="914400" rtl="0" eaLnBrk="1" fontAlgn="t" latinLnBrk="0" hangingPunct="1"/>
                      <a:r>
                        <a:rPr lang="es-PE" sz="1100" b="0" i="0" u="none" strike="noStrike" kern="1200" dirty="0">
                          <a:solidFill>
                            <a:schemeClr val="tx1"/>
                          </a:solidFill>
                          <a:effectLst/>
                          <a:latin typeface="Calibri" panose="020F0502020204030204" pitchFamily="34" charset="0"/>
                          <a:ea typeface="+mn-ea"/>
                          <a:cs typeface="+mn-cs"/>
                        </a:rPr>
                        <a:t>3.40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marL="0" algn="ctr" defTabSz="914400" rtl="0" eaLnBrk="1" fontAlgn="t" latinLnBrk="0" hangingPunct="1"/>
                      <a:r>
                        <a:rPr lang="es-PE" sz="1100" b="0" i="0" u="none" strike="noStrike" kern="1200" dirty="0">
                          <a:solidFill>
                            <a:schemeClr val="tx1"/>
                          </a:solidFill>
                          <a:effectLst/>
                          <a:latin typeface="Calibri" panose="020F0502020204030204" pitchFamily="34" charset="0"/>
                          <a:ea typeface="+mn-ea"/>
                          <a:cs typeface="+mn-cs"/>
                        </a:rPr>
                        <a:t>3.60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173431863"/>
                  </a:ext>
                </a:extLst>
              </a:tr>
              <a:tr h="219127">
                <a:tc vMerge="1">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s-ES" altLang="es-ES" sz="1200" b="1"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marL="0" algn="l" defTabSz="914400" rtl="0" eaLnBrk="1" fontAlgn="t" latinLnBrk="0" hangingPunct="1"/>
                      <a:r>
                        <a:rPr lang="es-PE" sz="1100" b="0" i="0" u="none" strike="noStrike" kern="1200" dirty="0">
                          <a:solidFill>
                            <a:schemeClr val="tx1"/>
                          </a:solidFill>
                          <a:effectLst/>
                          <a:latin typeface="Calibri" panose="020F0502020204030204" pitchFamily="34" charset="0"/>
                          <a:ea typeface="+mn-ea"/>
                          <a:cs typeface="+mn-cs"/>
                        </a:rPr>
                        <a:t>OZ HUACHO</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marL="0" algn="ctr" defTabSz="914400" rtl="0" eaLnBrk="1" fontAlgn="t" latinLnBrk="0" hangingPunct="1"/>
                      <a:r>
                        <a:rPr lang="es-PE" sz="1100" b="1" i="0" u="none" strike="noStrike" kern="1200" dirty="0">
                          <a:solidFill>
                            <a:schemeClr val="tx1"/>
                          </a:solidFill>
                          <a:effectLst/>
                          <a:latin typeface="Calibri" panose="020F0502020204030204" pitchFamily="34" charset="0"/>
                          <a:ea typeface="+mn-ea"/>
                          <a:cs typeface="+mn-cs"/>
                        </a:rPr>
                        <a:t>2.40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marL="0" algn="ctr" defTabSz="914400" rtl="0" eaLnBrk="1" fontAlgn="t" latinLnBrk="0" hangingPunct="1"/>
                      <a:r>
                        <a:rPr lang="es-PE" sz="1100" b="0" i="0" u="none" strike="noStrike" kern="1200" dirty="0">
                          <a:solidFill>
                            <a:schemeClr val="tx1"/>
                          </a:solidFill>
                          <a:effectLst/>
                          <a:latin typeface="Calibri" panose="020F0502020204030204" pitchFamily="34" charset="0"/>
                          <a:ea typeface="+mn-ea"/>
                          <a:cs typeface="+mn-cs"/>
                        </a:rPr>
                        <a:t>2.20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marL="0" algn="ctr" defTabSz="914400" rtl="0" eaLnBrk="1" fontAlgn="t" latinLnBrk="0" hangingPunct="1"/>
                      <a:r>
                        <a:rPr lang="es-PE" sz="1100" b="0" i="0" u="none" strike="noStrike" kern="1200" dirty="0">
                          <a:solidFill>
                            <a:schemeClr val="tx1"/>
                          </a:solidFill>
                          <a:effectLst/>
                          <a:latin typeface="Calibri" panose="020F0502020204030204" pitchFamily="34" charset="0"/>
                          <a:ea typeface="+mn-ea"/>
                          <a:cs typeface="+mn-cs"/>
                        </a:rPr>
                        <a:t>2.20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marL="0" algn="ctr" defTabSz="914400" rtl="0" eaLnBrk="1" fontAlgn="t" latinLnBrk="0" hangingPunct="1"/>
                      <a:r>
                        <a:rPr lang="es-PE" sz="1100" b="0" i="0" u="none" strike="noStrike" kern="1200" dirty="0">
                          <a:solidFill>
                            <a:schemeClr val="tx1"/>
                          </a:solidFill>
                          <a:effectLst/>
                          <a:latin typeface="Calibri" panose="020F0502020204030204" pitchFamily="34" charset="0"/>
                          <a:ea typeface="+mn-ea"/>
                          <a:cs typeface="+mn-cs"/>
                        </a:rPr>
                        <a:t>3.00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marL="0" algn="ctr" defTabSz="914400" rtl="0" eaLnBrk="1" fontAlgn="t" latinLnBrk="0" hangingPunct="1"/>
                      <a:r>
                        <a:rPr lang="es-PE" sz="1100" b="0" i="0" u="none" strike="noStrike" kern="1200" dirty="0">
                          <a:solidFill>
                            <a:schemeClr val="tx1"/>
                          </a:solidFill>
                          <a:effectLst/>
                          <a:latin typeface="Calibri" panose="020F0502020204030204" pitchFamily="34" charset="0"/>
                          <a:ea typeface="+mn-ea"/>
                          <a:cs typeface="+mn-cs"/>
                        </a:rPr>
                        <a:t>2.20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951695258"/>
                  </a:ext>
                </a:extLst>
              </a:tr>
              <a:tr h="219127">
                <a:tc vMerge="1">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s-ES" altLang="es-ES" sz="1200" b="1" i="0" u="none" strike="noStrike" cap="none" normalizeH="0" baseline="0" dirty="0">
                        <a:ln>
                          <a:noFill/>
                        </a:ln>
                        <a:solidFill>
                          <a:schemeClr val="tx1"/>
                        </a:solidFill>
                        <a:effectLst/>
                        <a:latin typeface="+mn-lt"/>
                        <a:cs typeface="Arial" panose="020B0604020202020204" pitchFamily="34" charset="0"/>
                      </a:endParaRPr>
                    </a:p>
                  </a:txBody>
                  <a:tcPr marT="45701" marB="4570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marL="0" algn="l" defTabSz="914400" rtl="0" eaLnBrk="1" fontAlgn="t" latinLnBrk="0" hangingPunct="1"/>
                      <a:r>
                        <a:rPr lang="es-PE" sz="1100" b="0" i="0" u="none" strike="noStrike" kern="1200" dirty="0">
                          <a:solidFill>
                            <a:schemeClr val="tx1"/>
                          </a:solidFill>
                          <a:effectLst/>
                          <a:latin typeface="Calibri" panose="020F0502020204030204" pitchFamily="34" charset="0"/>
                          <a:ea typeface="+mn-ea"/>
                          <a:cs typeface="+mn-cs"/>
                        </a:rPr>
                        <a:t>OZ SAN MARTIN</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marL="0" algn="ctr" defTabSz="914400" rtl="0" eaLnBrk="1" fontAlgn="t" latinLnBrk="0" hangingPunct="1"/>
                      <a:r>
                        <a:rPr lang="es-PE" sz="1100" b="1" i="0" u="none" strike="noStrike" kern="1200" dirty="0">
                          <a:solidFill>
                            <a:schemeClr val="tx1"/>
                          </a:solidFill>
                          <a:effectLst/>
                          <a:latin typeface="Calibri" panose="020F0502020204030204" pitchFamily="34" charset="0"/>
                          <a:ea typeface="+mn-ea"/>
                          <a:cs typeface="+mn-cs"/>
                        </a:rPr>
                        <a:t>2.40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marL="0" algn="ctr" defTabSz="914400" rtl="0" eaLnBrk="1" fontAlgn="t" latinLnBrk="0" hangingPunct="1"/>
                      <a:r>
                        <a:rPr lang="es-PE" sz="1100" b="0" i="0" u="none" strike="noStrike" kern="1200" dirty="0">
                          <a:solidFill>
                            <a:schemeClr val="tx1"/>
                          </a:solidFill>
                          <a:effectLst/>
                          <a:latin typeface="Calibri" panose="020F0502020204030204" pitchFamily="34" charset="0"/>
                          <a:ea typeface="+mn-ea"/>
                          <a:cs typeface="+mn-cs"/>
                        </a:rPr>
                        <a:t>2.20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marL="0" algn="ctr" defTabSz="914400" rtl="0" eaLnBrk="1" fontAlgn="t" latinLnBrk="0" hangingPunct="1"/>
                      <a:r>
                        <a:rPr lang="es-PE" sz="1100" b="0" i="0" u="none" strike="noStrike" kern="1200" dirty="0">
                          <a:solidFill>
                            <a:schemeClr val="tx1"/>
                          </a:solidFill>
                          <a:effectLst/>
                          <a:latin typeface="Calibri" panose="020F0502020204030204" pitchFamily="34" charset="0"/>
                          <a:ea typeface="+mn-ea"/>
                          <a:cs typeface="+mn-cs"/>
                        </a:rPr>
                        <a:t>2.10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marL="0" algn="ctr" defTabSz="914400" rtl="0" eaLnBrk="1" fontAlgn="t" latinLnBrk="0" hangingPunct="1"/>
                      <a:r>
                        <a:rPr lang="es-PE" sz="1100" b="0" i="0" u="none" strike="noStrike" kern="1200" dirty="0">
                          <a:solidFill>
                            <a:schemeClr val="tx1"/>
                          </a:solidFill>
                          <a:effectLst/>
                          <a:latin typeface="Calibri" panose="020F0502020204030204" pitchFamily="34" charset="0"/>
                          <a:ea typeface="+mn-ea"/>
                          <a:cs typeface="+mn-cs"/>
                        </a:rPr>
                        <a:t>2.40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marL="0" algn="ctr" defTabSz="914400" rtl="0" eaLnBrk="1" fontAlgn="t" latinLnBrk="0" hangingPunct="1"/>
                      <a:r>
                        <a:rPr lang="es-PE" sz="1100" b="0" i="0" u="none" strike="noStrike" kern="1200" dirty="0">
                          <a:solidFill>
                            <a:schemeClr val="tx1"/>
                          </a:solidFill>
                          <a:effectLst/>
                          <a:latin typeface="Calibri" panose="020F0502020204030204" pitchFamily="34" charset="0"/>
                          <a:ea typeface="+mn-ea"/>
                          <a:cs typeface="+mn-cs"/>
                        </a:rPr>
                        <a:t>2.90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429160735"/>
                  </a:ext>
                </a:extLst>
              </a:tr>
            </a:tbl>
          </a:graphicData>
        </a:graphic>
      </p:graphicFrame>
      <p:sp>
        <p:nvSpPr>
          <p:cNvPr id="25" name="Oval 109">
            <a:extLst>
              <a:ext uri="{FF2B5EF4-FFF2-40B4-BE49-F238E27FC236}">
                <a16:creationId xmlns:a16="http://schemas.microsoft.com/office/drawing/2014/main" id="{3F5A33B5-C7F8-4845-8D92-7265AC246D56}"/>
              </a:ext>
            </a:extLst>
          </p:cNvPr>
          <p:cNvSpPr>
            <a:spLocks noChangeArrowheads="1"/>
          </p:cNvSpPr>
          <p:nvPr/>
        </p:nvSpPr>
        <p:spPr bwMode="auto">
          <a:xfrm>
            <a:off x="4367213" y="4326095"/>
            <a:ext cx="585787" cy="221534"/>
          </a:xfrm>
          <a:prstGeom prst="ellipse">
            <a:avLst/>
          </a:prstGeom>
          <a:noFill/>
          <a:ln w="28575">
            <a:solidFill>
              <a:srgbClr val="0066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ES" altLang="es-ES" sz="1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34" name="Rectangle 130">
            <a:extLst>
              <a:ext uri="{FF2B5EF4-FFF2-40B4-BE49-F238E27FC236}">
                <a16:creationId xmlns:a16="http://schemas.microsoft.com/office/drawing/2014/main" id="{26BD9C29-1954-4244-B5D3-23FCB1095A2B}"/>
              </a:ext>
            </a:extLst>
          </p:cNvPr>
          <p:cNvSpPr>
            <a:spLocks noChangeArrowheads="1"/>
          </p:cNvSpPr>
          <p:nvPr/>
        </p:nvSpPr>
        <p:spPr bwMode="auto">
          <a:xfrm>
            <a:off x="7609874" y="2543522"/>
            <a:ext cx="576262" cy="885478"/>
          </a:xfrm>
          <a:prstGeom prst="rect">
            <a:avLst/>
          </a:prstGeom>
          <a:noFill/>
          <a:ln w="28575">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78" name="Rectangle 130">
            <a:extLst>
              <a:ext uri="{FF2B5EF4-FFF2-40B4-BE49-F238E27FC236}">
                <a16:creationId xmlns:a16="http://schemas.microsoft.com/office/drawing/2014/main" id="{E1CF1A07-C74A-4992-94ED-393F0795970D}"/>
              </a:ext>
            </a:extLst>
          </p:cNvPr>
          <p:cNvSpPr>
            <a:spLocks noChangeArrowheads="1"/>
          </p:cNvSpPr>
          <p:nvPr/>
        </p:nvSpPr>
        <p:spPr bwMode="auto">
          <a:xfrm>
            <a:off x="5367710" y="2584695"/>
            <a:ext cx="576262" cy="393440"/>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44" name="Oval 112">
            <a:extLst>
              <a:ext uri="{FF2B5EF4-FFF2-40B4-BE49-F238E27FC236}">
                <a16:creationId xmlns:a16="http://schemas.microsoft.com/office/drawing/2014/main" id="{019764F8-6DAB-4310-8961-BF6BB82EC30F}"/>
              </a:ext>
            </a:extLst>
          </p:cNvPr>
          <p:cNvSpPr>
            <a:spLocks noChangeArrowheads="1"/>
          </p:cNvSpPr>
          <p:nvPr/>
        </p:nvSpPr>
        <p:spPr bwMode="auto">
          <a:xfrm>
            <a:off x="653095" y="6323015"/>
            <a:ext cx="287338" cy="69850"/>
          </a:xfrm>
          <a:prstGeom prst="ellipse">
            <a:avLst/>
          </a:prstGeom>
          <a:noFill/>
          <a:ln w="1905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ES" altLang="es-ES" sz="1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48" name="Oval 109">
            <a:extLst>
              <a:ext uri="{FF2B5EF4-FFF2-40B4-BE49-F238E27FC236}">
                <a16:creationId xmlns:a16="http://schemas.microsoft.com/office/drawing/2014/main" id="{976BFC8A-17E4-40F0-8D49-DDBF41D14CD2}"/>
              </a:ext>
            </a:extLst>
          </p:cNvPr>
          <p:cNvSpPr>
            <a:spLocks noChangeArrowheads="1"/>
          </p:cNvSpPr>
          <p:nvPr/>
        </p:nvSpPr>
        <p:spPr bwMode="auto">
          <a:xfrm>
            <a:off x="653095" y="6607848"/>
            <a:ext cx="287338" cy="69850"/>
          </a:xfrm>
          <a:prstGeom prst="ellipse">
            <a:avLst/>
          </a:prstGeom>
          <a:noFill/>
          <a:ln w="19050">
            <a:solidFill>
              <a:srgbClr val="0066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ES" altLang="es-ES" sz="1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50" name="Text Box 144">
            <a:extLst>
              <a:ext uri="{FF2B5EF4-FFF2-40B4-BE49-F238E27FC236}">
                <a16:creationId xmlns:a16="http://schemas.microsoft.com/office/drawing/2014/main" id="{9A95D447-2C39-420E-870D-8B4FBA285C0B}"/>
              </a:ext>
            </a:extLst>
          </p:cNvPr>
          <p:cNvSpPr txBox="1">
            <a:spLocks noChangeArrowheads="1"/>
          </p:cNvSpPr>
          <p:nvPr/>
        </p:nvSpPr>
        <p:spPr bwMode="auto">
          <a:xfrm>
            <a:off x="940434" y="6222085"/>
            <a:ext cx="164623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457200" rtl="0" eaLnBrk="0" fontAlgn="auto" latinLnBrk="0" hangingPunct="0">
              <a:lnSpc>
                <a:spcPct val="100000"/>
              </a:lnSpc>
              <a:spcBef>
                <a:spcPct val="50000"/>
              </a:spcBef>
              <a:spcAft>
                <a:spcPts val="0"/>
              </a:spcAft>
              <a:buClrTx/>
              <a:buSzTx/>
              <a:buFontTx/>
              <a:buNone/>
              <a:tabLst/>
              <a:defRPr/>
            </a:pPr>
            <a:r>
              <a:rPr kumimoji="0" lang="es-ES" altLang="es-ES" sz="9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Dependencia con valoración más baja según Servicio</a:t>
            </a:r>
          </a:p>
        </p:txBody>
      </p:sp>
      <p:sp>
        <p:nvSpPr>
          <p:cNvPr id="52" name="Text Box 145">
            <a:extLst>
              <a:ext uri="{FF2B5EF4-FFF2-40B4-BE49-F238E27FC236}">
                <a16:creationId xmlns:a16="http://schemas.microsoft.com/office/drawing/2014/main" id="{BAA0A2BB-9D3D-4E26-9889-A3E1565A51CB}"/>
              </a:ext>
            </a:extLst>
          </p:cNvPr>
          <p:cNvSpPr txBox="1">
            <a:spLocks noChangeArrowheads="1"/>
          </p:cNvSpPr>
          <p:nvPr/>
        </p:nvSpPr>
        <p:spPr bwMode="auto">
          <a:xfrm>
            <a:off x="940434" y="6530060"/>
            <a:ext cx="164623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457200" rtl="0" eaLnBrk="0" fontAlgn="auto" latinLnBrk="0" hangingPunct="0">
              <a:lnSpc>
                <a:spcPct val="100000"/>
              </a:lnSpc>
              <a:spcBef>
                <a:spcPct val="50000"/>
              </a:spcBef>
              <a:spcAft>
                <a:spcPts val="0"/>
              </a:spcAft>
              <a:buClrTx/>
              <a:buSzTx/>
              <a:buFontTx/>
              <a:buNone/>
              <a:tabLst/>
              <a:defRPr/>
            </a:pPr>
            <a:r>
              <a:rPr kumimoji="0" lang="es-ES" altLang="es-ES" sz="9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Dependencia con valoración más alta según Servicio</a:t>
            </a:r>
          </a:p>
        </p:txBody>
      </p:sp>
      <p:sp>
        <p:nvSpPr>
          <p:cNvPr id="53" name="Rectangle 130">
            <a:extLst>
              <a:ext uri="{FF2B5EF4-FFF2-40B4-BE49-F238E27FC236}">
                <a16:creationId xmlns:a16="http://schemas.microsoft.com/office/drawing/2014/main" id="{1036AD32-5830-4C0E-83E3-14967CDD3630}"/>
              </a:ext>
            </a:extLst>
          </p:cNvPr>
          <p:cNvSpPr>
            <a:spLocks noChangeArrowheads="1"/>
          </p:cNvSpPr>
          <p:nvPr/>
        </p:nvSpPr>
        <p:spPr bwMode="auto">
          <a:xfrm>
            <a:off x="2735895" y="6606260"/>
            <a:ext cx="215900" cy="69850"/>
          </a:xfrm>
          <a:prstGeom prst="rect">
            <a:avLst/>
          </a:prstGeom>
          <a:noFill/>
          <a:ln w="19050">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54" name="Rectangle 130">
            <a:extLst>
              <a:ext uri="{FF2B5EF4-FFF2-40B4-BE49-F238E27FC236}">
                <a16:creationId xmlns:a16="http://schemas.microsoft.com/office/drawing/2014/main" id="{91EFC804-7785-4D26-B5CA-11974CFEEF7B}"/>
              </a:ext>
            </a:extLst>
          </p:cNvPr>
          <p:cNvSpPr>
            <a:spLocks noChangeArrowheads="1"/>
          </p:cNvSpPr>
          <p:nvPr/>
        </p:nvSpPr>
        <p:spPr bwMode="auto">
          <a:xfrm>
            <a:off x="2731133" y="6323015"/>
            <a:ext cx="215900" cy="69850"/>
          </a:xfrm>
          <a:prstGeom prst="rect">
            <a:avLst/>
          </a:prstGeom>
          <a:noFill/>
          <a:ln w="19050">
            <a:solidFill>
              <a:srgbClr val="FF202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55" name="Text Box 148">
            <a:extLst>
              <a:ext uri="{FF2B5EF4-FFF2-40B4-BE49-F238E27FC236}">
                <a16:creationId xmlns:a16="http://schemas.microsoft.com/office/drawing/2014/main" id="{B7ECE46E-C68E-4DDB-A645-080BFB3F2D20}"/>
              </a:ext>
            </a:extLst>
          </p:cNvPr>
          <p:cNvSpPr txBox="1">
            <a:spLocks noChangeArrowheads="1"/>
          </p:cNvSpPr>
          <p:nvPr/>
        </p:nvSpPr>
        <p:spPr bwMode="auto">
          <a:xfrm>
            <a:off x="2942270" y="6222085"/>
            <a:ext cx="1887538"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457200" rtl="0" eaLnBrk="0" fontAlgn="auto" latinLnBrk="0" hangingPunct="0">
              <a:lnSpc>
                <a:spcPct val="100000"/>
              </a:lnSpc>
              <a:spcBef>
                <a:spcPct val="50000"/>
              </a:spcBef>
              <a:spcAft>
                <a:spcPts val="0"/>
              </a:spcAft>
              <a:buClrTx/>
              <a:buSzTx/>
              <a:buFontTx/>
              <a:buNone/>
              <a:tabLst/>
              <a:defRPr/>
            </a:pPr>
            <a:r>
              <a:rPr kumimoji="0" lang="es-ES" altLang="es-ES" sz="9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Valor más bajo según dimensión</a:t>
            </a:r>
          </a:p>
        </p:txBody>
      </p:sp>
      <p:sp>
        <p:nvSpPr>
          <p:cNvPr id="57" name="Text Box 149">
            <a:extLst>
              <a:ext uri="{FF2B5EF4-FFF2-40B4-BE49-F238E27FC236}">
                <a16:creationId xmlns:a16="http://schemas.microsoft.com/office/drawing/2014/main" id="{C2074F8F-F6A8-45E3-B1A6-D8BE119E813A}"/>
              </a:ext>
            </a:extLst>
          </p:cNvPr>
          <p:cNvSpPr txBox="1">
            <a:spLocks noChangeArrowheads="1"/>
          </p:cNvSpPr>
          <p:nvPr/>
        </p:nvSpPr>
        <p:spPr bwMode="auto">
          <a:xfrm>
            <a:off x="2942270" y="6530060"/>
            <a:ext cx="1887538"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457200" rtl="0" eaLnBrk="0" fontAlgn="auto" latinLnBrk="0" hangingPunct="0">
              <a:lnSpc>
                <a:spcPct val="100000"/>
              </a:lnSpc>
              <a:spcBef>
                <a:spcPct val="50000"/>
              </a:spcBef>
              <a:spcAft>
                <a:spcPts val="0"/>
              </a:spcAft>
              <a:buClrTx/>
              <a:buSzTx/>
              <a:buFontTx/>
              <a:buNone/>
              <a:tabLst/>
              <a:defRPr/>
            </a:pPr>
            <a:r>
              <a:rPr kumimoji="0" lang="es-ES" altLang="es-ES" sz="9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Valor más alto según dimensión</a:t>
            </a:r>
          </a:p>
        </p:txBody>
      </p:sp>
      <p:sp>
        <p:nvSpPr>
          <p:cNvPr id="58" name="Oval 112">
            <a:extLst>
              <a:ext uri="{FF2B5EF4-FFF2-40B4-BE49-F238E27FC236}">
                <a16:creationId xmlns:a16="http://schemas.microsoft.com/office/drawing/2014/main" id="{7C553375-0133-476C-BA2D-F68FDB16671F}"/>
              </a:ext>
            </a:extLst>
          </p:cNvPr>
          <p:cNvSpPr>
            <a:spLocks noChangeArrowheads="1"/>
          </p:cNvSpPr>
          <p:nvPr/>
        </p:nvSpPr>
        <p:spPr bwMode="auto">
          <a:xfrm>
            <a:off x="4379564" y="5621378"/>
            <a:ext cx="576262" cy="225425"/>
          </a:xfrm>
          <a:prstGeom prst="ellipse">
            <a:avLst/>
          </a:pr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ES" altLang="es-ES" sz="1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60" name="Rectangle 130">
            <a:extLst>
              <a:ext uri="{FF2B5EF4-FFF2-40B4-BE49-F238E27FC236}">
                <a16:creationId xmlns:a16="http://schemas.microsoft.com/office/drawing/2014/main" id="{6A43E45E-E6C7-4DC4-A076-4BFE731303FD}"/>
              </a:ext>
            </a:extLst>
          </p:cNvPr>
          <p:cNvSpPr>
            <a:spLocks noChangeArrowheads="1"/>
          </p:cNvSpPr>
          <p:nvPr/>
        </p:nvSpPr>
        <p:spPr bwMode="auto">
          <a:xfrm>
            <a:off x="5372874" y="3436279"/>
            <a:ext cx="576262" cy="193675"/>
          </a:xfrm>
          <a:prstGeom prst="rect">
            <a:avLst/>
          </a:prstGeom>
          <a:noFill/>
          <a:ln w="28575">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62" name="Rectangle 130">
            <a:extLst>
              <a:ext uri="{FF2B5EF4-FFF2-40B4-BE49-F238E27FC236}">
                <a16:creationId xmlns:a16="http://schemas.microsoft.com/office/drawing/2014/main" id="{87026A8E-0F20-4F8E-8887-80162C78EA26}"/>
              </a:ext>
            </a:extLst>
          </p:cNvPr>
          <p:cNvSpPr>
            <a:spLocks noChangeArrowheads="1"/>
          </p:cNvSpPr>
          <p:nvPr/>
        </p:nvSpPr>
        <p:spPr bwMode="auto">
          <a:xfrm>
            <a:off x="7609874" y="3681068"/>
            <a:ext cx="576262" cy="645027"/>
          </a:xfrm>
          <a:prstGeom prst="rect">
            <a:avLst/>
          </a:prstGeom>
          <a:noFill/>
          <a:ln w="28575">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65" name="Rectangle 130">
            <a:extLst>
              <a:ext uri="{FF2B5EF4-FFF2-40B4-BE49-F238E27FC236}">
                <a16:creationId xmlns:a16="http://schemas.microsoft.com/office/drawing/2014/main" id="{9904AD4C-A938-4A07-BA73-22ABCC5EEFEB}"/>
              </a:ext>
            </a:extLst>
          </p:cNvPr>
          <p:cNvSpPr>
            <a:spLocks noChangeArrowheads="1"/>
          </p:cNvSpPr>
          <p:nvPr/>
        </p:nvSpPr>
        <p:spPr bwMode="auto">
          <a:xfrm>
            <a:off x="6518088" y="3441186"/>
            <a:ext cx="576262" cy="193675"/>
          </a:xfrm>
          <a:prstGeom prst="rect">
            <a:avLst/>
          </a:prstGeom>
          <a:noFill/>
          <a:ln w="28575">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67" name="Rectangle 130">
            <a:extLst>
              <a:ext uri="{FF2B5EF4-FFF2-40B4-BE49-F238E27FC236}">
                <a16:creationId xmlns:a16="http://schemas.microsoft.com/office/drawing/2014/main" id="{903F8341-2DA1-4A15-8CB5-92937E7B6D07}"/>
              </a:ext>
            </a:extLst>
          </p:cNvPr>
          <p:cNvSpPr>
            <a:spLocks noChangeArrowheads="1"/>
          </p:cNvSpPr>
          <p:nvPr/>
        </p:nvSpPr>
        <p:spPr bwMode="auto">
          <a:xfrm>
            <a:off x="6518088" y="4321132"/>
            <a:ext cx="576262" cy="193675"/>
          </a:xfrm>
          <a:prstGeom prst="rect">
            <a:avLst/>
          </a:prstGeom>
          <a:noFill/>
          <a:ln w="28575">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72" name="Rectangle 130">
            <a:extLst>
              <a:ext uri="{FF2B5EF4-FFF2-40B4-BE49-F238E27FC236}">
                <a16:creationId xmlns:a16="http://schemas.microsoft.com/office/drawing/2014/main" id="{7677C1CC-B320-4FE1-82A1-F14F7105D358}"/>
              </a:ext>
            </a:extLst>
          </p:cNvPr>
          <p:cNvSpPr>
            <a:spLocks noChangeArrowheads="1"/>
          </p:cNvSpPr>
          <p:nvPr/>
        </p:nvSpPr>
        <p:spPr bwMode="auto">
          <a:xfrm>
            <a:off x="7609874" y="4547088"/>
            <a:ext cx="576262" cy="870301"/>
          </a:xfrm>
          <a:prstGeom prst="rect">
            <a:avLst/>
          </a:prstGeom>
          <a:noFill/>
          <a:ln w="28575">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87" name="Rectangle 130">
            <a:extLst>
              <a:ext uri="{FF2B5EF4-FFF2-40B4-BE49-F238E27FC236}">
                <a16:creationId xmlns:a16="http://schemas.microsoft.com/office/drawing/2014/main" id="{034DE868-8F33-441E-855F-E7B52075C0A0}"/>
              </a:ext>
            </a:extLst>
          </p:cNvPr>
          <p:cNvSpPr>
            <a:spLocks noChangeArrowheads="1"/>
          </p:cNvSpPr>
          <p:nvPr/>
        </p:nvSpPr>
        <p:spPr bwMode="auto">
          <a:xfrm>
            <a:off x="8484431" y="4975056"/>
            <a:ext cx="576262" cy="442333"/>
          </a:xfrm>
          <a:prstGeom prst="rect">
            <a:avLst/>
          </a:prstGeom>
          <a:noFill/>
          <a:ln w="28575">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88" name="Rectangle 130">
            <a:extLst>
              <a:ext uri="{FF2B5EF4-FFF2-40B4-BE49-F238E27FC236}">
                <a16:creationId xmlns:a16="http://schemas.microsoft.com/office/drawing/2014/main" id="{244ABCD4-E7CD-4495-8139-CD59EB4731F4}"/>
              </a:ext>
            </a:extLst>
          </p:cNvPr>
          <p:cNvSpPr>
            <a:spLocks noChangeArrowheads="1"/>
          </p:cNvSpPr>
          <p:nvPr/>
        </p:nvSpPr>
        <p:spPr bwMode="auto">
          <a:xfrm>
            <a:off x="5372874" y="4975056"/>
            <a:ext cx="576262" cy="193675"/>
          </a:xfrm>
          <a:prstGeom prst="rect">
            <a:avLst/>
          </a:prstGeom>
          <a:noFill/>
          <a:ln w="28575">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89" name="Rectangle 130">
            <a:extLst>
              <a:ext uri="{FF2B5EF4-FFF2-40B4-BE49-F238E27FC236}">
                <a16:creationId xmlns:a16="http://schemas.microsoft.com/office/drawing/2014/main" id="{AAF660EA-68FB-4458-9180-0DA98C818FCE}"/>
              </a:ext>
            </a:extLst>
          </p:cNvPr>
          <p:cNvSpPr>
            <a:spLocks noChangeArrowheads="1"/>
          </p:cNvSpPr>
          <p:nvPr/>
        </p:nvSpPr>
        <p:spPr bwMode="auto">
          <a:xfrm>
            <a:off x="6518088" y="5427703"/>
            <a:ext cx="576262" cy="193675"/>
          </a:xfrm>
          <a:prstGeom prst="rect">
            <a:avLst/>
          </a:prstGeom>
          <a:noFill/>
          <a:ln w="28575">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92" name="Rectangle 130">
            <a:extLst>
              <a:ext uri="{FF2B5EF4-FFF2-40B4-BE49-F238E27FC236}">
                <a16:creationId xmlns:a16="http://schemas.microsoft.com/office/drawing/2014/main" id="{79D1C1A3-0DAA-4008-958B-0359428BD0BF}"/>
              </a:ext>
            </a:extLst>
          </p:cNvPr>
          <p:cNvSpPr>
            <a:spLocks noChangeArrowheads="1"/>
          </p:cNvSpPr>
          <p:nvPr/>
        </p:nvSpPr>
        <p:spPr bwMode="auto">
          <a:xfrm>
            <a:off x="7609874" y="3452017"/>
            <a:ext cx="576262" cy="193675"/>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93" name="Rectangle 130">
            <a:extLst>
              <a:ext uri="{FF2B5EF4-FFF2-40B4-BE49-F238E27FC236}">
                <a16:creationId xmlns:a16="http://schemas.microsoft.com/office/drawing/2014/main" id="{9B492B6F-87A9-49A2-A6DD-86E556AB5F63}"/>
              </a:ext>
            </a:extLst>
          </p:cNvPr>
          <p:cNvSpPr>
            <a:spLocks noChangeArrowheads="1"/>
          </p:cNvSpPr>
          <p:nvPr/>
        </p:nvSpPr>
        <p:spPr bwMode="auto">
          <a:xfrm>
            <a:off x="5372874" y="4093006"/>
            <a:ext cx="576262" cy="859878"/>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95" name="Rectangle 130">
            <a:extLst>
              <a:ext uri="{FF2B5EF4-FFF2-40B4-BE49-F238E27FC236}">
                <a16:creationId xmlns:a16="http://schemas.microsoft.com/office/drawing/2014/main" id="{C2490199-0BA3-449B-B37C-94252566A1DA}"/>
              </a:ext>
            </a:extLst>
          </p:cNvPr>
          <p:cNvSpPr>
            <a:spLocks noChangeArrowheads="1"/>
          </p:cNvSpPr>
          <p:nvPr/>
        </p:nvSpPr>
        <p:spPr bwMode="auto">
          <a:xfrm>
            <a:off x="8496104" y="4326693"/>
            <a:ext cx="576262" cy="188114"/>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96" name="Rectangle 130">
            <a:extLst>
              <a:ext uri="{FF2B5EF4-FFF2-40B4-BE49-F238E27FC236}">
                <a16:creationId xmlns:a16="http://schemas.microsoft.com/office/drawing/2014/main" id="{65DCD76C-42B5-49D8-BA3C-5CA16156740D}"/>
              </a:ext>
            </a:extLst>
          </p:cNvPr>
          <p:cNvSpPr>
            <a:spLocks noChangeArrowheads="1"/>
          </p:cNvSpPr>
          <p:nvPr/>
        </p:nvSpPr>
        <p:spPr bwMode="auto">
          <a:xfrm>
            <a:off x="8496015" y="3006856"/>
            <a:ext cx="576262" cy="638835"/>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97" name="Rectangle 130">
            <a:extLst>
              <a:ext uri="{FF2B5EF4-FFF2-40B4-BE49-F238E27FC236}">
                <a16:creationId xmlns:a16="http://schemas.microsoft.com/office/drawing/2014/main" id="{F0475DC5-0E61-43CA-A6E9-8A0485C868AB}"/>
              </a:ext>
            </a:extLst>
          </p:cNvPr>
          <p:cNvSpPr>
            <a:spLocks noChangeArrowheads="1"/>
          </p:cNvSpPr>
          <p:nvPr/>
        </p:nvSpPr>
        <p:spPr bwMode="auto">
          <a:xfrm>
            <a:off x="5367710" y="3672472"/>
            <a:ext cx="576262" cy="202749"/>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98" name="Rectangle 130">
            <a:extLst>
              <a:ext uri="{FF2B5EF4-FFF2-40B4-BE49-F238E27FC236}">
                <a16:creationId xmlns:a16="http://schemas.microsoft.com/office/drawing/2014/main" id="{642CA217-9087-43B0-B0F0-EEDC4FC57950}"/>
              </a:ext>
            </a:extLst>
          </p:cNvPr>
          <p:cNvSpPr>
            <a:spLocks noChangeArrowheads="1"/>
          </p:cNvSpPr>
          <p:nvPr/>
        </p:nvSpPr>
        <p:spPr bwMode="auto">
          <a:xfrm>
            <a:off x="7609874" y="5430262"/>
            <a:ext cx="576262" cy="193675"/>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99" name="Rectangle 130">
            <a:extLst>
              <a:ext uri="{FF2B5EF4-FFF2-40B4-BE49-F238E27FC236}">
                <a16:creationId xmlns:a16="http://schemas.microsoft.com/office/drawing/2014/main" id="{3639CD12-DC4B-44C4-BDB1-350D8D213003}"/>
              </a:ext>
            </a:extLst>
          </p:cNvPr>
          <p:cNvSpPr>
            <a:spLocks noChangeArrowheads="1"/>
          </p:cNvSpPr>
          <p:nvPr/>
        </p:nvSpPr>
        <p:spPr bwMode="auto">
          <a:xfrm>
            <a:off x="6525309" y="3889567"/>
            <a:ext cx="576262" cy="193675"/>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100" name="Rectangle 130">
            <a:extLst>
              <a:ext uri="{FF2B5EF4-FFF2-40B4-BE49-F238E27FC236}">
                <a16:creationId xmlns:a16="http://schemas.microsoft.com/office/drawing/2014/main" id="{9142594C-D684-4BF1-9C08-00E7795A7E3E}"/>
              </a:ext>
            </a:extLst>
          </p:cNvPr>
          <p:cNvSpPr>
            <a:spLocks noChangeArrowheads="1"/>
          </p:cNvSpPr>
          <p:nvPr/>
        </p:nvSpPr>
        <p:spPr bwMode="auto">
          <a:xfrm>
            <a:off x="6525309" y="4546400"/>
            <a:ext cx="576262" cy="193675"/>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101" name="Rectangle 130">
            <a:extLst>
              <a:ext uri="{FF2B5EF4-FFF2-40B4-BE49-F238E27FC236}">
                <a16:creationId xmlns:a16="http://schemas.microsoft.com/office/drawing/2014/main" id="{DBB04DB7-EC96-4BE1-8A7E-A4CB82BC102C}"/>
              </a:ext>
            </a:extLst>
          </p:cNvPr>
          <p:cNvSpPr>
            <a:spLocks noChangeArrowheads="1"/>
          </p:cNvSpPr>
          <p:nvPr/>
        </p:nvSpPr>
        <p:spPr bwMode="auto">
          <a:xfrm>
            <a:off x="6518088" y="5664813"/>
            <a:ext cx="576262" cy="377357"/>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103" name="Rectangle 130">
            <a:extLst>
              <a:ext uri="{FF2B5EF4-FFF2-40B4-BE49-F238E27FC236}">
                <a16:creationId xmlns:a16="http://schemas.microsoft.com/office/drawing/2014/main" id="{5758F6A5-80E5-46B4-8D1E-C4DA26F5D988}"/>
              </a:ext>
            </a:extLst>
          </p:cNvPr>
          <p:cNvSpPr>
            <a:spLocks noChangeArrowheads="1"/>
          </p:cNvSpPr>
          <p:nvPr/>
        </p:nvSpPr>
        <p:spPr bwMode="auto">
          <a:xfrm>
            <a:off x="8496015" y="5868664"/>
            <a:ext cx="576262" cy="173507"/>
          </a:xfrm>
          <a:prstGeom prst="rect">
            <a:avLst/>
          </a:prstGeom>
          <a:noFill/>
          <a:ln w="28575">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42" name="Rectangle 130">
            <a:extLst>
              <a:ext uri="{FF2B5EF4-FFF2-40B4-BE49-F238E27FC236}">
                <a16:creationId xmlns:a16="http://schemas.microsoft.com/office/drawing/2014/main" id="{FD7AFF28-38E7-4F0C-A452-E4DC5D008000}"/>
              </a:ext>
            </a:extLst>
          </p:cNvPr>
          <p:cNvSpPr>
            <a:spLocks noChangeArrowheads="1"/>
          </p:cNvSpPr>
          <p:nvPr/>
        </p:nvSpPr>
        <p:spPr bwMode="auto">
          <a:xfrm>
            <a:off x="6518760" y="4991218"/>
            <a:ext cx="576262" cy="193675"/>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41" name="Rectangle 130">
            <a:extLst>
              <a:ext uri="{FF2B5EF4-FFF2-40B4-BE49-F238E27FC236}">
                <a16:creationId xmlns:a16="http://schemas.microsoft.com/office/drawing/2014/main" id="{70F87C3E-F037-4D8A-9CC3-309E146CE8A5}"/>
              </a:ext>
            </a:extLst>
          </p:cNvPr>
          <p:cNvSpPr>
            <a:spLocks noChangeArrowheads="1"/>
          </p:cNvSpPr>
          <p:nvPr/>
        </p:nvSpPr>
        <p:spPr bwMode="auto">
          <a:xfrm>
            <a:off x="7609874" y="5638382"/>
            <a:ext cx="576262" cy="202562"/>
          </a:xfrm>
          <a:prstGeom prst="rect">
            <a:avLst/>
          </a:prstGeom>
          <a:noFill/>
          <a:ln w="28575">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43" name="Rectangle 130">
            <a:extLst>
              <a:ext uri="{FF2B5EF4-FFF2-40B4-BE49-F238E27FC236}">
                <a16:creationId xmlns:a16="http://schemas.microsoft.com/office/drawing/2014/main" id="{1F0B28ED-1437-4609-8A73-2F6441429F88}"/>
              </a:ext>
            </a:extLst>
          </p:cNvPr>
          <p:cNvSpPr>
            <a:spLocks noChangeArrowheads="1"/>
          </p:cNvSpPr>
          <p:nvPr/>
        </p:nvSpPr>
        <p:spPr bwMode="auto">
          <a:xfrm>
            <a:off x="6560925" y="2797637"/>
            <a:ext cx="576262" cy="193675"/>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45" name="Rectangle 130">
            <a:extLst>
              <a:ext uri="{FF2B5EF4-FFF2-40B4-BE49-F238E27FC236}">
                <a16:creationId xmlns:a16="http://schemas.microsoft.com/office/drawing/2014/main" id="{9B8963E5-C382-4808-BC12-70CB2AAA3F91}"/>
              </a:ext>
            </a:extLst>
          </p:cNvPr>
          <p:cNvSpPr>
            <a:spLocks noChangeArrowheads="1"/>
          </p:cNvSpPr>
          <p:nvPr/>
        </p:nvSpPr>
        <p:spPr bwMode="auto">
          <a:xfrm>
            <a:off x="5367710" y="5212365"/>
            <a:ext cx="576262" cy="193675"/>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46" name="Rectangle 130">
            <a:extLst>
              <a:ext uri="{FF2B5EF4-FFF2-40B4-BE49-F238E27FC236}">
                <a16:creationId xmlns:a16="http://schemas.microsoft.com/office/drawing/2014/main" id="{326B31E3-0193-43BF-9D2C-7EB441AB594F}"/>
              </a:ext>
            </a:extLst>
          </p:cNvPr>
          <p:cNvSpPr>
            <a:spLocks noChangeArrowheads="1"/>
          </p:cNvSpPr>
          <p:nvPr/>
        </p:nvSpPr>
        <p:spPr bwMode="auto">
          <a:xfrm>
            <a:off x="8496015" y="5645080"/>
            <a:ext cx="576262" cy="193675"/>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49" name="Oval 112">
            <a:extLst>
              <a:ext uri="{FF2B5EF4-FFF2-40B4-BE49-F238E27FC236}">
                <a16:creationId xmlns:a16="http://schemas.microsoft.com/office/drawing/2014/main" id="{706DA3C6-6DC6-4122-840E-DA5CF1B31034}"/>
              </a:ext>
            </a:extLst>
          </p:cNvPr>
          <p:cNvSpPr>
            <a:spLocks noChangeArrowheads="1"/>
          </p:cNvSpPr>
          <p:nvPr/>
        </p:nvSpPr>
        <p:spPr bwMode="auto">
          <a:xfrm>
            <a:off x="4393944" y="5868664"/>
            <a:ext cx="576262" cy="225425"/>
          </a:xfrm>
          <a:prstGeom prst="ellipse">
            <a:avLst/>
          </a:pr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ES" altLang="es-ES" sz="1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51" name="Rectangle 130">
            <a:extLst>
              <a:ext uri="{FF2B5EF4-FFF2-40B4-BE49-F238E27FC236}">
                <a16:creationId xmlns:a16="http://schemas.microsoft.com/office/drawing/2014/main" id="{0431D96D-9CD9-472C-B977-308AE263E050}"/>
              </a:ext>
            </a:extLst>
          </p:cNvPr>
          <p:cNvSpPr>
            <a:spLocks noChangeArrowheads="1"/>
          </p:cNvSpPr>
          <p:nvPr/>
        </p:nvSpPr>
        <p:spPr bwMode="auto">
          <a:xfrm>
            <a:off x="5367710" y="5664813"/>
            <a:ext cx="576262" cy="193675"/>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Tree>
    <p:extLst>
      <p:ext uri="{BB962C8B-B14F-4D97-AF65-F5344CB8AC3E}">
        <p14:creationId xmlns:p14="http://schemas.microsoft.com/office/powerpoint/2010/main" val="297832534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569D0662-D56B-4BC2-829D-8BEAA70BC1BA}"/>
              </a:ext>
            </a:extLst>
          </p:cNvPr>
          <p:cNvSpPr/>
          <p:nvPr/>
        </p:nvSpPr>
        <p:spPr>
          <a:xfrm>
            <a:off x="0" y="2147455"/>
            <a:ext cx="9906000" cy="2355272"/>
          </a:xfrm>
          <a:prstGeom prst="rect">
            <a:avLst/>
          </a:prstGeom>
          <a:solidFill>
            <a:srgbClr val="C02C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 name="Rectángulo 2">
            <a:extLst>
              <a:ext uri="{FF2B5EF4-FFF2-40B4-BE49-F238E27FC236}">
                <a16:creationId xmlns:a16="http://schemas.microsoft.com/office/drawing/2014/main" id="{5C0870B3-BEA6-4374-9130-0EA4B9FCF7EF}"/>
              </a:ext>
            </a:extLst>
          </p:cNvPr>
          <p:cNvSpPr/>
          <p:nvPr/>
        </p:nvSpPr>
        <p:spPr>
          <a:xfrm>
            <a:off x="4478486" y="1574832"/>
            <a:ext cx="1160316" cy="1145246"/>
          </a:xfrm>
          <a:prstGeom prst="rect">
            <a:avLst/>
          </a:prstGeom>
          <a:solidFill>
            <a:srgbClr val="1264A1"/>
          </a:solidFill>
          <a:ln>
            <a:solidFill>
              <a:srgbClr val="1264A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s-PE"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5" name="CuadroTexto 4">
            <a:extLst>
              <a:ext uri="{FF2B5EF4-FFF2-40B4-BE49-F238E27FC236}">
                <a16:creationId xmlns:a16="http://schemas.microsoft.com/office/drawing/2014/main" id="{C8BBC43E-D7D6-41DF-A273-CD183814C4E1}"/>
              </a:ext>
            </a:extLst>
          </p:cNvPr>
          <p:cNvSpPr txBox="1"/>
          <p:nvPr/>
        </p:nvSpPr>
        <p:spPr>
          <a:xfrm>
            <a:off x="770663" y="3041226"/>
            <a:ext cx="8575962" cy="1015663"/>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PE" sz="3000" b="0" i="0" u="none" strike="noStrike" kern="1200" cap="none" spc="0" normalizeH="0" baseline="0" noProof="0" dirty="0">
                <a:ln>
                  <a:noFill/>
                </a:ln>
                <a:solidFill>
                  <a:prstClr val="white"/>
                </a:solidFill>
                <a:effectLst/>
                <a:uLnTx/>
                <a:uFillTx/>
                <a:latin typeface="Eras Bold ITC" panose="020B0907030504020204" pitchFamily="34" charset="0"/>
                <a:ea typeface="+mn-ea"/>
                <a:cs typeface="+mn-cs"/>
              </a:rPr>
              <a:t>2.1</a:t>
            </a:r>
            <a:r>
              <a:rPr kumimoji="0" lang="es-PE" sz="3000" b="0" i="0" u="none" strike="noStrike" kern="1200" cap="none" spc="0" normalizeH="0" baseline="0" noProof="0" dirty="0">
                <a:ln>
                  <a:noFill/>
                </a:ln>
                <a:solidFill>
                  <a:prstClr val="white"/>
                </a:solidFill>
                <a:effectLst/>
                <a:uLnTx/>
                <a:uFillTx/>
                <a:latin typeface="Calibri" panose="020F0502020204030204"/>
                <a:ea typeface="+mn-ea"/>
                <a:cs typeface="+mn-cs"/>
              </a:rPr>
              <a:t> </a:t>
            </a:r>
            <a:r>
              <a:rPr kumimoji="0" lang="es-PE" sz="3000" b="1" i="0" u="none" strike="noStrike" kern="1200" cap="none" spc="0" normalizeH="0" baseline="0" noProof="0" dirty="0">
                <a:ln>
                  <a:noFill/>
                </a:ln>
                <a:solidFill>
                  <a:prstClr val="white"/>
                </a:solidFill>
                <a:effectLst/>
                <a:uLnTx/>
                <a:uFillTx/>
                <a:latin typeface="Calibri" panose="020F0502020204030204"/>
                <a:ea typeface="+mn-ea"/>
                <a:cs typeface="+mn-cs"/>
              </a:rPr>
              <a:t>Indicadores de Satisfacción Post Contacto </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PE" sz="3000" b="1" i="0" u="none" strike="noStrike" kern="1200" cap="none" spc="0" normalizeH="0" baseline="0" noProof="0" dirty="0">
                <a:ln>
                  <a:noFill/>
                </a:ln>
                <a:solidFill>
                  <a:srgbClr val="1264A1"/>
                </a:solidFill>
                <a:effectLst/>
                <a:uLnTx/>
                <a:uFillTx/>
                <a:latin typeface="Calibri" panose="020F0502020204030204"/>
                <a:ea typeface="+mn-ea"/>
                <a:cs typeface="+mn-cs"/>
              </a:rPr>
              <a:t>– Aduanas–</a:t>
            </a:r>
          </a:p>
        </p:txBody>
      </p:sp>
    </p:spTree>
    <p:extLst>
      <p:ext uri="{BB962C8B-B14F-4D97-AF65-F5344CB8AC3E}">
        <p14:creationId xmlns:p14="http://schemas.microsoft.com/office/powerpoint/2010/main" val="342518008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8D945A54-3BD5-4B9D-9436-CE7E48350CD6}"/>
              </a:ext>
            </a:extLst>
          </p:cNvPr>
          <p:cNvSpPr>
            <a:spLocks noGrp="1"/>
          </p:cNvSpPr>
          <p:nvPr>
            <p:ph type="title"/>
          </p:nvPr>
        </p:nvSpPr>
        <p:spPr>
          <a:xfrm>
            <a:off x="304802" y="93655"/>
            <a:ext cx="9442546" cy="970187"/>
          </a:xfrm>
        </p:spPr>
        <p:txBody>
          <a:bodyPr>
            <a:normAutofit/>
          </a:bodyPr>
          <a:lstStyle/>
          <a:p>
            <a:r>
              <a:rPr lang="es-PE" sz="2400" dirty="0"/>
              <a:t>2. Resumen Ejecutivo</a:t>
            </a:r>
            <a:br>
              <a:rPr lang="es-PE" sz="2400" dirty="0"/>
            </a:br>
            <a:r>
              <a:rPr lang="es-PE" sz="1600" dirty="0"/>
              <a:t>   </a:t>
            </a:r>
            <a:r>
              <a:rPr lang="es-PE" sz="1600" dirty="0">
                <a:solidFill>
                  <a:srgbClr val="1264A1"/>
                </a:solidFill>
              </a:rPr>
              <a:t>    2.1 Indicadores de Satisfacción Post Contacto  - Aduanas</a:t>
            </a:r>
            <a:br>
              <a:rPr lang="es-PE" sz="1600" dirty="0">
                <a:solidFill>
                  <a:srgbClr val="1264A1"/>
                </a:solidFill>
              </a:rPr>
            </a:br>
            <a:r>
              <a:rPr lang="es-PE" sz="1600" dirty="0">
                <a:solidFill>
                  <a:srgbClr val="1264A1"/>
                </a:solidFill>
              </a:rPr>
              <a:t>              2.1.18 Cálculo del Indicador de cada Servicio</a:t>
            </a:r>
          </a:p>
        </p:txBody>
      </p:sp>
      <p:graphicFrame>
        <p:nvGraphicFramePr>
          <p:cNvPr id="4" name="Tabla 3">
            <a:extLst>
              <a:ext uri="{FF2B5EF4-FFF2-40B4-BE49-F238E27FC236}">
                <a16:creationId xmlns:a16="http://schemas.microsoft.com/office/drawing/2014/main" id="{99DFA807-EFA4-4C77-A416-A5C13A426469}"/>
              </a:ext>
            </a:extLst>
          </p:cNvPr>
          <p:cNvGraphicFramePr>
            <a:graphicFrameLocks noGrp="1"/>
          </p:cNvGraphicFramePr>
          <p:nvPr>
            <p:extLst>
              <p:ext uri="{D42A27DB-BD31-4B8C-83A1-F6EECF244321}">
                <p14:modId xmlns:p14="http://schemas.microsoft.com/office/powerpoint/2010/main" val="1490937189"/>
              </p:ext>
            </p:extLst>
          </p:nvPr>
        </p:nvGraphicFramePr>
        <p:xfrm>
          <a:off x="231726" y="1131028"/>
          <a:ext cx="9442547" cy="5267113"/>
        </p:xfrm>
        <a:graphic>
          <a:graphicData uri="http://schemas.openxmlformats.org/drawingml/2006/table">
            <a:tbl>
              <a:tblPr>
                <a:tableStyleId>{5C22544A-7EE6-4342-B048-85BDC9FD1C3A}</a:tableStyleId>
              </a:tblPr>
              <a:tblGrid>
                <a:gridCol w="1562021">
                  <a:extLst>
                    <a:ext uri="{9D8B030D-6E8A-4147-A177-3AD203B41FA5}">
                      <a16:colId xmlns:a16="http://schemas.microsoft.com/office/drawing/2014/main" val="2823981869"/>
                    </a:ext>
                  </a:extLst>
                </a:gridCol>
                <a:gridCol w="2230720">
                  <a:extLst>
                    <a:ext uri="{9D8B030D-6E8A-4147-A177-3AD203B41FA5}">
                      <a16:colId xmlns:a16="http://schemas.microsoft.com/office/drawing/2014/main" val="1929795392"/>
                    </a:ext>
                  </a:extLst>
                </a:gridCol>
                <a:gridCol w="906472">
                  <a:extLst>
                    <a:ext uri="{9D8B030D-6E8A-4147-A177-3AD203B41FA5}">
                      <a16:colId xmlns:a16="http://schemas.microsoft.com/office/drawing/2014/main" val="1730325728"/>
                    </a:ext>
                  </a:extLst>
                </a:gridCol>
                <a:gridCol w="1243413">
                  <a:extLst>
                    <a:ext uri="{9D8B030D-6E8A-4147-A177-3AD203B41FA5}">
                      <a16:colId xmlns:a16="http://schemas.microsoft.com/office/drawing/2014/main" val="258424372"/>
                    </a:ext>
                  </a:extLst>
                </a:gridCol>
                <a:gridCol w="917150">
                  <a:extLst>
                    <a:ext uri="{9D8B030D-6E8A-4147-A177-3AD203B41FA5}">
                      <a16:colId xmlns:a16="http://schemas.microsoft.com/office/drawing/2014/main" val="658041638"/>
                    </a:ext>
                  </a:extLst>
                </a:gridCol>
                <a:gridCol w="1747672">
                  <a:extLst>
                    <a:ext uri="{9D8B030D-6E8A-4147-A177-3AD203B41FA5}">
                      <a16:colId xmlns:a16="http://schemas.microsoft.com/office/drawing/2014/main" val="3202306602"/>
                    </a:ext>
                  </a:extLst>
                </a:gridCol>
                <a:gridCol w="835099">
                  <a:extLst>
                    <a:ext uri="{9D8B030D-6E8A-4147-A177-3AD203B41FA5}">
                      <a16:colId xmlns:a16="http://schemas.microsoft.com/office/drawing/2014/main" val="3747212757"/>
                    </a:ext>
                  </a:extLst>
                </a:gridCol>
              </a:tblGrid>
              <a:tr h="612000">
                <a:tc>
                  <a:txBody>
                    <a:bodyPr/>
                    <a:lstStyle/>
                    <a:p>
                      <a:pPr algn="ctr" fontAlgn="ctr"/>
                      <a:r>
                        <a:rPr lang="es-MX" sz="1200" b="1" i="0" u="none" strike="noStrike" kern="1200" dirty="0">
                          <a:solidFill>
                            <a:schemeClr val="bg1"/>
                          </a:solidFill>
                          <a:effectLst/>
                          <a:latin typeface="+mn-lt"/>
                          <a:ea typeface="+mn-ea"/>
                          <a:cs typeface="+mn-cs"/>
                        </a:rPr>
                        <a:t>Procesos</a:t>
                      </a:r>
                    </a:p>
                  </a:txBody>
                  <a:tcPr marL="7177" marR="7177" marT="717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AB1440"/>
                    </a:solidFill>
                  </a:tcPr>
                </a:tc>
                <a:tc>
                  <a:txBody>
                    <a:bodyPr/>
                    <a:lstStyle/>
                    <a:p>
                      <a:pPr algn="ctr" fontAlgn="ctr"/>
                      <a:r>
                        <a:rPr lang="es-MX" sz="1200" b="1" i="0" u="none" strike="noStrike" kern="1200" dirty="0">
                          <a:solidFill>
                            <a:schemeClr val="bg1"/>
                          </a:solidFill>
                          <a:effectLst/>
                          <a:latin typeface="+mn-lt"/>
                          <a:ea typeface="+mn-ea"/>
                          <a:cs typeface="+mn-cs"/>
                        </a:rPr>
                        <a:t>Servicios</a:t>
                      </a:r>
                    </a:p>
                  </a:txBody>
                  <a:tcPr marL="7177" marR="7177" marT="717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AB1440"/>
                    </a:solidFill>
                  </a:tcPr>
                </a:tc>
                <a:tc>
                  <a:txBody>
                    <a:bodyPr/>
                    <a:lstStyle/>
                    <a:p>
                      <a:pPr algn="ctr" fontAlgn="ctr"/>
                      <a:r>
                        <a:rPr lang="es-MX" sz="1200" b="1" i="0" u="none" strike="noStrike" kern="1200" dirty="0">
                          <a:solidFill>
                            <a:schemeClr val="bg1"/>
                          </a:solidFill>
                          <a:effectLst/>
                          <a:latin typeface="+mn-lt"/>
                          <a:ea typeface="+mn-ea"/>
                          <a:cs typeface="+mn-cs"/>
                        </a:rPr>
                        <a:t>INDICADOR SERVICIO</a:t>
                      </a:r>
                    </a:p>
                  </a:txBody>
                  <a:tcPr marL="7177" marR="7177" marT="717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AB1440"/>
                    </a:solidFill>
                  </a:tcPr>
                </a:tc>
                <a:tc>
                  <a:txBody>
                    <a:bodyPr/>
                    <a:lstStyle/>
                    <a:p>
                      <a:pPr algn="ctr" fontAlgn="ctr"/>
                      <a:r>
                        <a:rPr lang="es-PE" sz="1200" b="1" u="none" strike="noStrike" dirty="0">
                          <a:solidFill>
                            <a:schemeClr val="bg1"/>
                          </a:solidFill>
                          <a:effectLst/>
                          <a:latin typeface="+mn-lt"/>
                        </a:rPr>
                        <a:t>Ponderador servicio</a:t>
                      </a:r>
                      <a:endParaRPr lang="es-PE" sz="1200" b="1" i="0" u="none" strike="noStrike" dirty="0">
                        <a:solidFill>
                          <a:schemeClr val="bg1"/>
                        </a:solidFill>
                        <a:effectLst/>
                        <a:latin typeface="+mn-lt"/>
                      </a:endParaRPr>
                    </a:p>
                  </a:txBody>
                  <a:tcPr marL="7177" marR="7177" marT="717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AB1440"/>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s-MX" sz="1200" b="1" u="none" strike="noStrike" dirty="0">
                          <a:solidFill>
                            <a:schemeClr val="bg1"/>
                          </a:solidFill>
                          <a:effectLst/>
                          <a:latin typeface="+mn-lt"/>
                        </a:rPr>
                        <a:t>INDICADOR PROCESO</a:t>
                      </a:r>
                      <a:endParaRPr lang="es-MX" sz="1200" b="1" i="0" u="none" strike="noStrike" dirty="0">
                        <a:solidFill>
                          <a:schemeClr val="bg1"/>
                        </a:solidFill>
                        <a:effectLst/>
                        <a:latin typeface="+mn-lt"/>
                      </a:endParaRPr>
                    </a:p>
                    <a:p>
                      <a:pPr algn="ctr" fontAlgn="ctr"/>
                      <a:r>
                        <a:rPr lang="es-MX" sz="1200" b="1" i="0" u="none" strike="noStrike" kern="1200" dirty="0">
                          <a:solidFill>
                            <a:schemeClr val="bg1"/>
                          </a:solidFill>
                          <a:effectLst/>
                          <a:latin typeface="+mn-lt"/>
                          <a:ea typeface="+mn-ea"/>
                          <a:cs typeface="+mn-cs"/>
                        </a:rPr>
                        <a:t> </a:t>
                      </a:r>
                    </a:p>
                  </a:txBody>
                  <a:tcPr marL="7177" marR="7177" marT="717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AB1440"/>
                    </a:solidFill>
                  </a:tcPr>
                </a:tc>
                <a:tc>
                  <a:txBody>
                    <a:bodyPr/>
                    <a:lstStyle/>
                    <a:p>
                      <a:pPr algn="ctr" fontAlgn="ctr"/>
                      <a:r>
                        <a:rPr lang="es-PE" sz="1200" b="1" u="none" strike="noStrike" dirty="0">
                          <a:solidFill>
                            <a:schemeClr val="bg1"/>
                          </a:solidFill>
                          <a:effectLst/>
                          <a:latin typeface="+mn-lt"/>
                        </a:rPr>
                        <a:t>PONDERADOR PROCESO basado en la importancia que le otorga la SUNAT</a:t>
                      </a:r>
                      <a:endParaRPr lang="es-PE" sz="1200" b="1" i="0" u="none" strike="noStrike" dirty="0">
                        <a:solidFill>
                          <a:schemeClr val="bg1"/>
                        </a:solidFill>
                        <a:effectLst/>
                        <a:latin typeface="+mn-lt"/>
                      </a:endParaRPr>
                    </a:p>
                  </a:txBody>
                  <a:tcPr marL="7177" marR="7177" marT="717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AB1440"/>
                    </a:solidFill>
                  </a:tcPr>
                </a:tc>
                <a:tc>
                  <a:txBody>
                    <a:bodyPr/>
                    <a:lstStyle/>
                    <a:p>
                      <a:pPr algn="ctr" fontAlgn="ctr"/>
                      <a:r>
                        <a:rPr lang="es-MX" sz="1200" b="1" i="0" u="none" strike="noStrike" kern="1200" dirty="0">
                          <a:solidFill>
                            <a:schemeClr val="bg1"/>
                          </a:solidFill>
                          <a:effectLst/>
                          <a:latin typeface="+mn-lt"/>
                          <a:ea typeface="+mn-ea"/>
                          <a:cs typeface="+mn-cs"/>
                        </a:rPr>
                        <a:t>INDICADOR ADUANAS</a:t>
                      </a:r>
                    </a:p>
                  </a:txBody>
                  <a:tcPr marL="7177" marR="7177" marT="717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AB1440"/>
                    </a:solidFill>
                  </a:tcPr>
                </a:tc>
                <a:extLst>
                  <a:ext uri="{0D108BD9-81ED-4DB2-BD59-A6C34878D82A}">
                    <a16:rowId xmlns:a16="http://schemas.microsoft.com/office/drawing/2014/main" val="2404020118"/>
                  </a:ext>
                </a:extLst>
              </a:tr>
              <a:tr h="372616">
                <a:tc rowSpan="2">
                  <a:txBody>
                    <a:bodyPr/>
                    <a:lstStyle/>
                    <a:p>
                      <a:pPr algn="ctr" fontAlgn="ctr"/>
                      <a:r>
                        <a:rPr lang="es-MX" sz="1200" b="1" i="0" u="none" strike="noStrike" kern="1200" dirty="0">
                          <a:solidFill>
                            <a:schemeClr val="tx1"/>
                          </a:solidFill>
                          <a:effectLst/>
                          <a:latin typeface="+mn-lt"/>
                          <a:ea typeface="+mn-ea"/>
                          <a:cs typeface="+mn-cs"/>
                        </a:rPr>
                        <a:t>Atención al usuario aduanero</a:t>
                      </a:r>
                    </a:p>
                  </a:txBody>
                  <a:tcPr marL="7177" marR="7177" marT="717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just" defTabSz="914400" rtl="0" eaLnBrk="1" fontAlgn="t" latinLnBrk="0" hangingPunct="1">
                        <a:lnSpc>
                          <a:spcPct val="100000"/>
                        </a:lnSpc>
                        <a:spcBef>
                          <a:spcPct val="0"/>
                        </a:spcBef>
                        <a:spcAft>
                          <a:spcPct val="0"/>
                        </a:spcAft>
                        <a:buClrTx/>
                        <a:buSzTx/>
                        <a:buFontTx/>
                        <a:buNone/>
                        <a:tabLst/>
                      </a:pPr>
                      <a:r>
                        <a:rPr kumimoji="0" lang="es-PE" altLang="es-ES" sz="1100" b="0" i="0" u="none" strike="noStrike" cap="none" normalizeH="0" baseline="0" dirty="0">
                          <a:ln>
                            <a:noFill/>
                          </a:ln>
                          <a:solidFill>
                            <a:schemeClr val="tx1"/>
                          </a:solidFill>
                          <a:effectLst/>
                          <a:latin typeface="+mn-lt"/>
                          <a:cs typeface="Arial" panose="020B0604020202020204" pitchFamily="34" charset="0"/>
                        </a:rPr>
                        <a:t>Orientación telefónica </a:t>
                      </a:r>
                    </a:p>
                    <a:p>
                      <a:pPr marL="0" marR="0" lvl="0" indent="0" algn="just" defTabSz="914400" rtl="0" eaLnBrk="1" fontAlgn="t" latinLnBrk="0" hangingPunct="1">
                        <a:lnSpc>
                          <a:spcPct val="100000"/>
                        </a:lnSpc>
                        <a:spcBef>
                          <a:spcPct val="0"/>
                        </a:spcBef>
                        <a:spcAft>
                          <a:spcPct val="0"/>
                        </a:spcAft>
                        <a:buClrTx/>
                        <a:buSzTx/>
                        <a:buFontTx/>
                        <a:buNone/>
                        <a:tabLst/>
                      </a:pPr>
                      <a:r>
                        <a:rPr kumimoji="0" lang="es-PE" altLang="es-ES" sz="1100" b="0" i="0" u="none" strike="noStrike" cap="none" normalizeH="0" baseline="0" dirty="0">
                          <a:ln>
                            <a:noFill/>
                          </a:ln>
                          <a:solidFill>
                            <a:schemeClr val="tx1"/>
                          </a:solidFill>
                          <a:effectLst/>
                          <a:latin typeface="+mn-lt"/>
                          <a:cs typeface="Arial" panose="020B0604020202020204" pitchFamily="34" charset="0"/>
                        </a:rPr>
                        <a:t>(Call Center)</a:t>
                      </a:r>
                    </a:p>
                  </a:txBody>
                  <a:tcPr marT="45709" marB="4570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s-ES" sz="1200" b="1" i="0" u="none" strike="noStrike" kern="1200" dirty="0">
                          <a:solidFill>
                            <a:schemeClr val="tx1"/>
                          </a:solidFill>
                          <a:effectLst/>
                          <a:latin typeface="+mj-lt"/>
                          <a:ea typeface="+mn-ea"/>
                          <a:cs typeface="+mn-cs"/>
                        </a:rPr>
                        <a:t>3.57</a:t>
                      </a:r>
                      <a:endParaRPr lang="es-PE" sz="1200" b="1" i="0" u="none" strike="noStrike" kern="1200" dirty="0">
                        <a:solidFill>
                          <a:schemeClr val="tx1"/>
                        </a:solidFill>
                        <a:effectLst/>
                        <a:latin typeface="+mj-lt"/>
                        <a:ea typeface="+mn-ea"/>
                        <a:cs typeface="+mn-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0" fontAlgn="ctr"/>
                      <a:r>
                        <a:rPr lang="es-PE" sz="1200" b="1" i="0" u="none" strike="noStrike" dirty="0">
                          <a:solidFill>
                            <a:srgbClr val="000000"/>
                          </a:solidFill>
                          <a:effectLst/>
                          <a:latin typeface="Calibri Light" panose="020F0302020204030204" pitchFamily="34" charset="0"/>
                        </a:rPr>
                        <a:t>86.13%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rowSpan="2">
                  <a:txBody>
                    <a:bodyPr/>
                    <a:lstStyle/>
                    <a:p>
                      <a:pPr algn="ctr" rtl="0" fontAlgn="ctr"/>
                      <a:r>
                        <a:rPr lang="es-PE" sz="1200" b="1" i="0" u="none" strike="noStrike" dirty="0">
                          <a:solidFill>
                            <a:srgbClr val="000000"/>
                          </a:solidFill>
                          <a:effectLst/>
                          <a:latin typeface="Calibri" panose="020F0502020204030204" pitchFamily="34" charset="0"/>
                        </a:rPr>
                        <a:t>3.58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rowSpan="2">
                  <a:txBody>
                    <a:bodyPr/>
                    <a:lstStyle/>
                    <a:p>
                      <a:pPr algn="ctr" rtl="0" fontAlgn="ctr"/>
                      <a:r>
                        <a:rPr lang="es-PE" sz="1200" b="1" i="0" u="none" strike="noStrike" dirty="0">
                          <a:solidFill>
                            <a:srgbClr val="000000"/>
                          </a:solidFill>
                          <a:effectLst/>
                          <a:latin typeface="Calibri" panose="020F0502020204030204" pitchFamily="34" charset="0"/>
                        </a:rPr>
                        <a:t>0.48%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rowSpan="13">
                  <a:txBody>
                    <a:bodyPr/>
                    <a:lstStyle/>
                    <a:p>
                      <a:pPr algn="ctr" fontAlgn="ctr"/>
                      <a:r>
                        <a:rPr lang="es-PE" sz="1400" b="0" i="0" u="none" strike="noStrike" dirty="0">
                          <a:solidFill>
                            <a:srgbClr val="000000"/>
                          </a:solidFill>
                          <a:effectLst/>
                          <a:latin typeface="Arial" panose="020B0604020202020204" pitchFamily="34" charset="0"/>
                        </a:rPr>
                        <a:t>3.76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435011301"/>
                  </a:ext>
                </a:extLst>
              </a:tr>
              <a:tr h="233222">
                <a:tc vMerge="1">
                  <a:txBody>
                    <a:bodyPr/>
                    <a:lstStyle/>
                    <a:p>
                      <a:endParaRPr lang="es-MX"/>
                    </a:p>
                  </a:txBody>
                  <a:tcPr/>
                </a:tc>
                <a:tc>
                  <a:txBody>
                    <a:bodyPr/>
                    <a:lstStyle/>
                    <a:p>
                      <a:pPr marL="0" marR="0" lvl="0" indent="0" algn="just" defTabSz="914400" rtl="0" eaLnBrk="1" fontAlgn="t" latinLnBrk="0" hangingPunct="1">
                        <a:lnSpc>
                          <a:spcPct val="100000"/>
                        </a:lnSpc>
                        <a:spcBef>
                          <a:spcPct val="0"/>
                        </a:spcBef>
                        <a:spcAft>
                          <a:spcPct val="0"/>
                        </a:spcAft>
                        <a:buClrTx/>
                        <a:buSzTx/>
                        <a:buFontTx/>
                        <a:buNone/>
                        <a:tabLst/>
                      </a:pPr>
                      <a:r>
                        <a:rPr kumimoji="0" lang="es-PE" altLang="es-ES" sz="1100" b="0" i="0" u="none" strike="noStrike" cap="none" normalizeH="0" baseline="0" dirty="0">
                          <a:ln>
                            <a:noFill/>
                          </a:ln>
                          <a:solidFill>
                            <a:schemeClr val="tx1"/>
                          </a:solidFill>
                          <a:effectLst/>
                          <a:latin typeface="+mn-lt"/>
                          <a:cs typeface="Arial" panose="020B0604020202020204" pitchFamily="34" charset="0"/>
                        </a:rPr>
                        <a:t>Orientación portal (Contáctenos)</a:t>
                      </a:r>
                    </a:p>
                  </a:txBody>
                  <a:tcPr marT="45709" marB="4570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s-ES" sz="1200" b="1" i="0" u="none" strike="noStrike" kern="1200" dirty="0">
                          <a:solidFill>
                            <a:schemeClr val="tx1"/>
                          </a:solidFill>
                          <a:effectLst/>
                          <a:latin typeface="+mj-lt"/>
                          <a:ea typeface="+mn-ea"/>
                          <a:cs typeface="+mn-cs"/>
                        </a:rPr>
                        <a:t>3.58</a:t>
                      </a:r>
                      <a:endParaRPr lang="es-PE" sz="1200" b="1" i="0" u="none" strike="noStrike" kern="1200" dirty="0">
                        <a:solidFill>
                          <a:schemeClr val="tx1"/>
                        </a:solidFill>
                        <a:effectLst/>
                        <a:latin typeface="+mj-lt"/>
                        <a:ea typeface="+mn-ea"/>
                        <a:cs typeface="+mn-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0" fontAlgn="ctr"/>
                      <a:r>
                        <a:rPr lang="es-PE" sz="1200" b="1" i="0" u="none" strike="noStrike" dirty="0">
                          <a:solidFill>
                            <a:srgbClr val="000000"/>
                          </a:solidFill>
                          <a:effectLst/>
                          <a:latin typeface="Calibri Light" panose="020F0302020204030204" pitchFamily="34" charset="0"/>
                        </a:rPr>
                        <a:t>13.87%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endParaRPr lang="es-PE"/>
                    </a:p>
                  </a:txBody>
                  <a:tcPr/>
                </a:tc>
                <a:tc vMerge="1">
                  <a:txBody>
                    <a:bodyPr/>
                    <a:lstStyle/>
                    <a:p>
                      <a:endParaRPr lang="es-PE"/>
                    </a:p>
                  </a:txBody>
                  <a:tcPr/>
                </a:tc>
                <a:tc vMerge="1">
                  <a:txBody>
                    <a:bodyPr/>
                    <a:lstStyle/>
                    <a:p>
                      <a:endParaRPr lang="es-PE"/>
                    </a:p>
                  </a:txBody>
                  <a:tcPr/>
                </a:tc>
                <a:extLst>
                  <a:ext uri="{0D108BD9-81ED-4DB2-BD59-A6C34878D82A}">
                    <a16:rowId xmlns:a16="http://schemas.microsoft.com/office/drawing/2014/main" val="1268946675"/>
                  </a:ext>
                </a:extLst>
              </a:tr>
              <a:tr h="226224">
                <a:tc rowSpan="5">
                  <a:txBody>
                    <a:bodyPr/>
                    <a:lstStyle/>
                    <a:p>
                      <a:pPr algn="ctr" fontAlgn="ctr"/>
                      <a:r>
                        <a:rPr lang="es-MX" sz="1200" b="1" i="0" u="none" strike="noStrike" kern="1200" dirty="0">
                          <a:solidFill>
                            <a:schemeClr val="tx1"/>
                          </a:solidFill>
                          <a:effectLst/>
                          <a:latin typeface="+mn-lt"/>
                          <a:ea typeface="+mn-ea"/>
                          <a:cs typeface="+mn-cs"/>
                        </a:rPr>
                        <a:t>Control  de ingreso de mercancías</a:t>
                      </a:r>
                    </a:p>
                    <a:p>
                      <a:pPr algn="ctr" fontAlgn="ctr"/>
                      <a:r>
                        <a:rPr lang="es-MX" sz="1200" b="1" i="0" u="none" strike="noStrike" kern="1200" dirty="0">
                          <a:solidFill>
                            <a:schemeClr val="tx1"/>
                          </a:solidFill>
                          <a:effectLst/>
                          <a:latin typeface="+mn-lt"/>
                          <a:ea typeface="+mn-ea"/>
                          <a:cs typeface="+mn-cs"/>
                        </a:rPr>
                        <a:t>(Importaciones)</a:t>
                      </a:r>
                    </a:p>
                  </a:txBody>
                  <a:tcPr marL="7177" marR="7177" marT="717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just" defTabSz="914400" rtl="0" eaLnBrk="1" fontAlgn="t" latinLnBrk="0" hangingPunct="1">
                        <a:lnSpc>
                          <a:spcPct val="100000"/>
                        </a:lnSpc>
                        <a:spcBef>
                          <a:spcPct val="0"/>
                        </a:spcBef>
                        <a:spcAft>
                          <a:spcPct val="0"/>
                        </a:spcAft>
                        <a:buClrTx/>
                        <a:buSzTx/>
                        <a:buFontTx/>
                        <a:buNone/>
                        <a:tabLst/>
                      </a:pPr>
                      <a:r>
                        <a:rPr kumimoji="0" lang="es-PE" altLang="es-ES" sz="1100" b="0" i="0" u="none" strike="noStrike" cap="none" normalizeH="0" baseline="0" dirty="0">
                          <a:ln>
                            <a:noFill/>
                          </a:ln>
                          <a:solidFill>
                            <a:schemeClr val="tx1"/>
                          </a:solidFill>
                          <a:effectLst/>
                          <a:latin typeface="+mn-lt"/>
                          <a:cs typeface="Arial" panose="020B0604020202020204" pitchFamily="34" charset="0"/>
                        </a:rPr>
                        <a:t>Manifiesto importación</a:t>
                      </a:r>
                    </a:p>
                  </a:txBody>
                  <a:tcPr marT="45709" marB="4570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s-PE" sz="1200" b="1" i="0" u="none" strike="noStrike" kern="1200" dirty="0">
                          <a:solidFill>
                            <a:schemeClr val="tx1"/>
                          </a:solidFill>
                          <a:effectLst/>
                          <a:latin typeface="+mj-lt"/>
                          <a:ea typeface="+mn-ea"/>
                          <a:cs typeface="+mn-cs"/>
                        </a:rPr>
                        <a:t>3.92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0" fontAlgn="ctr"/>
                      <a:r>
                        <a:rPr lang="es-PE" sz="1200" b="1" i="0" u="none" strike="noStrike" dirty="0">
                          <a:solidFill>
                            <a:srgbClr val="000000"/>
                          </a:solidFill>
                          <a:effectLst/>
                          <a:latin typeface="Calibri Light" panose="020F0302020204030204" pitchFamily="34" charset="0"/>
                        </a:rPr>
                        <a:t>62.37%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rowSpan="5">
                  <a:txBody>
                    <a:bodyPr/>
                    <a:lstStyle/>
                    <a:p>
                      <a:pPr algn="ctr" rtl="0" fontAlgn="ctr"/>
                      <a:r>
                        <a:rPr lang="es-PE" sz="1200" b="1" i="0" u="none" strike="noStrike" dirty="0">
                          <a:solidFill>
                            <a:srgbClr val="000000"/>
                          </a:solidFill>
                          <a:effectLst/>
                          <a:latin typeface="Calibri" panose="020F0502020204030204" pitchFamily="34" charset="0"/>
                        </a:rPr>
                        <a:t>3.78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rowSpan="5">
                  <a:txBody>
                    <a:bodyPr/>
                    <a:lstStyle/>
                    <a:p>
                      <a:pPr algn="ctr" rtl="0" fontAlgn="ctr"/>
                      <a:r>
                        <a:rPr lang="es-PE" sz="1200" b="1" i="0" u="none" strike="noStrike" dirty="0">
                          <a:solidFill>
                            <a:srgbClr val="000000"/>
                          </a:solidFill>
                          <a:effectLst/>
                          <a:latin typeface="Calibri" panose="020F0502020204030204" pitchFamily="34" charset="0"/>
                        </a:rPr>
                        <a:t>76.73%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endParaRPr lang="es-PE"/>
                    </a:p>
                  </a:txBody>
                  <a:tcPr/>
                </a:tc>
                <a:extLst>
                  <a:ext uri="{0D108BD9-81ED-4DB2-BD59-A6C34878D82A}">
                    <a16:rowId xmlns:a16="http://schemas.microsoft.com/office/drawing/2014/main" val="3944037730"/>
                  </a:ext>
                </a:extLst>
              </a:tr>
              <a:tr h="372616">
                <a:tc vMerge="1">
                  <a:txBody>
                    <a:bodyPr/>
                    <a:lstStyle/>
                    <a:p>
                      <a:endParaRPr lang="es-MX"/>
                    </a:p>
                  </a:txBody>
                  <a:tcPr/>
                </a:tc>
                <a:tc>
                  <a:txBody>
                    <a:bodyPr/>
                    <a:lstStyle/>
                    <a:p>
                      <a:pPr marL="0" marR="0" lvl="0" indent="0" algn="just" defTabSz="914400" rtl="0" eaLnBrk="1" fontAlgn="t" latinLnBrk="0" hangingPunct="1">
                        <a:lnSpc>
                          <a:spcPct val="100000"/>
                        </a:lnSpc>
                        <a:spcBef>
                          <a:spcPct val="0"/>
                        </a:spcBef>
                        <a:spcAft>
                          <a:spcPct val="0"/>
                        </a:spcAft>
                        <a:buClrTx/>
                        <a:buSzTx/>
                        <a:buFontTx/>
                        <a:buNone/>
                        <a:tabLst/>
                      </a:pPr>
                      <a:r>
                        <a:rPr kumimoji="0" lang="es-PE" altLang="es-ES" sz="1100" b="0" i="0" u="none" strike="noStrike" cap="none" normalizeH="0" baseline="0" dirty="0">
                          <a:ln>
                            <a:noFill/>
                          </a:ln>
                          <a:solidFill>
                            <a:schemeClr val="tx1"/>
                          </a:solidFill>
                          <a:effectLst/>
                          <a:latin typeface="+mn-lt"/>
                          <a:cs typeface="Arial" panose="020B0604020202020204" pitchFamily="34" charset="0"/>
                        </a:rPr>
                        <a:t>Despacho de importación (Importadores)</a:t>
                      </a:r>
                    </a:p>
                  </a:txBody>
                  <a:tcPr marT="45709" marB="4570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s-PE" sz="1200" b="1" i="0" u="none" strike="noStrike" kern="1200" dirty="0">
                          <a:solidFill>
                            <a:schemeClr val="tx1"/>
                          </a:solidFill>
                          <a:effectLst/>
                          <a:latin typeface="+mj-lt"/>
                          <a:ea typeface="+mn-ea"/>
                          <a:cs typeface="+mn-cs"/>
                        </a:rPr>
                        <a:t>3.46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0" fontAlgn="ctr"/>
                      <a:r>
                        <a:rPr lang="es-PE" sz="1200" b="1" i="0" u="none" strike="noStrike" dirty="0">
                          <a:solidFill>
                            <a:srgbClr val="000000"/>
                          </a:solidFill>
                          <a:effectLst/>
                          <a:latin typeface="Calibri Light" panose="020F0302020204030204" pitchFamily="34" charset="0"/>
                        </a:rPr>
                        <a:t>12.10%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endParaRPr lang="es-PE"/>
                    </a:p>
                  </a:txBody>
                  <a:tcPr/>
                </a:tc>
                <a:tc vMerge="1">
                  <a:txBody>
                    <a:bodyPr/>
                    <a:lstStyle/>
                    <a:p>
                      <a:endParaRPr lang="es-PE"/>
                    </a:p>
                  </a:txBody>
                  <a:tcPr/>
                </a:tc>
                <a:tc vMerge="1">
                  <a:txBody>
                    <a:bodyPr/>
                    <a:lstStyle/>
                    <a:p>
                      <a:endParaRPr lang="es-PE"/>
                    </a:p>
                  </a:txBody>
                  <a:tcPr/>
                </a:tc>
                <a:extLst>
                  <a:ext uri="{0D108BD9-81ED-4DB2-BD59-A6C34878D82A}">
                    <a16:rowId xmlns:a16="http://schemas.microsoft.com/office/drawing/2014/main" val="1720208020"/>
                  </a:ext>
                </a:extLst>
              </a:tr>
              <a:tr h="372616">
                <a:tc vMerge="1">
                  <a:txBody>
                    <a:bodyPr/>
                    <a:lstStyle/>
                    <a:p>
                      <a:endParaRPr lang="es-PE"/>
                    </a:p>
                  </a:txBody>
                  <a:tcPr/>
                </a:tc>
                <a:tc>
                  <a:txBody>
                    <a:bodyPr/>
                    <a:lstStyle/>
                    <a:p>
                      <a:pPr marL="0" marR="0" lvl="0" indent="0" algn="just" defTabSz="914400" rtl="0" eaLnBrk="1" fontAlgn="t" latinLnBrk="0" hangingPunct="1">
                        <a:lnSpc>
                          <a:spcPct val="100000"/>
                        </a:lnSpc>
                        <a:spcBef>
                          <a:spcPct val="0"/>
                        </a:spcBef>
                        <a:spcAft>
                          <a:spcPct val="0"/>
                        </a:spcAft>
                        <a:buClrTx/>
                        <a:buSzTx/>
                        <a:buFontTx/>
                        <a:buNone/>
                        <a:tabLst/>
                        <a:defRPr/>
                      </a:pPr>
                      <a:r>
                        <a:rPr kumimoji="0" lang="es-PE" altLang="es-ES" sz="1100" b="0" i="0" u="none" strike="noStrike" cap="none" normalizeH="0" baseline="0" dirty="0">
                          <a:ln>
                            <a:noFill/>
                          </a:ln>
                          <a:solidFill>
                            <a:schemeClr val="tx1"/>
                          </a:solidFill>
                          <a:effectLst/>
                          <a:latin typeface="+mn-lt"/>
                          <a:cs typeface="Arial" panose="020B0604020202020204" pitchFamily="34" charset="0"/>
                        </a:rPr>
                        <a:t>Despacho de importación (Agencias de Aduana)</a:t>
                      </a:r>
                    </a:p>
                  </a:txBody>
                  <a:tcPr marT="45709" marB="4570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s-PE" sz="1200" b="1" i="0" u="none" strike="noStrike" kern="1200" dirty="0">
                          <a:solidFill>
                            <a:schemeClr val="tx1"/>
                          </a:solidFill>
                          <a:effectLst/>
                          <a:latin typeface="+mj-lt"/>
                          <a:ea typeface="+mn-ea"/>
                          <a:cs typeface="+mn-cs"/>
                        </a:rPr>
                        <a:t>3.78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0" fontAlgn="ctr"/>
                      <a:r>
                        <a:rPr lang="es-PE" sz="1200" b="1" i="0" u="none" strike="noStrike" dirty="0">
                          <a:solidFill>
                            <a:srgbClr val="000000"/>
                          </a:solidFill>
                          <a:effectLst/>
                          <a:latin typeface="Calibri Light" panose="020F0302020204030204" pitchFamily="34" charset="0"/>
                        </a:rPr>
                        <a:t>12.10%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endParaRPr lang="es-PE"/>
                    </a:p>
                  </a:txBody>
                  <a:tcPr/>
                </a:tc>
                <a:tc vMerge="1">
                  <a:txBody>
                    <a:bodyPr/>
                    <a:lstStyle/>
                    <a:p>
                      <a:endParaRPr lang="es-PE"/>
                    </a:p>
                  </a:txBody>
                  <a:tcPr/>
                </a:tc>
                <a:tc vMerge="1">
                  <a:txBody>
                    <a:bodyPr/>
                    <a:lstStyle/>
                    <a:p>
                      <a:endParaRPr lang="es-PE"/>
                    </a:p>
                  </a:txBody>
                  <a:tcPr/>
                </a:tc>
                <a:extLst>
                  <a:ext uri="{0D108BD9-81ED-4DB2-BD59-A6C34878D82A}">
                    <a16:rowId xmlns:a16="http://schemas.microsoft.com/office/drawing/2014/main" val="10005"/>
                  </a:ext>
                </a:extLst>
              </a:tr>
              <a:tr h="372616">
                <a:tc vMerge="1">
                  <a:txBody>
                    <a:bodyPr/>
                    <a:lstStyle/>
                    <a:p>
                      <a:endParaRPr lang="es-MX"/>
                    </a:p>
                  </a:txBody>
                  <a:tcPr/>
                </a:tc>
                <a:tc>
                  <a:txBody>
                    <a:bodyPr/>
                    <a:lstStyle/>
                    <a:p>
                      <a:pPr marL="0" marR="0" lvl="0" indent="0" algn="just" defTabSz="914400" rtl="0" eaLnBrk="1" fontAlgn="t" latinLnBrk="0" hangingPunct="1">
                        <a:lnSpc>
                          <a:spcPct val="100000"/>
                        </a:lnSpc>
                        <a:spcBef>
                          <a:spcPct val="0"/>
                        </a:spcBef>
                        <a:spcAft>
                          <a:spcPct val="0"/>
                        </a:spcAft>
                        <a:buClrTx/>
                        <a:buSzTx/>
                        <a:buFontTx/>
                        <a:buNone/>
                        <a:tabLst/>
                      </a:pPr>
                      <a:r>
                        <a:rPr kumimoji="0" lang="es-PE" altLang="es-ES" sz="1100" b="0" i="0" u="none" strike="noStrike" cap="none" normalizeH="0" baseline="0" dirty="0">
                          <a:ln>
                            <a:noFill/>
                          </a:ln>
                          <a:solidFill>
                            <a:schemeClr val="tx1"/>
                          </a:solidFill>
                          <a:effectLst/>
                          <a:latin typeface="+mn-lt"/>
                          <a:cs typeface="Arial" panose="020B0604020202020204" pitchFamily="34" charset="0"/>
                        </a:rPr>
                        <a:t>Despacho simplificado de importación</a:t>
                      </a:r>
                    </a:p>
                  </a:txBody>
                  <a:tcPr marT="45709" marB="4570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s-PE" sz="1200" b="1" i="0" u="none" strike="noStrike" kern="1200" dirty="0">
                          <a:solidFill>
                            <a:schemeClr val="tx1"/>
                          </a:solidFill>
                          <a:effectLst/>
                          <a:latin typeface="+mj-lt"/>
                          <a:ea typeface="+mn-ea"/>
                          <a:cs typeface="+mn-cs"/>
                        </a:rPr>
                        <a:t>3.47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0" fontAlgn="ctr"/>
                      <a:r>
                        <a:rPr lang="es-PE" sz="1200" b="1" i="0" u="none" strike="noStrike" dirty="0">
                          <a:solidFill>
                            <a:srgbClr val="000000"/>
                          </a:solidFill>
                          <a:effectLst/>
                          <a:latin typeface="Calibri Light" panose="020F0302020204030204" pitchFamily="34" charset="0"/>
                        </a:rPr>
                        <a:t>0.16%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endParaRPr lang="es-PE"/>
                    </a:p>
                  </a:txBody>
                  <a:tcPr/>
                </a:tc>
                <a:tc vMerge="1">
                  <a:txBody>
                    <a:bodyPr/>
                    <a:lstStyle/>
                    <a:p>
                      <a:endParaRPr lang="es-PE"/>
                    </a:p>
                  </a:txBody>
                  <a:tcPr/>
                </a:tc>
                <a:tc vMerge="1">
                  <a:txBody>
                    <a:bodyPr/>
                    <a:lstStyle/>
                    <a:p>
                      <a:endParaRPr lang="es-PE"/>
                    </a:p>
                  </a:txBody>
                  <a:tcPr/>
                </a:tc>
                <a:extLst>
                  <a:ext uri="{0D108BD9-81ED-4DB2-BD59-A6C34878D82A}">
                    <a16:rowId xmlns:a16="http://schemas.microsoft.com/office/drawing/2014/main" val="89762200"/>
                  </a:ext>
                </a:extLst>
              </a:tr>
              <a:tr h="226224">
                <a:tc vMerge="1">
                  <a:txBody>
                    <a:bodyPr/>
                    <a:lstStyle/>
                    <a:p>
                      <a:pPr algn="ctr" fontAlgn="ctr"/>
                      <a:endParaRPr lang="es-MX" sz="1200" b="1" i="0" u="none" strike="noStrike" kern="1200" dirty="0">
                        <a:solidFill>
                          <a:schemeClr val="tx1"/>
                        </a:solidFill>
                        <a:effectLst/>
                        <a:latin typeface="+mn-lt"/>
                        <a:ea typeface="+mn-ea"/>
                        <a:cs typeface="+mn-cs"/>
                      </a:endParaRPr>
                    </a:p>
                  </a:txBody>
                  <a:tcPr marL="7177" marR="7177" marT="717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just" defTabSz="914400" rtl="0" eaLnBrk="1" fontAlgn="t" latinLnBrk="0" hangingPunct="1">
                        <a:lnSpc>
                          <a:spcPct val="100000"/>
                        </a:lnSpc>
                        <a:spcBef>
                          <a:spcPct val="0"/>
                        </a:spcBef>
                        <a:spcAft>
                          <a:spcPct val="0"/>
                        </a:spcAft>
                        <a:buClrTx/>
                        <a:buSzTx/>
                        <a:buFontTx/>
                        <a:buNone/>
                        <a:tabLst/>
                      </a:pPr>
                      <a:r>
                        <a:rPr kumimoji="0" lang="es-PE" altLang="es-ES" sz="1100" b="0" i="0" u="none" strike="noStrike" cap="none" normalizeH="0" baseline="0" dirty="0">
                          <a:ln>
                            <a:noFill/>
                          </a:ln>
                          <a:solidFill>
                            <a:schemeClr val="tx1"/>
                          </a:solidFill>
                          <a:effectLst/>
                          <a:latin typeface="+mn-lt"/>
                          <a:cs typeface="Arial" panose="020B0604020202020204" pitchFamily="34" charset="0"/>
                        </a:rPr>
                        <a:t>Envíos de Entrega Rápida *</a:t>
                      </a:r>
                    </a:p>
                  </a:txBody>
                  <a:tcPr marT="45709" marB="4570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s-PE" sz="1200" b="1" i="0" u="none" strike="noStrike" kern="1200" dirty="0">
                          <a:solidFill>
                            <a:schemeClr val="tx1"/>
                          </a:solidFill>
                          <a:effectLst/>
                          <a:latin typeface="+mj-lt"/>
                          <a:ea typeface="+mn-ea"/>
                          <a:cs typeface="+mn-cs"/>
                        </a:rPr>
                        <a:t>3.43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0" fontAlgn="ctr"/>
                      <a:r>
                        <a:rPr lang="es-PE" sz="1200" b="1" i="0" u="none" strike="noStrike" dirty="0">
                          <a:solidFill>
                            <a:srgbClr val="000000"/>
                          </a:solidFill>
                          <a:effectLst/>
                          <a:latin typeface="Calibri Light" panose="020F0302020204030204" pitchFamily="34" charset="0"/>
                        </a:rPr>
                        <a:t>13.27%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endParaRPr lang="es-PE"/>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s-PE"/>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s-PE"/>
                    </a:p>
                  </a:txBody>
                  <a:tcPr/>
                </a:tc>
                <a:extLst>
                  <a:ext uri="{0D108BD9-81ED-4DB2-BD59-A6C34878D82A}">
                    <a16:rowId xmlns:a16="http://schemas.microsoft.com/office/drawing/2014/main" val="10007"/>
                  </a:ext>
                </a:extLst>
              </a:tr>
              <a:tr h="226224">
                <a:tc rowSpan="5">
                  <a:txBody>
                    <a:bodyPr/>
                    <a:lstStyle/>
                    <a:p>
                      <a:pPr algn="ctr" fontAlgn="ctr"/>
                      <a:r>
                        <a:rPr lang="es-MX" sz="1200" b="1" i="0" u="none" strike="noStrike" kern="1200" dirty="0">
                          <a:solidFill>
                            <a:schemeClr val="tx1"/>
                          </a:solidFill>
                          <a:effectLst/>
                          <a:latin typeface="+mn-lt"/>
                          <a:ea typeface="+mn-ea"/>
                          <a:cs typeface="+mn-cs"/>
                        </a:rPr>
                        <a:t>Control de salida de mercancías</a:t>
                      </a:r>
                    </a:p>
                    <a:p>
                      <a:pPr algn="ctr" fontAlgn="ctr"/>
                      <a:r>
                        <a:rPr lang="es-MX" sz="1200" b="1" i="0" u="none" strike="noStrike" kern="1200" dirty="0">
                          <a:solidFill>
                            <a:schemeClr val="tx1"/>
                          </a:solidFill>
                          <a:effectLst/>
                          <a:latin typeface="+mn-lt"/>
                          <a:ea typeface="+mn-ea"/>
                          <a:cs typeface="+mn-cs"/>
                        </a:rPr>
                        <a:t>(Exportaciones)</a:t>
                      </a:r>
                    </a:p>
                  </a:txBody>
                  <a:tcPr marL="7177" marR="7177" marT="717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just" defTabSz="914400" rtl="0" eaLnBrk="1" fontAlgn="t" latinLnBrk="0" hangingPunct="1">
                        <a:lnSpc>
                          <a:spcPct val="100000"/>
                        </a:lnSpc>
                        <a:spcBef>
                          <a:spcPct val="0"/>
                        </a:spcBef>
                        <a:spcAft>
                          <a:spcPct val="0"/>
                        </a:spcAft>
                        <a:buClrTx/>
                        <a:buSzTx/>
                        <a:buFontTx/>
                        <a:buNone/>
                        <a:tabLst/>
                      </a:pPr>
                      <a:r>
                        <a:rPr kumimoji="0" lang="es-PE" altLang="es-ES" sz="1100" b="0" i="0" u="none" strike="noStrike" cap="none" normalizeH="0" baseline="0" dirty="0">
                          <a:ln>
                            <a:noFill/>
                          </a:ln>
                          <a:solidFill>
                            <a:schemeClr val="tx1"/>
                          </a:solidFill>
                          <a:effectLst/>
                          <a:latin typeface="+mn-lt"/>
                          <a:cs typeface="Arial" panose="020B0604020202020204" pitchFamily="34" charset="0"/>
                        </a:rPr>
                        <a:t>Manifiesto exportaciones</a:t>
                      </a:r>
                    </a:p>
                  </a:txBody>
                  <a:tcPr marT="45709" marB="4570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s-ES" sz="1200" b="1" i="0" u="none" strike="noStrike" kern="1200" dirty="0">
                          <a:solidFill>
                            <a:schemeClr val="tx1"/>
                          </a:solidFill>
                          <a:effectLst/>
                          <a:latin typeface="+mj-lt"/>
                          <a:ea typeface="+mn-ea"/>
                          <a:cs typeface="+mn-cs"/>
                        </a:rPr>
                        <a:t>3</a:t>
                      </a:r>
                      <a:r>
                        <a:rPr lang="es-PE" sz="1200" b="1" i="0" u="none" strike="noStrike" kern="1200" dirty="0">
                          <a:solidFill>
                            <a:schemeClr val="tx1"/>
                          </a:solidFill>
                          <a:effectLst/>
                          <a:latin typeface="+mj-lt"/>
                          <a:ea typeface="+mn-ea"/>
                          <a:cs typeface="+mn-cs"/>
                        </a:rPr>
                        <a:t>.73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0" fontAlgn="ctr"/>
                      <a:r>
                        <a:rPr lang="es-PE" sz="1200" b="1" i="0" u="none" strike="noStrike" dirty="0">
                          <a:solidFill>
                            <a:srgbClr val="000000"/>
                          </a:solidFill>
                          <a:effectLst/>
                          <a:latin typeface="Calibri Light" panose="020F0302020204030204" pitchFamily="34" charset="0"/>
                        </a:rPr>
                        <a:t>77.06%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rowSpan="5">
                  <a:txBody>
                    <a:bodyPr/>
                    <a:lstStyle/>
                    <a:p>
                      <a:pPr algn="ctr" rtl="0" fontAlgn="ctr"/>
                      <a:r>
                        <a:rPr lang="es-PE" sz="1200" b="1" i="0" u="none" strike="noStrike" dirty="0">
                          <a:solidFill>
                            <a:srgbClr val="000000"/>
                          </a:solidFill>
                          <a:effectLst/>
                          <a:latin typeface="Calibri" panose="020F0502020204030204" pitchFamily="34" charset="0"/>
                        </a:rPr>
                        <a:t>3.69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rowSpan="5">
                  <a:txBody>
                    <a:bodyPr/>
                    <a:lstStyle/>
                    <a:p>
                      <a:pPr algn="ctr" rtl="0" fontAlgn="ctr"/>
                      <a:r>
                        <a:rPr lang="es-PE" sz="1200" b="1" i="0" u="none" strike="noStrike" dirty="0">
                          <a:solidFill>
                            <a:srgbClr val="000000"/>
                          </a:solidFill>
                          <a:effectLst/>
                          <a:latin typeface="Calibri" panose="020F0502020204030204" pitchFamily="34" charset="0"/>
                        </a:rPr>
                        <a:t>22.77%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endParaRPr lang="es-PE"/>
                    </a:p>
                  </a:txBody>
                  <a:tcPr/>
                </a:tc>
                <a:extLst>
                  <a:ext uri="{0D108BD9-81ED-4DB2-BD59-A6C34878D82A}">
                    <a16:rowId xmlns:a16="http://schemas.microsoft.com/office/drawing/2014/main" val="3424492925"/>
                  </a:ext>
                </a:extLst>
              </a:tr>
              <a:tr h="372616">
                <a:tc vMerge="1">
                  <a:txBody>
                    <a:bodyPr/>
                    <a:lstStyle/>
                    <a:p>
                      <a:endParaRPr lang="es-MX"/>
                    </a:p>
                  </a:txBody>
                  <a:tcPr/>
                </a:tc>
                <a:tc>
                  <a:txBody>
                    <a:bodyPr/>
                    <a:lstStyle/>
                    <a:p>
                      <a:pPr marL="0" marR="0" lvl="0" indent="0" algn="just" defTabSz="914400" rtl="0" eaLnBrk="1" fontAlgn="t" latinLnBrk="0" hangingPunct="1">
                        <a:lnSpc>
                          <a:spcPct val="100000"/>
                        </a:lnSpc>
                        <a:spcBef>
                          <a:spcPct val="0"/>
                        </a:spcBef>
                        <a:spcAft>
                          <a:spcPct val="0"/>
                        </a:spcAft>
                        <a:buClrTx/>
                        <a:buSzTx/>
                        <a:buFontTx/>
                        <a:buNone/>
                        <a:tabLst/>
                      </a:pPr>
                      <a:r>
                        <a:rPr kumimoji="0" lang="es-PE" altLang="es-ES" sz="1100" b="0" i="0" u="none" strike="noStrike" cap="none" normalizeH="0" baseline="0" dirty="0">
                          <a:ln>
                            <a:noFill/>
                          </a:ln>
                          <a:solidFill>
                            <a:schemeClr val="tx1"/>
                          </a:solidFill>
                          <a:effectLst/>
                          <a:latin typeface="+mn-lt"/>
                          <a:cs typeface="Arial" panose="020B0604020202020204" pitchFamily="34" charset="0"/>
                        </a:rPr>
                        <a:t>Despacho de exportación (Exportadores)</a:t>
                      </a:r>
                    </a:p>
                  </a:txBody>
                  <a:tcPr marT="45709" marB="4570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s-ES" sz="1200" b="1" i="0" u="none" strike="noStrike" kern="1200" dirty="0">
                          <a:solidFill>
                            <a:schemeClr val="tx1"/>
                          </a:solidFill>
                          <a:effectLst/>
                          <a:latin typeface="+mj-lt"/>
                          <a:ea typeface="+mn-ea"/>
                          <a:cs typeface="+mn-cs"/>
                        </a:rPr>
                        <a:t>3.68</a:t>
                      </a:r>
                      <a:endParaRPr lang="es-PE" sz="1200" b="1" i="0" u="none" strike="noStrike" kern="1200" dirty="0">
                        <a:solidFill>
                          <a:schemeClr val="tx1"/>
                        </a:solidFill>
                        <a:effectLst/>
                        <a:latin typeface="+mj-lt"/>
                        <a:ea typeface="+mn-ea"/>
                        <a:cs typeface="+mn-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0" fontAlgn="ctr"/>
                      <a:r>
                        <a:rPr lang="es-PE" sz="1200" b="1" i="0" u="none" strike="noStrike" dirty="0">
                          <a:solidFill>
                            <a:srgbClr val="000000"/>
                          </a:solidFill>
                          <a:effectLst/>
                          <a:latin typeface="Calibri Light" panose="020F0302020204030204" pitchFamily="34" charset="0"/>
                        </a:rPr>
                        <a:t>9.63%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endParaRPr lang="es-PE"/>
                    </a:p>
                  </a:txBody>
                  <a:tcPr/>
                </a:tc>
                <a:tc vMerge="1">
                  <a:txBody>
                    <a:bodyPr/>
                    <a:lstStyle/>
                    <a:p>
                      <a:endParaRPr lang="es-PE"/>
                    </a:p>
                  </a:txBody>
                  <a:tcPr/>
                </a:tc>
                <a:tc vMerge="1">
                  <a:txBody>
                    <a:bodyPr/>
                    <a:lstStyle/>
                    <a:p>
                      <a:endParaRPr lang="es-PE"/>
                    </a:p>
                  </a:txBody>
                  <a:tcPr/>
                </a:tc>
                <a:extLst>
                  <a:ext uri="{0D108BD9-81ED-4DB2-BD59-A6C34878D82A}">
                    <a16:rowId xmlns:a16="http://schemas.microsoft.com/office/drawing/2014/main" val="1014484918"/>
                  </a:ext>
                </a:extLst>
              </a:tr>
              <a:tr h="372616">
                <a:tc vMerge="1">
                  <a:txBody>
                    <a:bodyPr/>
                    <a:lstStyle/>
                    <a:p>
                      <a:endParaRPr lang="es-PE"/>
                    </a:p>
                  </a:txBody>
                  <a:tcPr/>
                </a:tc>
                <a:tc>
                  <a:txBody>
                    <a:bodyPr/>
                    <a:lstStyle/>
                    <a:p>
                      <a:pPr marL="0" marR="0" lvl="0" indent="0" algn="just" defTabSz="914400" rtl="0" eaLnBrk="1" fontAlgn="t" latinLnBrk="0" hangingPunct="1">
                        <a:lnSpc>
                          <a:spcPct val="100000"/>
                        </a:lnSpc>
                        <a:spcBef>
                          <a:spcPct val="0"/>
                        </a:spcBef>
                        <a:spcAft>
                          <a:spcPct val="0"/>
                        </a:spcAft>
                        <a:buClrTx/>
                        <a:buSzTx/>
                        <a:buFontTx/>
                        <a:buNone/>
                        <a:tabLst/>
                      </a:pPr>
                      <a:r>
                        <a:rPr kumimoji="0" lang="es-PE" altLang="es-ES" sz="1100" b="0" i="0" u="none" strike="noStrike" cap="none" normalizeH="0" baseline="0" dirty="0">
                          <a:ln>
                            <a:noFill/>
                          </a:ln>
                          <a:solidFill>
                            <a:schemeClr val="tx1"/>
                          </a:solidFill>
                          <a:effectLst/>
                          <a:latin typeface="+mn-lt"/>
                          <a:cs typeface="Arial" panose="020B0604020202020204" pitchFamily="34" charset="0"/>
                        </a:rPr>
                        <a:t>Despacho de exportación (Agencias de Aduana)</a:t>
                      </a:r>
                    </a:p>
                  </a:txBody>
                  <a:tcPr marT="45709" marB="4570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s-ES" sz="1200" b="1" i="0" u="none" strike="noStrike" kern="1200" dirty="0">
                          <a:solidFill>
                            <a:schemeClr val="tx1"/>
                          </a:solidFill>
                          <a:effectLst/>
                          <a:latin typeface="+mj-lt"/>
                          <a:ea typeface="+mn-ea"/>
                          <a:cs typeface="+mn-cs"/>
                        </a:rPr>
                        <a:t>3.38</a:t>
                      </a:r>
                      <a:endParaRPr lang="es-PE" sz="1200" b="1" i="0" u="none" strike="noStrike" kern="1200" dirty="0">
                        <a:solidFill>
                          <a:schemeClr val="tx1"/>
                        </a:solidFill>
                        <a:effectLst/>
                        <a:latin typeface="+mj-lt"/>
                        <a:ea typeface="+mn-ea"/>
                        <a:cs typeface="+mn-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0" fontAlgn="ctr"/>
                      <a:r>
                        <a:rPr lang="es-PE" sz="1200" b="1" i="0" u="none" strike="noStrike" dirty="0">
                          <a:solidFill>
                            <a:srgbClr val="000000"/>
                          </a:solidFill>
                          <a:effectLst/>
                          <a:latin typeface="Calibri Light" panose="020F0302020204030204" pitchFamily="34" charset="0"/>
                        </a:rPr>
                        <a:t>9.63%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endParaRPr lang="es-PE"/>
                    </a:p>
                  </a:txBody>
                  <a:tcPr/>
                </a:tc>
                <a:tc vMerge="1">
                  <a:txBody>
                    <a:bodyPr/>
                    <a:lstStyle/>
                    <a:p>
                      <a:endParaRPr lang="es-PE"/>
                    </a:p>
                  </a:txBody>
                  <a:tcPr/>
                </a:tc>
                <a:tc vMerge="1">
                  <a:txBody>
                    <a:bodyPr/>
                    <a:lstStyle/>
                    <a:p>
                      <a:endParaRPr lang="es-PE"/>
                    </a:p>
                  </a:txBody>
                  <a:tcPr/>
                </a:tc>
                <a:extLst>
                  <a:ext uri="{0D108BD9-81ED-4DB2-BD59-A6C34878D82A}">
                    <a16:rowId xmlns:a16="http://schemas.microsoft.com/office/drawing/2014/main" val="10010"/>
                  </a:ext>
                </a:extLst>
              </a:tr>
              <a:tr h="372616">
                <a:tc vMerge="1">
                  <a:txBody>
                    <a:bodyPr/>
                    <a:lstStyle/>
                    <a:p>
                      <a:endParaRPr lang="es-MX"/>
                    </a:p>
                  </a:txBody>
                  <a:tcPr/>
                </a:tc>
                <a:tc>
                  <a:txBody>
                    <a:bodyPr/>
                    <a:lstStyle/>
                    <a:p>
                      <a:pPr marL="0" marR="0" lvl="0" indent="0" algn="just" defTabSz="914400" rtl="0" eaLnBrk="1" fontAlgn="t" latinLnBrk="0" hangingPunct="1">
                        <a:lnSpc>
                          <a:spcPct val="100000"/>
                        </a:lnSpc>
                        <a:spcBef>
                          <a:spcPct val="0"/>
                        </a:spcBef>
                        <a:spcAft>
                          <a:spcPct val="0"/>
                        </a:spcAft>
                        <a:buClrTx/>
                        <a:buSzTx/>
                        <a:buFontTx/>
                        <a:buNone/>
                        <a:tabLst/>
                      </a:pPr>
                      <a:r>
                        <a:rPr kumimoji="0" lang="es-PE" altLang="es-ES" sz="1100" b="0" i="0" u="none" strike="noStrike" cap="none" normalizeH="0" baseline="0" dirty="0">
                          <a:ln>
                            <a:noFill/>
                          </a:ln>
                          <a:solidFill>
                            <a:schemeClr val="tx1"/>
                          </a:solidFill>
                          <a:effectLst/>
                          <a:latin typeface="+mn-lt"/>
                          <a:cs typeface="Arial" panose="020B0604020202020204" pitchFamily="34" charset="0"/>
                        </a:rPr>
                        <a:t>Despacho simplificado de exportación</a:t>
                      </a:r>
                    </a:p>
                  </a:txBody>
                  <a:tcPr marT="45709" marB="4570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s-ES" sz="1200" b="1" i="0" u="none" strike="noStrike" kern="1200" dirty="0">
                          <a:solidFill>
                            <a:schemeClr val="tx1"/>
                          </a:solidFill>
                          <a:effectLst/>
                          <a:latin typeface="+mj-lt"/>
                          <a:ea typeface="+mn-ea"/>
                          <a:cs typeface="+mn-cs"/>
                        </a:rPr>
                        <a:t>3.72</a:t>
                      </a:r>
                      <a:endParaRPr lang="es-PE" sz="1200" b="1" i="0" u="none" strike="noStrike" kern="1200" dirty="0">
                        <a:solidFill>
                          <a:schemeClr val="tx1"/>
                        </a:solidFill>
                        <a:effectLst/>
                        <a:latin typeface="+mj-lt"/>
                        <a:ea typeface="+mn-ea"/>
                        <a:cs typeface="+mn-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0" fontAlgn="ctr"/>
                      <a:r>
                        <a:rPr lang="es-PE" sz="1200" b="1" i="0" u="none" strike="noStrike" dirty="0">
                          <a:solidFill>
                            <a:srgbClr val="000000"/>
                          </a:solidFill>
                          <a:effectLst/>
                          <a:latin typeface="Calibri Light" panose="020F0302020204030204" pitchFamily="34" charset="0"/>
                        </a:rPr>
                        <a:t>3.45%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endParaRPr lang="es-PE"/>
                    </a:p>
                  </a:txBody>
                  <a:tcPr/>
                </a:tc>
                <a:tc vMerge="1">
                  <a:txBody>
                    <a:bodyPr/>
                    <a:lstStyle/>
                    <a:p>
                      <a:endParaRPr lang="es-PE"/>
                    </a:p>
                  </a:txBody>
                  <a:tcPr/>
                </a:tc>
                <a:tc vMerge="1">
                  <a:txBody>
                    <a:bodyPr/>
                    <a:lstStyle/>
                    <a:p>
                      <a:endParaRPr lang="es-PE"/>
                    </a:p>
                  </a:txBody>
                  <a:tcPr/>
                </a:tc>
                <a:extLst>
                  <a:ext uri="{0D108BD9-81ED-4DB2-BD59-A6C34878D82A}">
                    <a16:rowId xmlns:a16="http://schemas.microsoft.com/office/drawing/2014/main" val="2322259040"/>
                  </a:ext>
                </a:extLst>
              </a:tr>
              <a:tr h="226224">
                <a:tc vMerge="1">
                  <a:txBody>
                    <a:bodyPr/>
                    <a:lstStyle/>
                    <a:p>
                      <a:endParaRPr lang="es-MX"/>
                    </a:p>
                  </a:txBody>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t" latinLnBrk="0" hangingPunct="1">
                        <a:lnSpc>
                          <a:spcPct val="100000"/>
                        </a:lnSpc>
                        <a:spcBef>
                          <a:spcPct val="0"/>
                        </a:spcBef>
                        <a:spcAft>
                          <a:spcPct val="0"/>
                        </a:spcAft>
                        <a:buClrTx/>
                        <a:buSzTx/>
                        <a:buFontTx/>
                        <a:buNone/>
                        <a:tabLst/>
                      </a:pPr>
                      <a:r>
                        <a:rPr kumimoji="0" lang="es-PE" altLang="es-ES" sz="1100" b="0" i="0" u="none" strike="noStrike" cap="none" normalizeH="0" baseline="0" dirty="0">
                          <a:ln>
                            <a:noFill/>
                          </a:ln>
                          <a:solidFill>
                            <a:schemeClr val="tx1"/>
                          </a:solidFill>
                          <a:effectLst/>
                          <a:latin typeface="+mn-lt"/>
                          <a:cs typeface="Arial" panose="020B0604020202020204" pitchFamily="34" charset="0"/>
                        </a:rPr>
                        <a:t>Exporta Fácil</a:t>
                      </a:r>
                    </a:p>
                  </a:txBody>
                  <a:tcPr marT="45709" marB="4570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s-ES" sz="1200" b="1" i="0" u="none" strike="noStrike" kern="1200" dirty="0">
                          <a:solidFill>
                            <a:schemeClr val="tx1"/>
                          </a:solidFill>
                          <a:effectLst/>
                          <a:latin typeface="+mj-lt"/>
                          <a:ea typeface="+mn-ea"/>
                          <a:cs typeface="+mn-cs"/>
                        </a:rPr>
                        <a:t>3.48</a:t>
                      </a:r>
                      <a:endParaRPr lang="es-PE" sz="1200" b="1" i="0" u="none" strike="noStrike" kern="1200" dirty="0">
                        <a:solidFill>
                          <a:schemeClr val="tx1"/>
                        </a:solidFill>
                        <a:effectLst/>
                        <a:latin typeface="+mj-lt"/>
                        <a:ea typeface="+mn-ea"/>
                        <a:cs typeface="+mn-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0" fontAlgn="ctr"/>
                      <a:r>
                        <a:rPr lang="es-PE" sz="1200" b="1" i="0" u="none" strike="noStrike" dirty="0">
                          <a:solidFill>
                            <a:srgbClr val="000000"/>
                          </a:solidFill>
                          <a:effectLst/>
                          <a:latin typeface="Calibri Light" panose="020F0302020204030204" pitchFamily="34" charset="0"/>
                        </a:rPr>
                        <a:t>0.22%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endParaRPr lang="es-PE"/>
                    </a:p>
                  </a:txBody>
                  <a:tcPr/>
                </a:tc>
                <a:tc vMerge="1">
                  <a:txBody>
                    <a:bodyPr/>
                    <a:lstStyle/>
                    <a:p>
                      <a:endParaRPr lang="es-PE"/>
                    </a:p>
                  </a:txBody>
                  <a:tcPr/>
                </a:tc>
                <a:tc vMerge="1">
                  <a:txBody>
                    <a:bodyPr/>
                    <a:lstStyle/>
                    <a:p>
                      <a:endParaRPr lang="es-PE"/>
                    </a:p>
                  </a:txBody>
                  <a:tcPr/>
                </a:tc>
                <a:extLst>
                  <a:ext uri="{0D108BD9-81ED-4DB2-BD59-A6C34878D82A}">
                    <a16:rowId xmlns:a16="http://schemas.microsoft.com/office/drawing/2014/main" val="2399882261"/>
                  </a:ext>
                </a:extLst>
              </a:tr>
              <a:tr h="325669">
                <a:tc>
                  <a:txBody>
                    <a:bodyPr/>
                    <a:lstStyle/>
                    <a:p>
                      <a:pPr algn="ctr" fontAlgn="ctr"/>
                      <a:r>
                        <a:rPr lang="es-PE" sz="1200" b="1" i="0" u="none" strike="noStrike" kern="1200" dirty="0">
                          <a:solidFill>
                            <a:schemeClr val="tx1"/>
                          </a:solidFill>
                          <a:effectLst/>
                          <a:latin typeface="+mn-lt"/>
                          <a:ea typeface="+mn-ea"/>
                          <a:cs typeface="+mn-cs"/>
                        </a:rPr>
                        <a:t>Gestión y recuperación de deuda</a:t>
                      </a:r>
                    </a:p>
                  </a:txBody>
                  <a:tcPr marL="64593" marR="7177" marT="717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t" latinLnBrk="0" hangingPunct="1">
                        <a:lnSpc>
                          <a:spcPct val="100000"/>
                        </a:lnSpc>
                        <a:spcBef>
                          <a:spcPct val="0"/>
                        </a:spcBef>
                        <a:spcAft>
                          <a:spcPct val="0"/>
                        </a:spcAft>
                        <a:buClrTx/>
                        <a:buSzTx/>
                        <a:buFontTx/>
                        <a:buNone/>
                        <a:tabLst/>
                      </a:pPr>
                      <a:r>
                        <a:rPr kumimoji="0" lang="es-PE" altLang="es-ES" sz="1100" b="0" i="0" u="none" strike="noStrike" cap="none" normalizeH="0" baseline="0" dirty="0">
                          <a:ln>
                            <a:noFill/>
                          </a:ln>
                          <a:solidFill>
                            <a:schemeClr val="tx1"/>
                          </a:solidFill>
                          <a:effectLst/>
                          <a:latin typeface="+mn-lt"/>
                          <a:cs typeface="Arial" panose="020B0604020202020204" pitchFamily="34" charset="0"/>
                        </a:rPr>
                        <a:t>Cobranza Coactiva Centralizada</a:t>
                      </a:r>
                    </a:p>
                  </a:txBody>
                  <a:tcPr marT="45709" marB="4570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defTabSz="914400" rtl="0" eaLnBrk="1" fontAlgn="ctr" latinLnBrk="0" hangingPunct="1"/>
                      <a:r>
                        <a:rPr lang="es-ES" sz="1200" b="1" i="0" u="none" strike="noStrike" kern="1200" dirty="0">
                          <a:solidFill>
                            <a:schemeClr val="tx1"/>
                          </a:solidFill>
                          <a:effectLst/>
                          <a:latin typeface="+mj-lt"/>
                          <a:ea typeface="+mn-ea"/>
                          <a:cs typeface="+mn-cs"/>
                        </a:rPr>
                        <a:t>3.15</a:t>
                      </a:r>
                      <a:endParaRPr lang="es-PE" sz="1200" b="1" i="0" u="none" strike="noStrike" kern="1200" dirty="0">
                        <a:solidFill>
                          <a:schemeClr val="tx1"/>
                        </a:solidFill>
                        <a:effectLst/>
                        <a:latin typeface="+mj-lt"/>
                        <a:ea typeface="+mn-ea"/>
                        <a:cs typeface="+mn-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0" fontAlgn="ctr"/>
                      <a:r>
                        <a:rPr lang="es-PE" sz="1200" b="1" i="0" u="none" strike="noStrike" dirty="0">
                          <a:solidFill>
                            <a:srgbClr val="000000"/>
                          </a:solidFill>
                          <a:effectLst/>
                          <a:latin typeface="Calibri Light" panose="020F0302020204030204" pitchFamily="34" charset="0"/>
                        </a:rPr>
                        <a:t>100.00%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0" fontAlgn="ctr"/>
                      <a:r>
                        <a:rPr lang="es-PE" sz="1200" b="1" i="0" u="none" strike="noStrike" dirty="0">
                          <a:solidFill>
                            <a:srgbClr val="000000"/>
                          </a:solidFill>
                          <a:effectLst/>
                          <a:latin typeface="Calibri" panose="020F0502020204030204" pitchFamily="34" charset="0"/>
                        </a:rPr>
                        <a:t>3.15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0" fontAlgn="ctr"/>
                      <a:r>
                        <a:rPr lang="es-PE" sz="1200" b="1" i="0" u="none" strike="noStrike" dirty="0">
                          <a:solidFill>
                            <a:srgbClr val="000000"/>
                          </a:solidFill>
                          <a:effectLst/>
                          <a:latin typeface="Calibri" panose="020F0502020204030204" pitchFamily="34" charset="0"/>
                        </a:rPr>
                        <a:t>0.027%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endParaRPr lang="es-PE"/>
                    </a:p>
                  </a:txBody>
                  <a:tcPr/>
                </a:tc>
                <a:extLst>
                  <a:ext uri="{0D108BD9-81ED-4DB2-BD59-A6C34878D82A}">
                    <a16:rowId xmlns:a16="http://schemas.microsoft.com/office/drawing/2014/main" val="1271310784"/>
                  </a:ext>
                </a:extLst>
              </a:tr>
            </a:tbl>
          </a:graphicData>
        </a:graphic>
      </p:graphicFrame>
      <p:sp>
        <p:nvSpPr>
          <p:cNvPr id="6" name="Rectángulo 5">
            <a:extLst>
              <a:ext uri="{FF2B5EF4-FFF2-40B4-BE49-F238E27FC236}">
                <a16:creationId xmlns:a16="http://schemas.microsoft.com/office/drawing/2014/main" id="{FE5A0BA0-F828-4418-9C1B-0C8553379C46}"/>
              </a:ext>
            </a:extLst>
          </p:cNvPr>
          <p:cNvSpPr/>
          <p:nvPr/>
        </p:nvSpPr>
        <p:spPr>
          <a:xfrm>
            <a:off x="486559" y="6533513"/>
            <a:ext cx="6367462" cy="230832"/>
          </a:xfrm>
          <a:prstGeom prst="rect">
            <a:avLst/>
          </a:prstGeom>
        </p:spPr>
        <p:txBody>
          <a:bodyPr wrap="square">
            <a:spAutoFit/>
          </a:bodyPr>
          <a:lstStyle/>
          <a:p>
            <a:pPr marL="0" marR="0" lvl="0" indent="0" algn="l" defTabSz="457200" rtl="0" eaLnBrk="1" fontAlgn="auto" latinLnBrk="0" hangingPunct="1">
              <a:lnSpc>
                <a:spcPct val="100000"/>
              </a:lnSpc>
              <a:spcBef>
                <a:spcPct val="50000"/>
              </a:spcBef>
              <a:spcAft>
                <a:spcPts val="0"/>
              </a:spcAft>
              <a:buClrTx/>
              <a:buSzTx/>
              <a:buFontTx/>
              <a:buNone/>
              <a:tabLst/>
              <a:defRPr/>
            </a:pPr>
            <a:r>
              <a:rPr kumimoji="0" lang="es-ES" altLang="es-ES" sz="9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a:t>
            </a:r>
            <a:r>
              <a:rPr kumimoji="0" lang="es-ES" sz="9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s-ES" sz="9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A solicitud de Aduanas, se sustituye la medición del Servicio Importa Fácil por Envíos de Entrega Rápida (EER)</a:t>
            </a:r>
            <a:endParaRPr kumimoji="0" lang="es-ES" altLang="es-ES" sz="9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p:spTree>
    <p:extLst>
      <p:ext uri="{BB962C8B-B14F-4D97-AF65-F5344CB8AC3E}">
        <p14:creationId xmlns:p14="http://schemas.microsoft.com/office/powerpoint/2010/main" val="219595016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10">
            <a:extLst>
              <a:ext uri="{FF2B5EF4-FFF2-40B4-BE49-F238E27FC236}">
                <a16:creationId xmlns:a16="http://schemas.microsoft.com/office/drawing/2014/main" id="{F93ECBF3-3293-49A0-B32F-FCA06F9BFBDA}"/>
              </a:ext>
            </a:extLst>
          </p:cNvPr>
          <p:cNvSpPr txBox="1">
            <a:spLocks noChangeArrowheads="1"/>
          </p:cNvSpPr>
          <p:nvPr/>
        </p:nvSpPr>
        <p:spPr bwMode="auto">
          <a:xfrm>
            <a:off x="680515" y="1365473"/>
            <a:ext cx="1295400" cy="707886"/>
          </a:xfrm>
          <a:prstGeom prst="rect">
            <a:avLst/>
          </a:prstGeom>
          <a:noFill/>
          <a:ln>
            <a:noFill/>
          </a:ln>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50000"/>
              </a:spcBef>
              <a:spcAft>
                <a:spcPts val="0"/>
              </a:spcAft>
              <a:buClrTx/>
              <a:buSzTx/>
              <a:buFontTx/>
              <a:buNone/>
              <a:tabLst/>
              <a:defRPr/>
            </a:pPr>
            <a:r>
              <a:rPr kumimoji="0" lang="es-ES" altLang="es-ES" sz="4000" b="1" i="0" u="none" strike="noStrike" kern="1200" cap="none" spc="0" normalizeH="0" baseline="0" noProof="0" dirty="0">
                <a:ln>
                  <a:noFill/>
                </a:ln>
                <a:solidFill>
                  <a:srgbClr val="C00000"/>
                </a:solidFill>
                <a:effectLst/>
                <a:uLnTx/>
                <a:uFillTx/>
                <a:latin typeface="Calibri" panose="020F0502020204030204"/>
                <a:ea typeface="+mn-ea"/>
                <a:cs typeface="Arial" panose="020B0604020202020204" pitchFamily="34" charset="0"/>
              </a:rPr>
              <a:t>3.76</a:t>
            </a:r>
          </a:p>
        </p:txBody>
      </p:sp>
      <p:sp>
        <p:nvSpPr>
          <p:cNvPr id="9" name="Título 2">
            <a:extLst>
              <a:ext uri="{FF2B5EF4-FFF2-40B4-BE49-F238E27FC236}">
                <a16:creationId xmlns:a16="http://schemas.microsoft.com/office/drawing/2014/main" id="{8D945A54-3BD5-4B9D-9436-CE7E48350CD6}"/>
              </a:ext>
            </a:extLst>
          </p:cNvPr>
          <p:cNvSpPr>
            <a:spLocks noGrp="1"/>
          </p:cNvSpPr>
          <p:nvPr>
            <p:ph type="title"/>
          </p:nvPr>
        </p:nvSpPr>
        <p:spPr>
          <a:xfrm>
            <a:off x="304802" y="365127"/>
            <a:ext cx="9442546" cy="970187"/>
          </a:xfrm>
        </p:spPr>
        <p:txBody>
          <a:bodyPr>
            <a:normAutofit/>
          </a:bodyPr>
          <a:lstStyle/>
          <a:p>
            <a:r>
              <a:rPr lang="es-PE" sz="2400" dirty="0"/>
              <a:t>2. Resumen Ejecutivo</a:t>
            </a:r>
            <a:br>
              <a:rPr lang="es-PE" sz="2400" dirty="0"/>
            </a:br>
            <a:r>
              <a:rPr lang="es-PE" sz="2200" dirty="0"/>
              <a:t>   </a:t>
            </a:r>
            <a:r>
              <a:rPr lang="es-PE" sz="2200" dirty="0">
                <a:solidFill>
                  <a:srgbClr val="1264A1"/>
                </a:solidFill>
              </a:rPr>
              <a:t>  </a:t>
            </a:r>
            <a:r>
              <a:rPr lang="es-PE" sz="1600" dirty="0">
                <a:solidFill>
                  <a:srgbClr val="1264A1"/>
                </a:solidFill>
              </a:rPr>
              <a:t>2.1 Indicadores de Satisfacción Post Contacto  - Aduanas</a:t>
            </a:r>
            <a:br>
              <a:rPr lang="es-PE" sz="1600" dirty="0">
                <a:solidFill>
                  <a:srgbClr val="1264A1"/>
                </a:solidFill>
              </a:rPr>
            </a:br>
            <a:r>
              <a:rPr lang="es-PE" sz="1600" dirty="0">
                <a:solidFill>
                  <a:srgbClr val="1264A1"/>
                </a:solidFill>
              </a:rPr>
              <a:t>              2.1.19 Cálculo del Indicador de cada Servicio</a:t>
            </a:r>
          </a:p>
        </p:txBody>
      </p:sp>
      <p:graphicFrame>
        <p:nvGraphicFramePr>
          <p:cNvPr id="10" name="16 Gráfico">
            <a:extLst>
              <a:ext uri="{FF2B5EF4-FFF2-40B4-BE49-F238E27FC236}">
                <a16:creationId xmlns:a16="http://schemas.microsoft.com/office/drawing/2014/main" id="{25B02FD3-0F0D-44AA-88C3-F2ACD882FD92}"/>
              </a:ext>
            </a:extLst>
          </p:cNvPr>
          <p:cNvGraphicFramePr>
            <a:graphicFrameLocks/>
          </p:cNvGraphicFramePr>
          <p:nvPr>
            <p:extLst>
              <p:ext uri="{D42A27DB-BD31-4B8C-83A1-F6EECF244321}">
                <p14:modId xmlns:p14="http://schemas.microsoft.com/office/powerpoint/2010/main" val="1047447943"/>
              </p:ext>
            </p:extLst>
          </p:nvPr>
        </p:nvGraphicFramePr>
        <p:xfrm>
          <a:off x="414041" y="1844824"/>
          <a:ext cx="9082088" cy="4557936"/>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 Box 8">
            <a:extLst>
              <a:ext uri="{FF2B5EF4-FFF2-40B4-BE49-F238E27FC236}">
                <a16:creationId xmlns:a16="http://schemas.microsoft.com/office/drawing/2014/main" id="{FD93EA62-BE79-4E98-BAEF-DA4291D2AEAB}"/>
              </a:ext>
            </a:extLst>
          </p:cNvPr>
          <p:cNvSpPr txBox="1">
            <a:spLocks noChangeArrowheads="1"/>
          </p:cNvSpPr>
          <p:nvPr/>
        </p:nvSpPr>
        <p:spPr bwMode="auto">
          <a:xfrm>
            <a:off x="1975915" y="1460722"/>
            <a:ext cx="705643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just" defTabSz="457200" rtl="0" eaLnBrk="1" fontAlgn="auto" latinLnBrk="0" hangingPunct="1">
              <a:lnSpc>
                <a:spcPct val="100000"/>
              </a:lnSpc>
              <a:spcBef>
                <a:spcPct val="50000"/>
              </a:spcBef>
              <a:spcAft>
                <a:spcPts val="0"/>
              </a:spcAft>
              <a:buClrTx/>
              <a:buSzTx/>
              <a:buFontTx/>
              <a:buNone/>
              <a:tabLst/>
              <a:defRPr/>
            </a:pPr>
            <a:r>
              <a:rPr kumimoji="0" lang="es-ES" altLang="es-ES" sz="14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es el Indicador General de Satisfacción de Aduanas, siendo el proceso de “Control de Ingreso de Mercancías” el que tiene un mayor nivel de satisfacción.</a:t>
            </a:r>
          </a:p>
        </p:txBody>
      </p:sp>
    </p:spTree>
    <p:extLst>
      <p:ext uri="{BB962C8B-B14F-4D97-AF65-F5344CB8AC3E}">
        <p14:creationId xmlns:p14="http://schemas.microsoft.com/office/powerpoint/2010/main" val="298181654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8" name="Group 3">
            <a:extLst>
              <a:ext uri="{FF2B5EF4-FFF2-40B4-BE49-F238E27FC236}">
                <a16:creationId xmlns:a16="http://schemas.microsoft.com/office/drawing/2014/main" id="{32C6DD3D-8F3E-44E5-B7BD-763F35785BD1}"/>
              </a:ext>
            </a:extLst>
          </p:cNvPr>
          <p:cNvGraphicFramePr>
            <a:graphicFrameLocks noGrp="1"/>
          </p:cNvGraphicFramePr>
          <p:nvPr>
            <p:extLst>
              <p:ext uri="{D42A27DB-BD31-4B8C-83A1-F6EECF244321}">
                <p14:modId xmlns:p14="http://schemas.microsoft.com/office/powerpoint/2010/main" val="3079045694"/>
              </p:ext>
            </p:extLst>
          </p:nvPr>
        </p:nvGraphicFramePr>
        <p:xfrm>
          <a:off x="105933" y="1040690"/>
          <a:ext cx="9642156" cy="5023584"/>
        </p:xfrm>
        <a:graphic>
          <a:graphicData uri="http://schemas.openxmlformats.org/drawingml/2006/table">
            <a:tbl>
              <a:tblPr/>
              <a:tblGrid>
                <a:gridCol w="1038639">
                  <a:extLst>
                    <a:ext uri="{9D8B030D-6E8A-4147-A177-3AD203B41FA5}">
                      <a16:colId xmlns:a16="http://schemas.microsoft.com/office/drawing/2014/main" val="20000"/>
                    </a:ext>
                  </a:extLst>
                </a:gridCol>
                <a:gridCol w="2363557">
                  <a:extLst>
                    <a:ext uri="{9D8B030D-6E8A-4147-A177-3AD203B41FA5}">
                      <a16:colId xmlns:a16="http://schemas.microsoft.com/office/drawing/2014/main" val="20001"/>
                    </a:ext>
                  </a:extLst>
                </a:gridCol>
                <a:gridCol w="689844">
                  <a:extLst>
                    <a:ext uri="{9D8B030D-6E8A-4147-A177-3AD203B41FA5}">
                      <a16:colId xmlns:a16="http://schemas.microsoft.com/office/drawing/2014/main" val="1930407824"/>
                    </a:ext>
                  </a:extLst>
                </a:gridCol>
                <a:gridCol w="642812">
                  <a:extLst>
                    <a:ext uri="{9D8B030D-6E8A-4147-A177-3AD203B41FA5}">
                      <a16:colId xmlns:a16="http://schemas.microsoft.com/office/drawing/2014/main" val="20002"/>
                    </a:ext>
                  </a:extLst>
                </a:gridCol>
                <a:gridCol w="1019089">
                  <a:extLst>
                    <a:ext uri="{9D8B030D-6E8A-4147-A177-3AD203B41FA5}">
                      <a16:colId xmlns:a16="http://schemas.microsoft.com/office/drawing/2014/main" val="20003"/>
                    </a:ext>
                  </a:extLst>
                </a:gridCol>
                <a:gridCol w="940697">
                  <a:extLst>
                    <a:ext uri="{9D8B030D-6E8A-4147-A177-3AD203B41FA5}">
                      <a16:colId xmlns:a16="http://schemas.microsoft.com/office/drawing/2014/main" val="20004"/>
                    </a:ext>
                  </a:extLst>
                </a:gridCol>
                <a:gridCol w="1050445">
                  <a:extLst>
                    <a:ext uri="{9D8B030D-6E8A-4147-A177-3AD203B41FA5}">
                      <a16:colId xmlns:a16="http://schemas.microsoft.com/office/drawing/2014/main" val="20005"/>
                    </a:ext>
                  </a:extLst>
                </a:gridCol>
                <a:gridCol w="956376">
                  <a:extLst>
                    <a:ext uri="{9D8B030D-6E8A-4147-A177-3AD203B41FA5}">
                      <a16:colId xmlns:a16="http://schemas.microsoft.com/office/drawing/2014/main" val="20006"/>
                    </a:ext>
                  </a:extLst>
                </a:gridCol>
                <a:gridCol w="940697">
                  <a:extLst>
                    <a:ext uri="{9D8B030D-6E8A-4147-A177-3AD203B41FA5}">
                      <a16:colId xmlns:a16="http://schemas.microsoft.com/office/drawing/2014/main" val="20007"/>
                    </a:ext>
                  </a:extLst>
                </a:gridCol>
              </a:tblGrid>
              <a:tr h="295275">
                <a:tc rowSpan="2">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bg1"/>
                          </a:solidFill>
                          <a:effectLst/>
                          <a:latin typeface="+mn-lt"/>
                          <a:cs typeface="Arial" panose="020B0604020202020204" pitchFamily="34" charset="0"/>
                        </a:rPr>
                        <a:t>Proceso</a:t>
                      </a:r>
                    </a:p>
                  </a:txBody>
                  <a:tcPr marT="45711" marB="4571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0000"/>
                    </a:solidFill>
                  </a:tcPr>
                </a:tc>
                <a:tc rowSpan="2">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bg1"/>
                          </a:solidFill>
                          <a:effectLst/>
                          <a:latin typeface="+mn-lt"/>
                          <a:cs typeface="Arial" panose="020B0604020202020204" pitchFamily="34" charset="0"/>
                        </a:rPr>
                        <a:t>SERVICIOS</a:t>
                      </a:r>
                    </a:p>
                  </a:txBody>
                  <a:tcPr marT="45711" marB="4571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0000"/>
                    </a:solidFill>
                  </a:tcPr>
                </a:tc>
                <a:tc rowSpan="2">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bg1"/>
                          </a:solidFill>
                          <a:effectLst/>
                          <a:latin typeface="+mn-lt"/>
                          <a:cs typeface="Arial" panose="020B0604020202020204" pitchFamily="34" charset="0"/>
                        </a:rPr>
                        <a:t>BASES</a:t>
                      </a:r>
                    </a:p>
                  </a:txBody>
                  <a:tcPr marT="45711" marB="4571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0000"/>
                    </a:solidFill>
                  </a:tcPr>
                </a:tc>
                <a:tc rowSpan="2">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bg1"/>
                          </a:solidFill>
                          <a:effectLst/>
                          <a:latin typeface="+mn-lt"/>
                          <a:cs typeface="Arial" panose="020B0604020202020204" pitchFamily="34" charset="0"/>
                        </a:rPr>
                        <a:t>TOTAL</a:t>
                      </a:r>
                    </a:p>
                  </a:txBody>
                  <a:tcPr marT="45711" marB="4571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0000"/>
                    </a:solidFill>
                  </a:tcPr>
                </a:tc>
                <a:tc gridSpan="5">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mn-lt"/>
                          <a:cs typeface="Arial" panose="020B0604020202020204" pitchFamily="34" charset="0"/>
                        </a:rPr>
                        <a:t>DIMENSIONES O FACTORES Fuente: encuestas</a:t>
                      </a:r>
                    </a:p>
                  </a:txBody>
                  <a:tcPr marT="45711" marB="45711" anchor="ctr" horzOverflow="overflow">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extLst>
                  <a:ext uri="{0D108BD9-81ED-4DB2-BD59-A6C34878D82A}">
                    <a16:rowId xmlns:a16="http://schemas.microsoft.com/office/drawing/2014/main" val="10000"/>
                  </a:ext>
                </a:extLst>
              </a:tr>
              <a:tr h="335673">
                <a:tc vMerge="1">
                  <a:txBody>
                    <a:bodyPr/>
                    <a:lstStyle/>
                    <a:p>
                      <a:endParaRPr lang="es-ES"/>
                    </a:p>
                  </a:txBody>
                  <a:tcPr/>
                </a:tc>
                <a:tc vMerge="1">
                  <a:txBody>
                    <a:bodyPr/>
                    <a:lstStyle/>
                    <a:p>
                      <a:endParaRPr lang="es-ES"/>
                    </a:p>
                  </a:txBody>
                  <a:tcPr/>
                </a:tc>
                <a:tc vMerge="1">
                  <a:txBody>
                    <a:bodyPr/>
                    <a:lstStyle/>
                    <a:p>
                      <a:endParaRPr lang="es-PE"/>
                    </a:p>
                  </a:txBody>
                  <a:tcPr/>
                </a:tc>
                <a:tc vMerge="1">
                  <a:txBody>
                    <a:bodyPr/>
                    <a:lstStyle/>
                    <a:p>
                      <a:endParaRPr lang="es-ES"/>
                    </a:p>
                  </a:txBody>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100" b="1" i="0" u="none" strike="noStrike" cap="none" normalizeH="0" baseline="0" dirty="0">
                          <a:ln>
                            <a:noFill/>
                          </a:ln>
                          <a:solidFill>
                            <a:schemeClr val="tx1"/>
                          </a:solidFill>
                          <a:effectLst/>
                          <a:latin typeface="+mn-lt"/>
                          <a:cs typeface="Arial" panose="020B0604020202020204" pitchFamily="34" charset="0"/>
                        </a:rPr>
                        <a:t>Conocimiento técnico</a:t>
                      </a:r>
                    </a:p>
                  </a:txBody>
                  <a:tcPr marT="45711" marB="4571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100" b="1" i="0" u="none" strike="noStrike" cap="none" normalizeH="0" baseline="0" dirty="0">
                          <a:ln>
                            <a:noFill/>
                          </a:ln>
                          <a:solidFill>
                            <a:schemeClr val="tx1"/>
                          </a:solidFill>
                          <a:effectLst/>
                          <a:latin typeface="+mn-lt"/>
                          <a:cs typeface="Arial" panose="020B0604020202020204" pitchFamily="34" charset="0"/>
                        </a:rPr>
                        <a:t>Comunica-ción</a:t>
                      </a:r>
                    </a:p>
                  </a:txBody>
                  <a:tcPr marT="45711" marB="4571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100" b="1" i="0" u="none" strike="noStrike" cap="none" normalizeH="0" baseline="0" dirty="0">
                          <a:ln>
                            <a:noFill/>
                          </a:ln>
                          <a:solidFill>
                            <a:schemeClr val="tx1"/>
                          </a:solidFill>
                          <a:effectLst/>
                          <a:latin typeface="+mn-lt"/>
                          <a:cs typeface="Arial" panose="020B0604020202020204" pitchFamily="34" charset="0"/>
                        </a:rPr>
                        <a:t>Elementos tangibles</a:t>
                      </a:r>
                    </a:p>
                  </a:txBody>
                  <a:tcPr marT="45711" marB="4571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100" b="1" i="0" u="none" strike="noStrike" cap="none" normalizeH="0" baseline="0" dirty="0">
                          <a:ln>
                            <a:noFill/>
                          </a:ln>
                          <a:solidFill>
                            <a:schemeClr val="tx1"/>
                          </a:solidFill>
                          <a:effectLst/>
                          <a:latin typeface="+mn-lt"/>
                          <a:cs typeface="Arial" panose="020B0604020202020204" pitchFamily="34" charset="0"/>
                        </a:rPr>
                        <a:t>Calidez</a:t>
                      </a:r>
                    </a:p>
                  </a:txBody>
                  <a:tcPr marT="45711" marB="4571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100" b="1" i="0" u="none" strike="noStrike" cap="none" normalizeH="0" baseline="0" dirty="0">
                          <a:ln>
                            <a:noFill/>
                          </a:ln>
                          <a:solidFill>
                            <a:schemeClr val="tx1"/>
                          </a:solidFill>
                          <a:effectLst/>
                          <a:latin typeface="+mn-lt"/>
                          <a:cs typeface="Arial" panose="020B0604020202020204" pitchFamily="34" charset="0"/>
                        </a:rPr>
                        <a:t>Efectividad</a:t>
                      </a:r>
                    </a:p>
                  </a:txBody>
                  <a:tcPr marT="45711" marB="4571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extLst>
                  <a:ext uri="{0D108BD9-81ED-4DB2-BD59-A6C34878D82A}">
                    <a16:rowId xmlns:a16="http://schemas.microsoft.com/office/drawing/2014/main" val="10001"/>
                  </a:ext>
                </a:extLst>
              </a:tr>
              <a:tr h="0">
                <a:tc rowSpan="2">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900" b="1" i="0" u="none" strike="noStrike" cap="none" normalizeH="0" baseline="0" dirty="0">
                          <a:ln>
                            <a:noFill/>
                          </a:ln>
                          <a:solidFill>
                            <a:schemeClr val="tx1"/>
                          </a:solidFill>
                          <a:effectLst/>
                          <a:latin typeface="+mn-lt"/>
                          <a:cs typeface="Arial" panose="020B0604020202020204" pitchFamily="34" charset="0"/>
                        </a:rPr>
                        <a:t>ATENCIÓN AL USUARIO ADUANERO</a:t>
                      </a:r>
                    </a:p>
                  </a:txBody>
                  <a:tcPr marT="45711" marB="4571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just" defTabSz="914400" rtl="0" eaLnBrk="1" fontAlgn="t" latinLnBrk="0" hangingPunct="1">
                        <a:lnSpc>
                          <a:spcPct val="100000"/>
                        </a:lnSpc>
                        <a:spcBef>
                          <a:spcPct val="0"/>
                        </a:spcBef>
                        <a:spcAft>
                          <a:spcPct val="0"/>
                        </a:spcAft>
                        <a:buClrTx/>
                        <a:buSzTx/>
                        <a:buFontTx/>
                        <a:buNone/>
                        <a:tabLst/>
                      </a:pPr>
                      <a:r>
                        <a:rPr kumimoji="0" lang="es-PE" altLang="es-ES" sz="95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Orientación telefónica (Call Center)</a:t>
                      </a:r>
                      <a:endParaRPr kumimoji="0" lang="es-PE" altLang="es-ES" sz="95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T="45709" marB="45709"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ctr"/>
                      <a:r>
                        <a:rPr lang="es-PE" sz="1100" b="0" i="0" u="none" strike="noStrike" dirty="0">
                          <a:solidFill>
                            <a:schemeClr val="tx1"/>
                          </a:solidFill>
                          <a:effectLst/>
                          <a:latin typeface="+mj-lt"/>
                        </a:rPr>
                        <a:t>80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ctr"/>
                      <a:r>
                        <a:rPr lang="es-ES" sz="1100" b="1" i="0" u="none" strike="noStrike" kern="1200" dirty="0">
                          <a:solidFill>
                            <a:schemeClr val="tx1"/>
                          </a:solidFill>
                          <a:effectLst/>
                          <a:latin typeface="+mj-lt"/>
                          <a:ea typeface="+mn-ea"/>
                          <a:cs typeface="+mn-cs"/>
                        </a:rPr>
                        <a:t>3.57</a:t>
                      </a:r>
                      <a:endParaRPr lang="es-PE" sz="1100" b="1" i="0" u="none" strike="noStrike" kern="1200" dirty="0">
                        <a:solidFill>
                          <a:schemeClr val="tx1"/>
                        </a:solidFill>
                        <a:effectLst/>
                        <a:latin typeface="+mj-lt"/>
                        <a:ea typeface="+mn-ea"/>
                        <a:cs typeface="+mn-cs"/>
                      </a:endParaRP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ctr"/>
                      <a:r>
                        <a:rPr lang="es-PE" sz="900" b="0" i="0" u="none" strike="noStrike" dirty="0">
                          <a:solidFill>
                            <a:schemeClr val="tx1"/>
                          </a:solidFill>
                          <a:effectLst/>
                          <a:latin typeface="Arial" panose="020B0604020202020204" pitchFamily="34" charset="0"/>
                        </a:rPr>
                        <a:t>3.59</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ctr"/>
                      <a:r>
                        <a:rPr lang="es-PE" sz="900" b="0" i="0" u="none" strike="noStrike" dirty="0">
                          <a:solidFill>
                            <a:schemeClr val="tx1"/>
                          </a:solidFill>
                          <a:effectLst/>
                          <a:latin typeface="Arial" panose="020B0604020202020204" pitchFamily="34" charset="0"/>
                        </a:rPr>
                        <a:t>3.77</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ctr"/>
                      <a:r>
                        <a:rPr lang="es-PE" sz="900" b="0" i="0" u="none" strike="noStrike" dirty="0">
                          <a:solidFill>
                            <a:schemeClr val="tx1"/>
                          </a:solidFill>
                          <a:effectLst/>
                          <a:latin typeface="Arial" panose="020B0604020202020204" pitchFamily="34" charset="0"/>
                        </a:rPr>
                        <a:t>3.35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ctr"/>
                      <a:r>
                        <a:rPr lang="es-PE" sz="900" b="0" i="0" u="none" strike="noStrike" dirty="0">
                          <a:solidFill>
                            <a:schemeClr val="tx1"/>
                          </a:solidFill>
                          <a:effectLst/>
                          <a:latin typeface="Arial" panose="020B0604020202020204" pitchFamily="34" charset="0"/>
                        </a:rPr>
                        <a:t>3.73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ctr"/>
                      <a:r>
                        <a:rPr lang="es-PE" sz="900" b="0" i="0" u="none" strike="noStrike" dirty="0">
                          <a:solidFill>
                            <a:schemeClr val="tx1"/>
                          </a:solidFill>
                          <a:effectLst/>
                          <a:latin typeface="Arial" panose="020B0604020202020204" pitchFamily="34" charset="0"/>
                        </a:rPr>
                        <a:t>3.44</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extLst>
                  <a:ext uri="{0D108BD9-81ED-4DB2-BD59-A6C34878D82A}">
                    <a16:rowId xmlns:a16="http://schemas.microsoft.com/office/drawing/2014/main" val="10002"/>
                  </a:ext>
                </a:extLst>
              </a:tr>
              <a:tr h="266403">
                <a:tc vMerge="1">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s-ES" altLang="es-ES" sz="9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T="45711" marB="4571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marL="0" marR="0" lvl="0" indent="0" algn="just" defTabSz="914400" rtl="0" eaLnBrk="1" fontAlgn="t" latinLnBrk="0" hangingPunct="1">
                        <a:lnSpc>
                          <a:spcPct val="100000"/>
                        </a:lnSpc>
                        <a:spcBef>
                          <a:spcPct val="0"/>
                        </a:spcBef>
                        <a:spcAft>
                          <a:spcPct val="0"/>
                        </a:spcAft>
                        <a:buClrTx/>
                        <a:buSzTx/>
                        <a:buFontTx/>
                        <a:buNone/>
                        <a:tabLst/>
                      </a:pPr>
                      <a:r>
                        <a:rPr kumimoji="0" lang="es-PE" altLang="es-ES" sz="950" b="0" i="0" u="none" strike="noStrike" cap="none" normalizeH="0" baseline="0" dirty="0">
                          <a:ln>
                            <a:noFill/>
                          </a:ln>
                          <a:solidFill>
                            <a:schemeClr val="tx1"/>
                          </a:solidFill>
                          <a:effectLst/>
                          <a:latin typeface="Arial" panose="020B0604020202020204" pitchFamily="34" charset="0"/>
                          <a:cs typeface="Arial" panose="020B0604020202020204" pitchFamily="34" charset="0"/>
                        </a:rPr>
                        <a:t>Orientación portal (Contáctenos)</a:t>
                      </a:r>
                    </a:p>
                  </a:txBody>
                  <a:tcPr marT="45709" marB="45709"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ctr"/>
                      <a:r>
                        <a:rPr lang="es-PE" sz="1100" b="0" i="0" u="none" strike="noStrike" dirty="0">
                          <a:solidFill>
                            <a:schemeClr val="tx1"/>
                          </a:solidFill>
                          <a:effectLst/>
                          <a:latin typeface="+mj-lt"/>
                        </a:rPr>
                        <a:t>70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ctr"/>
                      <a:r>
                        <a:rPr lang="es-ES" sz="1100" b="1" i="0" u="none" strike="noStrike" kern="1200" dirty="0">
                          <a:solidFill>
                            <a:schemeClr val="tx1"/>
                          </a:solidFill>
                          <a:effectLst/>
                          <a:latin typeface="+mj-lt"/>
                          <a:ea typeface="+mn-ea"/>
                          <a:cs typeface="+mn-cs"/>
                        </a:rPr>
                        <a:t>3.58</a:t>
                      </a:r>
                      <a:endParaRPr lang="es-PE" sz="1100" b="1" i="0" u="none" strike="noStrike" kern="1200" dirty="0">
                        <a:solidFill>
                          <a:schemeClr val="tx1"/>
                        </a:solidFill>
                        <a:effectLst/>
                        <a:latin typeface="+mj-lt"/>
                        <a:ea typeface="+mn-ea"/>
                        <a:cs typeface="+mn-cs"/>
                      </a:endParaRP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ctr"/>
                      <a:r>
                        <a:rPr lang="es-PE" sz="900" b="0" i="0" u="none" strike="noStrike" dirty="0">
                          <a:solidFill>
                            <a:schemeClr val="tx1"/>
                          </a:solidFill>
                          <a:effectLst/>
                          <a:latin typeface="Arial" panose="020B0604020202020204" pitchFamily="34" charset="0"/>
                        </a:rPr>
                        <a:t>3.60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ctr"/>
                      <a:r>
                        <a:rPr lang="es-PE" sz="900" b="0" i="0" u="none" strike="noStrike" dirty="0">
                          <a:solidFill>
                            <a:schemeClr val="tx1"/>
                          </a:solidFill>
                          <a:effectLst/>
                          <a:latin typeface="Arial" panose="020B0604020202020204" pitchFamily="34" charset="0"/>
                        </a:rPr>
                        <a:t>3.60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ctr"/>
                      <a:r>
                        <a:rPr lang="es-PE" sz="900" b="0" i="0" u="none" strike="noStrike" dirty="0">
                          <a:solidFill>
                            <a:schemeClr val="tx1"/>
                          </a:solidFill>
                          <a:effectLst/>
                          <a:latin typeface="Arial" panose="020B0604020202020204" pitchFamily="34" charset="0"/>
                        </a:rPr>
                        <a:t>3.74</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ctr"/>
                      <a:r>
                        <a:rPr lang="es-ES" sz="1200" b="0" i="0" u="none" strike="noStrike" kern="1200" dirty="0">
                          <a:solidFill>
                            <a:schemeClr val="tx1"/>
                          </a:solidFill>
                          <a:effectLst/>
                          <a:latin typeface="+mj-lt"/>
                          <a:ea typeface="+mn-ea"/>
                          <a:cs typeface="+mn-cs"/>
                        </a:rPr>
                        <a:t>-</a:t>
                      </a:r>
                      <a:endParaRPr lang="es-PE" sz="1200" b="0" i="0" u="none" strike="noStrike" kern="1200" dirty="0">
                        <a:solidFill>
                          <a:schemeClr val="tx1"/>
                        </a:solidFill>
                        <a:effectLst/>
                        <a:latin typeface="+mj-lt"/>
                        <a:ea typeface="+mn-ea"/>
                        <a:cs typeface="+mn-cs"/>
                      </a:endParaRP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ctr"/>
                      <a:r>
                        <a:rPr lang="es-PE" sz="900" b="0" i="0" u="none" strike="noStrike" dirty="0">
                          <a:solidFill>
                            <a:schemeClr val="tx1"/>
                          </a:solidFill>
                          <a:effectLst/>
                          <a:latin typeface="Arial" panose="020B0604020202020204" pitchFamily="34" charset="0"/>
                        </a:rPr>
                        <a:t>3.38</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extLst>
                  <a:ext uri="{0D108BD9-81ED-4DB2-BD59-A6C34878D82A}">
                    <a16:rowId xmlns:a16="http://schemas.microsoft.com/office/drawing/2014/main" val="3771272501"/>
                  </a:ext>
                </a:extLst>
              </a:tr>
              <a:tr h="0">
                <a:tc rowSpan="5">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850" b="1" i="0" u="none" strike="noStrike" cap="none" normalizeH="0" baseline="0" dirty="0">
                          <a:ln>
                            <a:noFill/>
                          </a:ln>
                          <a:solidFill>
                            <a:schemeClr val="tx1"/>
                          </a:solidFill>
                          <a:effectLst/>
                          <a:latin typeface="+mn-lt"/>
                          <a:cs typeface="Arial" panose="020B0604020202020204" pitchFamily="34" charset="0"/>
                        </a:rPr>
                        <a:t>CONTROL DE INGRESO DE MERCANCÍAS (IMPORTACIONES)</a:t>
                      </a:r>
                    </a:p>
                  </a:txBody>
                  <a:tcPr marT="45711" marB="4571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just" defTabSz="914400" rtl="0" eaLnBrk="1" fontAlgn="t" latinLnBrk="0" hangingPunct="1">
                        <a:lnSpc>
                          <a:spcPct val="100000"/>
                        </a:lnSpc>
                        <a:spcBef>
                          <a:spcPct val="0"/>
                        </a:spcBef>
                        <a:spcAft>
                          <a:spcPct val="0"/>
                        </a:spcAft>
                        <a:buClrTx/>
                        <a:buSzTx/>
                        <a:buFontTx/>
                        <a:buNone/>
                        <a:tabLst/>
                      </a:pPr>
                      <a:r>
                        <a:rPr kumimoji="0" lang="es-PE" altLang="es-ES" sz="95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Manifiesto importación</a:t>
                      </a:r>
                      <a:endParaRPr kumimoji="0" lang="es-PE" altLang="es-ES" sz="95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T="45709" marB="45709"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ctr"/>
                      <a:r>
                        <a:rPr lang="es-PE" sz="1100" b="0" i="0" u="none" strike="noStrike" dirty="0">
                          <a:solidFill>
                            <a:schemeClr val="tx1"/>
                          </a:solidFill>
                          <a:effectLst/>
                          <a:latin typeface="+mj-lt"/>
                        </a:rPr>
                        <a:t>30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ctr"/>
                      <a:r>
                        <a:rPr lang="es-PE" sz="900" b="1" i="0" u="none" strike="noStrike" dirty="0">
                          <a:solidFill>
                            <a:schemeClr val="tx1"/>
                          </a:solidFill>
                          <a:effectLst/>
                          <a:latin typeface="Arial" panose="020B0604020202020204" pitchFamily="34" charset="0"/>
                        </a:rPr>
                        <a:t>3.92</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ctr"/>
                      <a:r>
                        <a:rPr lang="es-PE" sz="900" b="0" i="0" u="none" strike="noStrike" dirty="0">
                          <a:solidFill>
                            <a:schemeClr val="tx1"/>
                          </a:solidFill>
                          <a:effectLst/>
                          <a:latin typeface="Arial" panose="020B0604020202020204" pitchFamily="34" charset="0"/>
                        </a:rPr>
                        <a:t>3.98</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ctr"/>
                      <a:r>
                        <a:rPr lang="es-PE" sz="900" b="0" i="0" u="none" strike="noStrike" dirty="0">
                          <a:solidFill>
                            <a:schemeClr val="tx1"/>
                          </a:solidFill>
                          <a:effectLst/>
                          <a:latin typeface="Arial" panose="020B0604020202020204" pitchFamily="34" charset="0"/>
                        </a:rPr>
                        <a:t>3.95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ctr"/>
                      <a:r>
                        <a:rPr lang="es-PE" sz="900" b="0" i="0" u="none" strike="noStrike" dirty="0">
                          <a:solidFill>
                            <a:schemeClr val="tx1"/>
                          </a:solidFill>
                          <a:effectLst/>
                          <a:latin typeface="Arial" panose="020B0604020202020204" pitchFamily="34" charset="0"/>
                        </a:rPr>
                        <a:t>3.81</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ctr"/>
                      <a:r>
                        <a:rPr lang="es-PE" sz="900" b="0" i="0" u="none" strike="noStrike" dirty="0">
                          <a:solidFill>
                            <a:schemeClr val="tx1"/>
                          </a:solidFill>
                          <a:effectLst/>
                          <a:latin typeface="Arial" panose="020B0604020202020204" pitchFamily="34" charset="0"/>
                        </a:rPr>
                        <a:t>4.05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ctr"/>
                      <a:r>
                        <a:rPr lang="es-PE" sz="900" b="0" i="0" u="none" strike="noStrike" dirty="0">
                          <a:solidFill>
                            <a:schemeClr val="tx1"/>
                          </a:solidFill>
                          <a:effectLst/>
                          <a:latin typeface="Arial" panose="020B0604020202020204" pitchFamily="34" charset="0"/>
                        </a:rPr>
                        <a:t>3.82</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extLst>
                  <a:ext uri="{0D108BD9-81ED-4DB2-BD59-A6C34878D82A}">
                    <a16:rowId xmlns:a16="http://schemas.microsoft.com/office/drawing/2014/main" val="1791017058"/>
                  </a:ext>
                </a:extLst>
              </a:tr>
              <a:tr h="0">
                <a:tc vMerge="1">
                  <a:txBody>
                    <a:bodyPr/>
                    <a:lstStyle/>
                    <a:p>
                      <a:endParaRPr lang="es-MX"/>
                    </a:p>
                  </a:txBody>
                  <a:tcPr/>
                </a:tc>
                <a:tc>
                  <a:txBody>
                    <a:bodyPr/>
                    <a:lstStyle/>
                    <a:p>
                      <a:pPr marL="0" marR="0" lvl="0" indent="0" algn="just" defTabSz="914400" rtl="0" eaLnBrk="1" fontAlgn="t" latinLnBrk="0" hangingPunct="1">
                        <a:lnSpc>
                          <a:spcPct val="100000"/>
                        </a:lnSpc>
                        <a:spcBef>
                          <a:spcPct val="0"/>
                        </a:spcBef>
                        <a:spcAft>
                          <a:spcPct val="0"/>
                        </a:spcAft>
                        <a:buClrTx/>
                        <a:buSzTx/>
                        <a:buFontTx/>
                        <a:buNone/>
                        <a:tabLst/>
                      </a:pPr>
                      <a:r>
                        <a:rPr kumimoji="0" lang="es-PE" altLang="es-ES" sz="950" b="0" i="0" u="none" strike="noStrike" cap="none" normalizeH="0" baseline="0" dirty="0">
                          <a:ln>
                            <a:noFill/>
                          </a:ln>
                          <a:solidFill>
                            <a:schemeClr val="tx1"/>
                          </a:solidFill>
                          <a:effectLst/>
                          <a:latin typeface="Arial" panose="020B0604020202020204" pitchFamily="34" charset="0"/>
                          <a:cs typeface="Arial" panose="020B0604020202020204" pitchFamily="34" charset="0"/>
                        </a:rPr>
                        <a:t>Despacho de importación (Importadores)</a:t>
                      </a:r>
                    </a:p>
                  </a:txBody>
                  <a:tcPr marT="45709" marB="45709"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ctr"/>
                      <a:r>
                        <a:rPr lang="es-PE" sz="1100" b="0" i="0" u="none" strike="noStrike" dirty="0">
                          <a:solidFill>
                            <a:schemeClr val="tx1"/>
                          </a:solidFill>
                          <a:effectLst/>
                          <a:latin typeface="+mj-lt"/>
                        </a:rPr>
                        <a:t>60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ctr"/>
                      <a:r>
                        <a:rPr lang="es-PE" sz="900" b="1" i="0" u="none" strike="noStrike" dirty="0">
                          <a:solidFill>
                            <a:schemeClr val="tx1"/>
                          </a:solidFill>
                          <a:effectLst/>
                          <a:latin typeface="Arial" panose="020B0604020202020204" pitchFamily="34" charset="0"/>
                        </a:rPr>
                        <a:t>3.46</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ctr"/>
                      <a:r>
                        <a:rPr lang="es-PE" sz="900" b="0" i="0" u="none" strike="noStrike" dirty="0">
                          <a:solidFill>
                            <a:schemeClr val="tx1"/>
                          </a:solidFill>
                          <a:effectLst/>
                          <a:latin typeface="Arial" panose="020B0604020202020204" pitchFamily="34" charset="0"/>
                        </a:rPr>
                        <a:t>3.50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ctr"/>
                      <a:r>
                        <a:rPr lang="es-PE" sz="900" b="0" i="0" u="none" strike="noStrike" dirty="0">
                          <a:solidFill>
                            <a:schemeClr val="tx1"/>
                          </a:solidFill>
                          <a:effectLst/>
                          <a:latin typeface="Arial" panose="020B0604020202020204" pitchFamily="34" charset="0"/>
                        </a:rPr>
                        <a:t>3.40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ctr"/>
                      <a:r>
                        <a:rPr lang="es-PE" sz="900" b="0" i="0" u="none" strike="noStrike" dirty="0">
                          <a:solidFill>
                            <a:schemeClr val="tx1"/>
                          </a:solidFill>
                          <a:effectLst/>
                          <a:latin typeface="Arial" panose="020B0604020202020204" pitchFamily="34" charset="0"/>
                        </a:rPr>
                        <a:t>3.55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ctr"/>
                      <a:r>
                        <a:rPr lang="es-PE" sz="900" b="0" i="0" u="none" strike="noStrike" dirty="0">
                          <a:solidFill>
                            <a:schemeClr val="tx1"/>
                          </a:solidFill>
                          <a:effectLst/>
                          <a:latin typeface="Arial" panose="020B0604020202020204" pitchFamily="34" charset="0"/>
                        </a:rPr>
                        <a:t>3.50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ctr"/>
                      <a:r>
                        <a:rPr lang="es-PE" sz="900" b="0" i="0" u="none" strike="noStrike" dirty="0">
                          <a:solidFill>
                            <a:schemeClr val="tx1"/>
                          </a:solidFill>
                          <a:effectLst/>
                          <a:latin typeface="Arial" panose="020B0604020202020204" pitchFamily="34" charset="0"/>
                        </a:rPr>
                        <a:t>3.36</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extLst>
                  <a:ext uri="{0D108BD9-81ED-4DB2-BD59-A6C34878D82A}">
                    <a16:rowId xmlns:a16="http://schemas.microsoft.com/office/drawing/2014/main" val="67738966"/>
                  </a:ext>
                </a:extLst>
              </a:tr>
              <a:tr h="468399">
                <a:tc vMerge="1">
                  <a:txBody>
                    <a:bodyPr/>
                    <a:lstStyle/>
                    <a:p>
                      <a:endParaRPr lang="es-PE"/>
                    </a:p>
                  </a:txBody>
                  <a:tcPr/>
                </a:tc>
                <a:tc>
                  <a:txBody>
                    <a:bodyPr/>
                    <a:lstStyle/>
                    <a:p>
                      <a:pPr marL="0" marR="0" lvl="0" indent="0" algn="just" defTabSz="914400" rtl="0" eaLnBrk="1" fontAlgn="t" latinLnBrk="0" hangingPunct="1">
                        <a:lnSpc>
                          <a:spcPct val="100000"/>
                        </a:lnSpc>
                        <a:spcBef>
                          <a:spcPct val="0"/>
                        </a:spcBef>
                        <a:spcAft>
                          <a:spcPct val="0"/>
                        </a:spcAft>
                        <a:buClrTx/>
                        <a:buSzTx/>
                        <a:buFontTx/>
                        <a:buNone/>
                        <a:tabLst/>
                      </a:pPr>
                      <a:r>
                        <a:rPr kumimoji="0" lang="es-PE" altLang="es-ES" sz="950" b="0" i="0" u="none" strike="noStrike" cap="none" normalizeH="0" baseline="0" dirty="0">
                          <a:ln>
                            <a:noFill/>
                          </a:ln>
                          <a:solidFill>
                            <a:schemeClr val="tx1"/>
                          </a:solidFill>
                          <a:effectLst/>
                          <a:latin typeface="Arial" panose="020B0604020202020204" pitchFamily="34" charset="0"/>
                          <a:cs typeface="Arial" panose="020B0604020202020204" pitchFamily="34" charset="0"/>
                        </a:rPr>
                        <a:t>Despacho de importación (Agencias de Aduanas)</a:t>
                      </a:r>
                    </a:p>
                  </a:txBody>
                  <a:tcPr marT="45709" marB="45709"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ctr"/>
                      <a:r>
                        <a:rPr lang="es-PE" sz="1100" b="0" i="0" u="none" strike="noStrike" dirty="0">
                          <a:solidFill>
                            <a:schemeClr val="tx1"/>
                          </a:solidFill>
                          <a:effectLst/>
                          <a:latin typeface="+mj-lt"/>
                        </a:rPr>
                        <a:t>30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ctr"/>
                      <a:r>
                        <a:rPr lang="es-PE" sz="900" b="1" i="0" u="none" strike="noStrike" dirty="0">
                          <a:solidFill>
                            <a:schemeClr val="tx1"/>
                          </a:solidFill>
                          <a:effectLst/>
                          <a:latin typeface="Arial" panose="020B0604020202020204" pitchFamily="34" charset="0"/>
                        </a:rPr>
                        <a:t>3.78</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ctr"/>
                      <a:r>
                        <a:rPr lang="es-PE" sz="900" b="0" i="0" u="none" strike="noStrike" dirty="0">
                          <a:solidFill>
                            <a:schemeClr val="tx1"/>
                          </a:solidFill>
                          <a:effectLst/>
                          <a:latin typeface="Arial" panose="020B0604020202020204" pitchFamily="34" charset="0"/>
                        </a:rPr>
                        <a:t>3.73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ctr"/>
                      <a:r>
                        <a:rPr lang="es-PE" sz="900" b="0" i="0" u="none" strike="noStrike" dirty="0">
                          <a:solidFill>
                            <a:schemeClr val="tx1"/>
                          </a:solidFill>
                          <a:effectLst/>
                          <a:latin typeface="Arial" panose="020B0604020202020204" pitchFamily="34" charset="0"/>
                        </a:rPr>
                        <a:t>3.75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ctr"/>
                      <a:r>
                        <a:rPr lang="es-PE" sz="900" b="0" i="0" u="none" strike="noStrike" dirty="0">
                          <a:solidFill>
                            <a:schemeClr val="tx1"/>
                          </a:solidFill>
                          <a:effectLst/>
                          <a:latin typeface="Arial" panose="020B0604020202020204" pitchFamily="34" charset="0"/>
                        </a:rPr>
                        <a:t>3.63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ctr"/>
                      <a:r>
                        <a:rPr lang="es-PE" sz="900" b="0" i="0" u="none" strike="noStrike" dirty="0">
                          <a:solidFill>
                            <a:schemeClr val="tx1"/>
                          </a:solidFill>
                          <a:effectLst/>
                          <a:latin typeface="Arial" panose="020B0604020202020204" pitchFamily="34" charset="0"/>
                        </a:rPr>
                        <a:t>3.88</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ctr"/>
                      <a:r>
                        <a:rPr lang="es-PE" sz="900" b="0" i="0" u="none" strike="noStrike" dirty="0">
                          <a:solidFill>
                            <a:schemeClr val="tx1"/>
                          </a:solidFill>
                          <a:effectLst/>
                          <a:latin typeface="Arial" panose="020B0604020202020204" pitchFamily="34" charset="0"/>
                        </a:rPr>
                        <a:t>3.89</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extLst>
                  <a:ext uri="{0D108BD9-81ED-4DB2-BD59-A6C34878D82A}">
                    <a16:rowId xmlns:a16="http://schemas.microsoft.com/office/drawing/2014/main" val="10008"/>
                  </a:ext>
                </a:extLst>
              </a:tr>
              <a:tr h="292169">
                <a:tc vMerge="1">
                  <a:txBody>
                    <a:bodyPr/>
                    <a:lstStyle/>
                    <a:p>
                      <a:endParaRPr lang="es-ES"/>
                    </a:p>
                  </a:txBody>
                  <a:tcPr/>
                </a:tc>
                <a:tc>
                  <a:txBody>
                    <a:bodyPr/>
                    <a:lstStyle/>
                    <a:p>
                      <a:pPr marL="0" marR="0" lvl="0" indent="0" algn="just" defTabSz="914400" rtl="0" eaLnBrk="1" fontAlgn="t" latinLnBrk="0" hangingPunct="1">
                        <a:lnSpc>
                          <a:spcPct val="100000"/>
                        </a:lnSpc>
                        <a:spcBef>
                          <a:spcPct val="0"/>
                        </a:spcBef>
                        <a:spcAft>
                          <a:spcPct val="0"/>
                        </a:spcAft>
                        <a:buClrTx/>
                        <a:buSzTx/>
                        <a:buFontTx/>
                        <a:buNone/>
                        <a:tabLst/>
                      </a:pPr>
                      <a:r>
                        <a:rPr kumimoji="0" lang="es-PE" altLang="es-ES" sz="950" b="0" i="0" u="none" strike="noStrike" cap="none" normalizeH="0" baseline="0" dirty="0">
                          <a:ln>
                            <a:noFill/>
                          </a:ln>
                          <a:solidFill>
                            <a:schemeClr val="tx1"/>
                          </a:solidFill>
                          <a:effectLst/>
                          <a:latin typeface="Arial" panose="020B0604020202020204" pitchFamily="34" charset="0"/>
                          <a:cs typeface="Arial" panose="020B0604020202020204" pitchFamily="34" charset="0"/>
                        </a:rPr>
                        <a:t>Despacho simplificado de importación</a:t>
                      </a:r>
                    </a:p>
                  </a:txBody>
                  <a:tcPr marT="45709" marB="45709"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ctr"/>
                      <a:r>
                        <a:rPr lang="es-PE" sz="1100" b="0" i="0" u="none" strike="noStrike" dirty="0">
                          <a:solidFill>
                            <a:schemeClr val="tx1"/>
                          </a:solidFill>
                          <a:effectLst/>
                          <a:latin typeface="+mj-lt"/>
                        </a:rPr>
                        <a:t>60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ctr"/>
                      <a:r>
                        <a:rPr lang="es-PE" sz="900" b="1" i="0" u="none" strike="noStrike" dirty="0">
                          <a:solidFill>
                            <a:schemeClr val="tx1"/>
                          </a:solidFill>
                          <a:effectLst/>
                          <a:latin typeface="Arial" panose="020B0604020202020204" pitchFamily="34" charset="0"/>
                        </a:rPr>
                        <a:t>3.47</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ctr"/>
                      <a:r>
                        <a:rPr lang="es-PE" sz="900" b="0" i="0" u="none" strike="noStrike" dirty="0">
                          <a:solidFill>
                            <a:schemeClr val="tx1"/>
                          </a:solidFill>
                          <a:effectLst/>
                          <a:latin typeface="Arial" panose="020B0604020202020204" pitchFamily="34" charset="0"/>
                        </a:rPr>
                        <a:t>3.66</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ctr"/>
                      <a:r>
                        <a:rPr lang="es-PE" sz="900" b="0" i="0" u="none" strike="noStrike" dirty="0">
                          <a:solidFill>
                            <a:schemeClr val="tx1"/>
                          </a:solidFill>
                          <a:effectLst/>
                          <a:latin typeface="Arial" panose="020B0604020202020204" pitchFamily="34" charset="0"/>
                        </a:rPr>
                        <a:t>3.55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ctr"/>
                      <a:r>
                        <a:rPr lang="es-PE" sz="900" b="0" i="0" u="none" strike="noStrike" dirty="0">
                          <a:solidFill>
                            <a:schemeClr val="tx1"/>
                          </a:solidFill>
                          <a:effectLst/>
                          <a:latin typeface="Arial" panose="020B0604020202020204" pitchFamily="34" charset="0"/>
                        </a:rPr>
                        <a:t>3.41</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ctr"/>
                      <a:r>
                        <a:rPr lang="es-PE" sz="900" b="0" i="0" u="none" strike="noStrike" dirty="0">
                          <a:solidFill>
                            <a:schemeClr val="tx1"/>
                          </a:solidFill>
                          <a:effectLst/>
                          <a:latin typeface="Arial" panose="020B0604020202020204" pitchFamily="34" charset="0"/>
                        </a:rPr>
                        <a:t>3.44</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ctr"/>
                      <a:r>
                        <a:rPr lang="es-PE" sz="900" b="0" i="0" u="none" strike="noStrike" dirty="0">
                          <a:solidFill>
                            <a:schemeClr val="tx1"/>
                          </a:solidFill>
                          <a:effectLst/>
                          <a:latin typeface="Arial" panose="020B0604020202020204" pitchFamily="34" charset="0"/>
                        </a:rPr>
                        <a:t>3.28</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extLst>
                  <a:ext uri="{0D108BD9-81ED-4DB2-BD59-A6C34878D82A}">
                    <a16:rowId xmlns:a16="http://schemas.microsoft.com/office/drawing/2014/main" val="10004"/>
                  </a:ext>
                </a:extLst>
              </a:tr>
              <a:tr h="0">
                <a:tc vMerge="1">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s-ES" altLang="es-ES" sz="1100" b="1" i="0" u="none" strike="noStrike" cap="none" normalizeH="0" baseline="0" dirty="0">
                        <a:ln>
                          <a:noFill/>
                        </a:ln>
                        <a:solidFill>
                          <a:schemeClr val="tx1"/>
                        </a:solidFill>
                        <a:effectLst/>
                        <a:latin typeface="+mn-lt"/>
                        <a:cs typeface="Arial" panose="020B0604020202020204" pitchFamily="34" charset="0"/>
                      </a:endParaRPr>
                    </a:p>
                  </a:txBody>
                  <a:tcPr marT="45711" marB="4571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marL="0" marR="0" lvl="0" indent="0" algn="just" defTabSz="914400" rtl="0" eaLnBrk="1" fontAlgn="t" latinLnBrk="0" hangingPunct="1">
                        <a:lnSpc>
                          <a:spcPct val="100000"/>
                        </a:lnSpc>
                        <a:spcBef>
                          <a:spcPct val="0"/>
                        </a:spcBef>
                        <a:spcAft>
                          <a:spcPct val="0"/>
                        </a:spcAft>
                        <a:buClrTx/>
                        <a:buSzTx/>
                        <a:buFontTx/>
                        <a:buNone/>
                        <a:tabLst/>
                      </a:pPr>
                      <a:r>
                        <a:rPr kumimoji="0" lang="es-PE" altLang="es-ES" sz="950" b="0" i="0" u="none" strike="noStrike" cap="none" normalizeH="0" baseline="0" dirty="0">
                          <a:ln>
                            <a:noFill/>
                          </a:ln>
                          <a:solidFill>
                            <a:schemeClr val="tx1"/>
                          </a:solidFill>
                          <a:effectLst/>
                          <a:latin typeface="Arial" panose="020B0604020202020204" pitchFamily="34" charset="0"/>
                          <a:cs typeface="Arial" panose="020B0604020202020204" pitchFamily="34" charset="0"/>
                        </a:rPr>
                        <a:t>Envíos de entrega rápida</a:t>
                      </a:r>
                    </a:p>
                  </a:txBody>
                  <a:tcPr marT="45709" marB="45709"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ctr"/>
                      <a:r>
                        <a:rPr lang="es-PE" sz="1100" b="0" i="0" u="none" strike="noStrike" dirty="0">
                          <a:solidFill>
                            <a:schemeClr val="tx1"/>
                          </a:solidFill>
                          <a:effectLst/>
                          <a:latin typeface="+mj-lt"/>
                        </a:rPr>
                        <a:t>60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ctr"/>
                      <a:r>
                        <a:rPr lang="es-PE" sz="900" b="1" i="0" u="none" strike="noStrike" dirty="0">
                          <a:solidFill>
                            <a:schemeClr val="tx1"/>
                          </a:solidFill>
                          <a:effectLst/>
                          <a:latin typeface="Arial" panose="020B0604020202020204" pitchFamily="34" charset="0"/>
                        </a:rPr>
                        <a:t>3.43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ctr"/>
                      <a:r>
                        <a:rPr lang="es-PE" sz="900" b="0" i="0" u="none" strike="noStrike" dirty="0">
                          <a:solidFill>
                            <a:schemeClr val="tx1"/>
                          </a:solidFill>
                          <a:effectLst/>
                          <a:latin typeface="Arial" panose="020B0604020202020204" pitchFamily="34" charset="0"/>
                        </a:rPr>
                        <a:t>3.38</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ctr"/>
                      <a:r>
                        <a:rPr lang="es-PE" sz="900" b="0" i="0" u="none" strike="noStrike" dirty="0">
                          <a:solidFill>
                            <a:schemeClr val="tx1"/>
                          </a:solidFill>
                          <a:effectLst/>
                          <a:latin typeface="Arial" panose="020B0604020202020204" pitchFamily="34" charset="0"/>
                        </a:rPr>
                        <a:t>3.42</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ctr"/>
                      <a:r>
                        <a:rPr lang="es-PE" sz="900" b="0" i="0" u="none" strike="noStrike" dirty="0">
                          <a:solidFill>
                            <a:schemeClr val="tx1"/>
                          </a:solidFill>
                          <a:effectLst/>
                          <a:latin typeface="Arial" panose="020B0604020202020204" pitchFamily="34" charset="0"/>
                        </a:rPr>
                        <a:t>3.43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ctr"/>
                      <a:r>
                        <a:rPr lang="es-PE" sz="900" b="0" i="0" u="none" strike="noStrike" dirty="0">
                          <a:solidFill>
                            <a:schemeClr val="tx1"/>
                          </a:solidFill>
                          <a:effectLst/>
                          <a:latin typeface="Arial" panose="020B0604020202020204" pitchFamily="34" charset="0"/>
                        </a:rPr>
                        <a:t>3.57</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ctr"/>
                      <a:r>
                        <a:rPr lang="es-PE" sz="900" b="0" i="0" u="none" strike="noStrike" dirty="0">
                          <a:solidFill>
                            <a:schemeClr val="tx1"/>
                          </a:solidFill>
                          <a:effectLst/>
                          <a:latin typeface="Arial" panose="020B0604020202020204" pitchFamily="34" charset="0"/>
                        </a:rPr>
                        <a:t>3.33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extLst>
                  <a:ext uri="{0D108BD9-81ED-4DB2-BD59-A6C34878D82A}">
                    <a16:rowId xmlns:a16="http://schemas.microsoft.com/office/drawing/2014/main" val="10009"/>
                  </a:ext>
                </a:extLst>
              </a:tr>
              <a:tr h="332218">
                <a:tc rowSpan="5">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850" b="1" i="0" u="none" strike="noStrike" cap="none" normalizeH="0" baseline="0" dirty="0">
                          <a:ln>
                            <a:noFill/>
                          </a:ln>
                          <a:solidFill>
                            <a:schemeClr val="tx1"/>
                          </a:solidFill>
                          <a:effectLst/>
                          <a:latin typeface="+mn-lt"/>
                          <a:cs typeface="Arial" panose="020B0604020202020204" pitchFamily="34" charset="0"/>
                        </a:rPr>
                        <a:t>CONTROL DE SALIDA DE MERCANCÍAS (EXPORTACIONES)</a:t>
                      </a:r>
                    </a:p>
                  </a:txBody>
                  <a:tcPr marT="45711" marB="4571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just" defTabSz="914400" rtl="0" eaLnBrk="1" fontAlgn="t" latinLnBrk="0" hangingPunct="1">
                        <a:lnSpc>
                          <a:spcPct val="100000"/>
                        </a:lnSpc>
                        <a:spcBef>
                          <a:spcPct val="0"/>
                        </a:spcBef>
                        <a:spcAft>
                          <a:spcPct val="0"/>
                        </a:spcAft>
                        <a:buClrTx/>
                        <a:buSzTx/>
                        <a:buFontTx/>
                        <a:buNone/>
                        <a:tabLst/>
                      </a:pPr>
                      <a:r>
                        <a:rPr kumimoji="0" lang="es-PE" altLang="es-ES" sz="95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Manifiesto exportación</a:t>
                      </a:r>
                      <a:endParaRPr kumimoji="0" lang="es-PE" altLang="es-ES" sz="95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T="45709" marB="45709"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ctr"/>
                      <a:r>
                        <a:rPr lang="es-PE" sz="1100" b="0" i="0" u="none" strike="noStrike" dirty="0">
                          <a:solidFill>
                            <a:schemeClr val="tx1"/>
                          </a:solidFill>
                          <a:effectLst/>
                          <a:latin typeface="+mj-lt"/>
                        </a:rPr>
                        <a:t>30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ctr"/>
                      <a:r>
                        <a:rPr lang="es-PE" sz="900" b="1" i="0" u="none" strike="noStrike" dirty="0">
                          <a:solidFill>
                            <a:schemeClr val="tx1"/>
                          </a:solidFill>
                          <a:effectLst/>
                          <a:latin typeface="Arial" panose="020B0604020202020204" pitchFamily="34" charset="0"/>
                        </a:rPr>
                        <a:t>3.73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ctr"/>
                      <a:r>
                        <a:rPr lang="es-PE" sz="900" b="0" i="0" u="none" strike="noStrike" dirty="0">
                          <a:solidFill>
                            <a:schemeClr val="tx1"/>
                          </a:solidFill>
                          <a:effectLst/>
                          <a:latin typeface="Arial" panose="020B0604020202020204" pitchFamily="34" charset="0"/>
                        </a:rPr>
                        <a:t>3.72</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ctr"/>
                      <a:r>
                        <a:rPr lang="es-PE" sz="900" b="0" i="0" u="none" strike="noStrike" dirty="0">
                          <a:solidFill>
                            <a:schemeClr val="tx1"/>
                          </a:solidFill>
                          <a:effectLst/>
                          <a:latin typeface="Arial" panose="020B0604020202020204" pitchFamily="34" charset="0"/>
                        </a:rPr>
                        <a:t>3.75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ctr"/>
                      <a:r>
                        <a:rPr lang="es-PE" sz="900" b="0" i="0" u="none" strike="noStrike" dirty="0">
                          <a:solidFill>
                            <a:schemeClr val="tx1"/>
                          </a:solidFill>
                          <a:effectLst/>
                          <a:latin typeface="Arial" panose="020B0604020202020204" pitchFamily="34" charset="0"/>
                        </a:rPr>
                        <a:t>3.42</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ctr"/>
                      <a:r>
                        <a:rPr lang="es-PE" sz="900" b="0" i="0" u="none" strike="noStrike" dirty="0">
                          <a:solidFill>
                            <a:schemeClr val="tx1"/>
                          </a:solidFill>
                          <a:effectLst/>
                          <a:latin typeface="Arial" panose="020B0604020202020204" pitchFamily="34" charset="0"/>
                        </a:rPr>
                        <a:t>4.00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ctr"/>
                      <a:r>
                        <a:rPr lang="es-PE" sz="900" b="0" i="0" u="none" strike="noStrike" dirty="0">
                          <a:solidFill>
                            <a:schemeClr val="tx1"/>
                          </a:solidFill>
                          <a:effectLst/>
                          <a:latin typeface="Arial" panose="020B0604020202020204" pitchFamily="34" charset="0"/>
                        </a:rPr>
                        <a:t>3.75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extLst>
                  <a:ext uri="{0D108BD9-81ED-4DB2-BD59-A6C34878D82A}">
                    <a16:rowId xmlns:a16="http://schemas.microsoft.com/office/drawing/2014/main" val="1229886903"/>
                  </a:ext>
                </a:extLst>
              </a:tr>
              <a:tr h="0">
                <a:tc vMerge="1">
                  <a:txBody>
                    <a:bodyPr/>
                    <a:lstStyle/>
                    <a:p>
                      <a:endParaRPr lang="es-MX"/>
                    </a:p>
                  </a:txBody>
                  <a:tcPr/>
                </a:tc>
                <a:tc>
                  <a:txBody>
                    <a:bodyPr/>
                    <a:lstStyle/>
                    <a:p>
                      <a:pPr marL="0" marR="0" lvl="0" indent="0" algn="just" defTabSz="914400" rtl="0" eaLnBrk="1" fontAlgn="t" latinLnBrk="0" hangingPunct="1">
                        <a:lnSpc>
                          <a:spcPct val="100000"/>
                        </a:lnSpc>
                        <a:spcBef>
                          <a:spcPct val="0"/>
                        </a:spcBef>
                        <a:spcAft>
                          <a:spcPct val="0"/>
                        </a:spcAft>
                        <a:buClrTx/>
                        <a:buSzTx/>
                        <a:buFontTx/>
                        <a:buNone/>
                        <a:tabLst/>
                      </a:pPr>
                      <a:r>
                        <a:rPr kumimoji="0" lang="es-PE" altLang="es-ES" sz="950" b="0" i="0" u="none" strike="noStrike" cap="none" normalizeH="0" baseline="0" dirty="0">
                          <a:ln>
                            <a:noFill/>
                          </a:ln>
                          <a:solidFill>
                            <a:schemeClr val="tx1"/>
                          </a:solidFill>
                          <a:effectLst/>
                          <a:latin typeface="Arial" panose="020B0604020202020204" pitchFamily="34" charset="0"/>
                          <a:cs typeface="Arial" panose="020B0604020202020204" pitchFamily="34" charset="0"/>
                        </a:rPr>
                        <a:t>Despacho de exportación (Exportadores)</a:t>
                      </a:r>
                    </a:p>
                  </a:txBody>
                  <a:tcPr marT="45709" marB="45709"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ctr"/>
                      <a:r>
                        <a:rPr lang="es-PE" sz="1100" b="0" i="0" u="none" strike="noStrike" dirty="0">
                          <a:solidFill>
                            <a:schemeClr val="tx1"/>
                          </a:solidFill>
                          <a:effectLst/>
                          <a:latin typeface="+mj-lt"/>
                        </a:rPr>
                        <a:t>60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ctr"/>
                      <a:r>
                        <a:rPr lang="es-ES" sz="1100" b="1" i="0" u="none" strike="noStrike" kern="1200" dirty="0">
                          <a:solidFill>
                            <a:schemeClr val="tx1"/>
                          </a:solidFill>
                          <a:effectLst/>
                          <a:latin typeface="+mj-lt"/>
                          <a:ea typeface="+mn-ea"/>
                          <a:cs typeface="+mn-cs"/>
                        </a:rPr>
                        <a:t>3.68</a:t>
                      </a:r>
                      <a:endParaRPr lang="es-PE" sz="1100" b="1" i="0" u="none" strike="noStrike" kern="1200" dirty="0">
                        <a:solidFill>
                          <a:schemeClr val="tx1"/>
                        </a:solidFill>
                        <a:effectLst/>
                        <a:latin typeface="+mj-lt"/>
                        <a:ea typeface="+mn-ea"/>
                        <a:cs typeface="+mn-cs"/>
                      </a:endParaRP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b"/>
                      <a:r>
                        <a:rPr lang="es-PE" sz="900" b="0" i="0" u="none" strike="noStrike" dirty="0">
                          <a:solidFill>
                            <a:schemeClr val="tx1"/>
                          </a:solidFill>
                          <a:effectLst/>
                          <a:latin typeface="Arial" panose="020B0604020202020204" pitchFamily="34" charset="0"/>
                        </a:rPr>
                        <a:t>3.62</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b"/>
                      <a:r>
                        <a:rPr lang="es-PE" sz="900" b="0" i="0" u="none" strike="noStrike" dirty="0">
                          <a:solidFill>
                            <a:schemeClr val="tx1"/>
                          </a:solidFill>
                          <a:effectLst/>
                          <a:latin typeface="Arial" panose="020B0604020202020204" pitchFamily="34" charset="0"/>
                        </a:rPr>
                        <a:t>3.75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b"/>
                      <a:r>
                        <a:rPr lang="es-PE" sz="900" b="0" i="0" u="none" strike="noStrike" dirty="0">
                          <a:solidFill>
                            <a:schemeClr val="tx1"/>
                          </a:solidFill>
                          <a:effectLst/>
                          <a:latin typeface="Arial" panose="020B0604020202020204" pitchFamily="34" charset="0"/>
                        </a:rPr>
                        <a:t>3.69</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b"/>
                      <a:r>
                        <a:rPr lang="es-PE" sz="900" b="0" i="0" u="none" strike="noStrike" dirty="0">
                          <a:solidFill>
                            <a:schemeClr val="tx1"/>
                          </a:solidFill>
                          <a:effectLst/>
                          <a:latin typeface="Arial" panose="020B0604020202020204" pitchFamily="34" charset="0"/>
                        </a:rPr>
                        <a:t>3.76</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b"/>
                      <a:r>
                        <a:rPr lang="es-PE" sz="900" b="0" i="0" u="none" strike="noStrike" dirty="0">
                          <a:solidFill>
                            <a:schemeClr val="tx1"/>
                          </a:solidFill>
                          <a:effectLst/>
                          <a:latin typeface="Arial" panose="020B0604020202020204" pitchFamily="34" charset="0"/>
                        </a:rPr>
                        <a:t>3.61</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extLst>
                  <a:ext uri="{0D108BD9-81ED-4DB2-BD59-A6C34878D82A}">
                    <a16:rowId xmlns:a16="http://schemas.microsoft.com/office/drawing/2014/main" val="4187809990"/>
                  </a:ext>
                </a:extLst>
              </a:tr>
              <a:tr h="0">
                <a:tc vMerge="1">
                  <a:txBody>
                    <a:bodyPr/>
                    <a:lstStyle/>
                    <a:p>
                      <a:endParaRPr lang="es-PE"/>
                    </a:p>
                  </a:txBody>
                  <a:tcPr/>
                </a:tc>
                <a:tc>
                  <a:txBody>
                    <a:bodyPr/>
                    <a:lstStyle/>
                    <a:p>
                      <a:pPr marL="0" marR="0" lvl="0" indent="0" algn="just" defTabSz="914400" rtl="0" eaLnBrk="1" fontAlgn="t" latinLnBrk="0" hangingPunct="1">
                        <a:lnSpc>
                          <a:spcPct val="100000"/>
                        </a:lnSpc>
                        <a:spcBef>
                          <a:spcPct val="0"/>
                        </a:spcBef>
                        <a:spcAft>
                          <a:spcPct val="0"/>
                        </a:spcAft>
                        <a:buClrTx/>
                        <a:buSzTx/>
                        <a:buFontTx/>
                        <a:buNone/>
                        <a:tabLst/>
                      </a:pPr>
                      <a:r>
                        <a:rPr kumimoji="0" lang="es-PE" altLang="es-ES" sz="950" b="0" i="0" u="none" strike="noStrike" cap="none" normalizeH="0" baseline="0" dirty="0">
                          <a:ln>
                            <a:noFill/>
                          </a:ln>
                          <a:solidFill>
                            <a:schemeClr val="tx1"/>
                          </a:solidFill>
                          <a:effectLst/>
                          <a:latin typeface="Arial" panose="020B0604020202020204" pitchFamily="34" charset="0"/>
                          <a:cs typeface="Arial" panose="020B0604020202020204" pitchFamily="34" charset="0"/>
                        </a:rPr>
                        <a:t>Despacho de exportación (Agencias de Aduanas)</a:t>
                      </a:r>
                    </a:p>
                  </a:txBody>
                  <a:tcPr marT="45709" marB="45709"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ctr"/>
                      <a:r>
                        <a:rPr lang="es-PE" sz="1100" b="0" i="0" u="none" strike="noStrike" dirty="0">
                          <a:solidFill>
                            <a:schemeClr val="tx1"/>
                          </a:solidFill>
                          <a:effectLst/>
                          <a:latin typeface="+mj-lt"/>
                        </a:rPr>
                        <a:t>30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ctr"/>
                      <a:r>
                        <a:rPr lang="es-ES" sz="1100" b="1" i="0" u="none" strike="noStrike" kern="1200" dirty="0">
                          <a:solidFill>
                            <a:schemeClr val="tx1"/>
                          </a:solidFill>
                          <a:effectLst/>
                          <a:latin typeface="+mj-lt"/>
                          <a:ea typeface="+mn-ea"/>
                          <a:cs typeface="+mn-cs"/>
                        </a:rPr>
                        <a:t>3.38</a:t>
                      </a:r>
                      <a:endParaRPr lang="es-PE" sz="1100" b="1" i="0" u="none" strike="noStrike" kern="1200" dirty="0">
                        <a:solidFill>
                          <a:schemeClr val="tx1"/>
                        </a:solidFill>
                        <a:effectLst/>
                        <a:latin typeface="+mj-lt"/>
                        <a:ea typeface="+mn-ea"/>
                        <a:cs typeface="+mn-cs"/>
                      </a:endParaRP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ctr"/>
                      <a:r>
                        <a:rPr lang="es-PE" sz="900" b="0" i="0" u="none" strike="noStrike" dirty="0">
                          <a:solidFill>
                            <a:schemeClr val="tx1"/>
                          </a:solidFill>
                          <a:effectLst/>
                          <a:latin typeface="Arial" panose="020B0604020202020204" pitchFamily="34" charset="0"/>
                        </a:rPr>
                        <a:t>3.50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ctr"/>
                      <a:r>
                        <a:rPr lang="es-PE" sz="900" b="0" i="0" u="none" strike="noStrike" dirty="0">
                          <a:solidFill>
                            <a:schemeClr val="tx1"/>
                          </a:solidFill>
                          <a:effectLst/>
                          <a:latin typeface="Arial" panose="020B0604020202020204" pitchFamily="34" charset="0"/>
                        </a:rPr>
                        <a:t>3.44</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ctr"/>
                      <a:r>
                        <a:rPr lang="es-PE" sz="900" b="0" i="0" u="none" strike="noStrike" dirty="0">
                          <a:solidFill>
                            <a:schemeClr val="tx1"/>
                          </a:solidFill>
                          <a:effectLst/>
                          <a:latin typeface="Arial" panose="020B0604020202020204" pitchFamily="34" charset="0"/>
                        </a:rPr>
                        <a:t>3.21</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ctr"/>
                      <a:r>
                        <a:rPr lang="es-PE" sz="900" b="0" i="0" u="none" strike="noStrike" dirty="0">
                          <a:solidFill>
                            <a:schemeClr val="tx1"/>
                          </a:solidFill>
                          <a:effectLst/>
                          <a:latin typeface="Arial" panose="020B0604020202020204" pitchFamily="34" charset="0"/>
                        </a:rPr>
                        <a:t>3.43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ctr"/>
                      <a:r>
                        <a:rPr lang="es-PE" sz="900" b="0" i="0" u="none" strike="noStrike" dirty="0">
                          <a:solidFill>
                            <a:schemeClr val="tx1"/>
                          </a:solidFill>
                          <a:effectLst/>
                          <a:latin typeface="Arial" panose="020B0604020202020204" pitchFamily="34" charset="0"/>
                        </a:rPr>
                        <a:t>3.32</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extLst>
                  <a:ext uri="{0D108BD9-81ED-4DB2-BD59-A6C34878D82A}">
                    <a16:rowId xmlns:a16="http://schemas.microsoft.com/office/drawing/2014/main" val="10011"/>
                  </a:ext>
                </a:extLst>
              </a:tr>
              <a:tr h="0">
                <a:tc vMerge="1">
                  <a:txBody>
                    <a:bodyPr/>
                    <a:lstStyle/>
                    <a:p>
                      <a:endParaRPr lang="es-ES"/>
                    </a:p>
                  </a:txBody>
                  <a:tcPr/>
                </a:tc>
                <a:tc>
                  <a:txBody>
                    <a:bodyPr/>
                    <a:lstStyle/>
                    <a:p>
                      <a:pPr marL="0" marR="0" lvl="0" indent="0" algn="just" defTabSz="914400" rtl="0" eaLnBrk="1" fontAlgn="t" latinLnBrk="0" hangingPunct="1">
                        <a:lnSpc>
                          <a:spcPct val="100000"/>
                        </a:lnSpc>
                        <a:spcBef>
                          <a:spcPct val="0"/>
                        </a:spcBef>
                        <a:spcAft>
                          <a:spcPct val="0"/>
                        </a:spcAft>
                        <a:buClrTx/>
                        <a:buSzTx/>
                        <a:buFontTx/>
                        <a:buNone/>
                        <a:tabLst/>
                      </a:pPr>
                      <a:r>
                        <a:rPr kumimoji="0" lang="es-PE" altLang="es-ES" sz="950" b="0" i="0" u="none" strike="noStrike" cap="none" normalizeH="0" baseline="0" dirty="0">
                          <a:ln>
                            <a:noFill/>
                          </a:ln>
                          <a:solidFill>
                            <a:schemeClr val="tx1"/>
                          </a:solidFill>
                          <a:effectLst/>
                          <a:latin typeface="Arial" panose="020B0604020202020204" pitchFamily="34" charset="0"/>
                          <a:cs typeface="Arial" panose="020B0604020202020204" pitchFamily="34" charset="0"/>
                        </a:rPr>
                        <a:t>Despacho simplificado de exportación</a:t>
                      </a:r>
                    </a:p>
                  </a:txBody>
                  <a:tcPr marT="45709" marB="45709"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ctr"/>
                      <a:r>
                        <a:rPr lang="es-PE" sz="1100" b="0" i="0" u="none" strike="noStrike" dirty="0">
                          <a:solidFill>
                            <a:schemeClr val="tx1"/>
                          </a:solidFill>
                          <a:effectLst/>
                          <a:latin typeface="+mj-lt"/>
                        </a:rPr>
                        <a:t>30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ctr"/>
                      <a:r>
                        <a:rPr lang="es-ES" sz="1100" b="1" i="0" u="none" strike="noStrike" kern="1200" dirty="0">
                          <a:solidFill>
                            <a:schemeClr val="tx1"/>
                          </a:solidFill>
                          <a:effectLst/>
                          <a:latin typeface="+mj-lt"/>
                          <a:ea typeface="+mn-ea"/>
                          <a:cs typeface="+mn-cs"/>
                        </a:rPr>
                        <a:t>3.72</a:t>
                      </a:r>
                      <a:endParaRPr lang="es-PE" sz="1100" b="1" i="0" u="none" strike="noStrike" kern="1200" dirty="0">
                        <a:solidFill>
                          <a:schemeClr val="tx1"/>
                        </a:solidFill>
                        <a:effectLst/>
                        <a:latin typeface="+mj-lt"/>
                        <a:ea typeface="+mn-ea"/>
                        <a:cs typeface="+mn-cs"/>
                      </a:endParaRP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ctr"/>
                      <a:r>
                        <a:rPr lang="es-PE" sz="900" b="0" i="0" u="none" strike="noStrike" dirty="0">
                          <a:solidFill>
                            <a:schemeClr val="tx1"/>
                          </a:solidFill>
                          <a:effectLst/>
                          <a:latin typeface="Arial" panose="020B0604020202020204" pitchFamily="34" charset="0"/>
                        </a:rPr>
                        <a:t>3.88</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ctr"/>
                      <a:r>
                        <a:rPr lang="es-PE" sz="900" b="0" i="0" u="none" strike="noStrike" dirty="0">
                          <a:solidFill>
                            <a:schemeClr val="tx1"/>
                          </a:solidFill>
                          <a:effectLst/>
                          <a:latin typeface="Arial" panose="020B0604020202020204" pitchFamily="34" charset="0"/>
                        </a:rPr>
                        <a:t>3.92</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ctr"/>
                      <a:r>
                        <a:rPr lang="es-PE" sz="900" b="0" i="0" u="none" strike="noStrike" dirty="0">
                          <a:solidFill>
                            <a:schemeClr val="tx1"/>
                          </a:solidFill>
                          <a:effectLst/>
                          <a:latin typeface="Arial" panose="020B0604020202020204" pitchFamily="34" charset="0"/>
                        </a:rPr>
                        <a:t>3.62</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ctr"/>
                      <a:r>
                        <a:rPr lang="es-PE" sz="900" b="0" i="0" u="none" strike="noStrike" dirty="0">
                          <a:solidFill>
                            <a:schemeClr val="tx1"/>
                          </a:solidFill>
                          <a:effectLst/>
                          <a:latin typeface="Arial" panose="020B0604020202020204" pitchFamily="34" charset="0"/>
                        </a:rPr>
                        <a:t>3.63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ctr"/>
                      <a:r>
                        <a:rPr lang="es-PE" sz="900" b="0" i="0" u="none" strike="noStrike" dirty="0">
                          <a:solidFill>
                            <a:schemeClr val="tx1"/>
                          </a:solidFill>
                          <a:effectLst/>
                          <a:latin typeface="Arial" panose="020B0604020202020204" pitchFamily="34" charset="0"/>
                        </a:rPr>
                        <a:t>3.56</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extLst>
                  <a:ext uri="{0D108BD9-81ED-4DB2-BD59-A6C34878D82A}">
                    <a16:rowId xmlns:a16="http://schemas.microsoft.com/office/drawing/2014/main" val="10006"/>
                  </a:ext>
                </a:extLst>
              </a:tr>
              <a:tr h="314391">
                <a:tc vMerge="1">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s-ES" altLang="es-ES" sz="1000" b="1" i="0" u="none" strike="noStrike" cap="none" normalizeH="0" baseline="0" dirty="0">
                        <a:ln>
                          <a:noFill/>
                        </a:ln>
                        <a:solidFill>
                          <a:schemeClr val="tx1"/>
                        </a:solidFill>
                        <a:effectLst/>
                        <a:latin typeface="+mn-lt"/>
                        <a:cs typeface="Arial" panose="020B0604020202020204" pitchFamily="34" charset="0"/>
                      </a:endParaRPr>
                    </a:p>
                  </a:txBody>
                  <a:tcPr marT="45711" marB="4571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marL="0" marR="0" lvl="0" indent="0" algn="just" defTabSz="914400" rtl="0" eaLnBrk="1" fontAlgn="t" latinLnBrk="0" hangingPunct="1">
                        <a:lnSpc>
                          <a:spcPct val="100000"/>
                        </a:lnSpc>
                        <a:spcBef>
                          <a:spcPct val="0"/>
                        </a:spcBef>
                        <a:spcAft>
                          <a:spcPct val="0"/>
                        </a:spcAft>
                        <a:buClrTx/>
                        <a:buSzTx/>
                        <a:buFontTx/>
                        <a:buNone/>
                        <a:tabLst/>
                      </a:pPr>
                      <a:r>
                        <a:rPr kumimoji="0" lang="es-PE" altLang="es-ES" sz="950" b="0" i="0" u="none" strike="noStrike" cap="none" normalizeH="0" baseline="0" dirty="0">
                          <a:ln>
                            <a:noFill/>
                          </a:ln>
                          <a:solidFill>
                            <a:schemeClr val="tx1"/>
                          </a:solidFill>
                          <a:effectLst/>
                          <a:latin typeface="Arial" panose="020B0604020202020204" pitchFamily="34" charset="0"/>
                          <a:cs typeface="Arial" panose="020B0604020202020204" pitchFamily="34" charset="0"/>
                        </a:rPr>
                        <a:t>Exporta fácil</a:t>
                      </a:r>
                    </a:p>
                  </a:txBody>
                  <a:tcPr marT="45709" marB="45709"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ctr"/>
                      <a:r>
                        <a:rPr lang="es-PE" sz="1100" b="0" i="0" u="none" strike="noStrike" dirty="0">
                          <a:solidFill>
                            <a:schemeClr val="tx1"/>
                          </a:solidFill>
                          <a:effectLst/>
                          <a:latin typeface="+mj-lt"/>
                        </a:rPr>
                        <a:t>60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ctr"/>
                      <a:r>
                        <a:rPr lang="es-ES" sz="1100" b="1" i="0" u="none" strike="noStrike" kern="1200" dirty="0">
                          <a:solidFill>
                            <a:schemeClr val="tx1"/>
                          </a:solidFill>
                          <a:effectLst/>
                          <a:latin typeface="+mj-lt"/>
                          <a:ea typeface="+mn-ea"/>
                          <a:cs typeface="+mn-cs"/>
                        </a:rPr>
                        <a:t>3.48</a:t>
                      </a:r>
                      <a:endParaRPr lang="es-PE" sz="1100" b="1" i="0" u="none" strike="noStrike" kern="1200" dirty="0">
                        <a:solidFill>
                          <a:schemeClr val="tx1"/>
                        </a:solidFill>
                        <a:effectLst/>
                        <a:latin typeface="+mj-lt"/>
                        <a:ea typeface="+mn-ea"/>
                        <a:cs typeface="+mn-cs"/>
                      </a:endParaRP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ctr"/>
                      <a:r>
                        <a:rPr lang="es-PE" sz="900" b="0" i="0" u="none" strike="noStrike" dirty="0">
                          <a:solidFill>
                            <a:schemeClr val="tx1"/>
                          </a:solidFill>
                          <a:effectLst/>
                          <a:latin typeface="Arial" panose="020B0604020202020204" pitchFamily="34" charset="0"/>
                        </a:rPr>
                        <a:t>3.44</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ctr"/>
                      <a:r>
                        <a:rPr lang="es-PE" sz="900" b="0" i="0" u="none" strike="noStrike" dirty="0">
                          <a:solidFill>
                            <a:schemeClr val="tx1"/>
                          </a:solidFill>
                          <a:effectLst/>
                          <a:latin typeface="Arial" panose="020B0604020202020204" pitchFamily="34" charset="0"/>
                        </a:rPr>
                        <a:t>3.56</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ctr"/>
                      <a:r>
                        <a:rPr lang="es-PE" sz="900" b="0" i="0" u="none" strike="noStrike" dirty="0">
                          <a:solidFill>
                            <a:schemeClr val="tx1"/>
                          </a:solidFill>
                          <a:effectLst/>
                          <a:latin typeface="Arial" panose="020B0604020202020204" pitchFamily="34" charset="0"/>
                        </a:rPr>
                        <a:t>3.47</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ctr"/>
                      <a:r>
                        <a:rPr lang="es-PE" sz="900" b="0" i="0" u="none" strike="noStrike" dirty="0">
                          <a:solidFill>
                            <a:schemeClr val="tx1"/>
                          </a:solidFill>
                          <a:effectLst/>
                          <a:latin typeface="Arial" panose="020B0604020202020204" pitchFamily="34" charset="0"/>
                        </a:rPr>
                        <a:t>3.50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ctr"/>
                      <a:r>
                        <a:rPr lang="es-PE" sz="900" b="0" i="0" u="none" strike="noStrike" dirty="0">
                          <a:solidFill>
                            <a:schemeClr val="tx1"/>
                          </a:solidFill>
                          <a:effectLst/>
                          <a:latin typeface="Arial" panose="020B0604020202020204" pitchFamily="34" charset="0"/>
                        </a:rPr>
                        <a:t>3.44</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extLst>
                  <a:ext uri="{0D108BD9-81ED-4DB2-BD59-A6C34878D82A}">
                    <a16:rowId xmlns:a16="http://schemas.microsoft.com/office/drawing/2014/main" val="10013"/>
                  </a:ext>
                </a:extLst>
              </a:tr>
              <a:tr h="540000">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900" b="1" i="0" u="none" strike="noStrike" cap="none" normalizeH="0" baseline="0" dirty="0">
                          <a:ln>
                            <a:noFill/>
                          </a:ln>
                          <a:solidFill>
                            <a:schemeClr val="tx1"/>
                          </a:solidFill>
                          <a:effectLst/>
                          <a:latin typeface="+mn-lt"/>
                          <a:cs typeface="Arial" panose="020B0604020202020204" pitchFamily="34" charset="0"/>
                        </a:rPr>
                        <a:t>GESTIÓN Y RECUPERACIÓN DE LA DEUDA</a:t>
                      </a:r>
                    </a:p>
                  </a:txBody>
                  <a:tcPr marT="45711" marB="4571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t" latinLnBrk="0" hangingPunct="1">
                        <a:lnSpc>
                          <a:spcPct val="100000"/>
                        </a:lnSpc>
                        <a:spcBef>
                          <a:spcPct val="0"/>
                        </a:spcBef>
                        <a:spcAft>
                          <a:spcPct val="0"/>
                        </a:spcAft>
                        <a:buClrTx/>
                        <a:buSzTx/>
                        <a:buFontTx/>
                        <a:buNone/>
                        <a:tabLst/>
                      </a:pPr>
                      <a:r>
                        <a:rPr kumimoji="0" lang="es-PE" altLang="es-ES" sz="95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Cobranza coactiva centralizada</a:t>
                      </a:r>
                      <a:endParaRPr kumimoji="0" lang="es-PE" altLang="es-ES" sz="95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T="45709" marB="45709"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marL="0" algn="ctr" defTabSz="914400" rtl="0" eaLnBrk="1" fontAlgn="ctr" latinLnBrk="0" hangingPunct="1"/>
                      <a:r>
                        <a:rPr lang="es-PE" sz="1100" b="0" i="0" u="none" strike="noStrike" kern="1200" dirty="0">
                          <a:solidFill>
                            <a:schemeClr val="tx1"/>
                          </a:solidFill>
                          <a:effectLst/>
                          <a:latin typeface="+mj-lt"/>
                          <a:ea typeface="+mn-ea"/>
                          <a:cs typeface="+mn-cs"/>
                        </a:rPr>
                        <a:t>30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marL="0" algn="ctr" defTabSz="914400" rtl="0" eaLnBrk="1" fontAlgn="ctr" latinLnBrk="0" hangingPunct="1"/>
                      <a:r>
                        <a:rPr lang="es-ES" sz="1100" b="1" i="0" u="none" strike="noStrike" kern="1200" dirty="0">
                          <a:solidFill>
                            <a:schemeClr val="tx1"/>
                          </a:solidFill>
                          <a:effectLst/>
                          <a:latin typeface="+mj-lt"/>
                          <a:ea typeface="+mn-ea"/>
                          <a:cs typeface="+mn-cs"/>
                        </a:rPr>
                        <a:t>3.15</a:t>
                      </a:r>
                      <a:endParaRPr lang="es-PE" sz="1100" b="1" i="0" u="none" strike="noStrike" kern="1200" dirty="0">
                        <a:solidFill>
                          <a:schemeClr val="tx1"/>
                        </a:solidFill>
                        <a:effectLst/>
                        <a:latin typeface="+mj-lt"/>
                        <a:ea typeface="+mn-ea"/>
                        <a:cs typeface="+mn-cs"/>
                      </a:endParaRP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fontAlgn="ctr"/>
                      <a:r>
                        <a:rPr lang="es-PE" sz="900" b="0" i="0" u="none" strike="noStrike" dirty="0">
                          <a:solidFill>
                            <a:schemeClr val="tx1"/>
                          </a:solidFill>
                          <a:effectLst/>
                          <a:latin typeface="Arial" panose="020B0604020202020204" pitchFamily="34" charset="0"/>
                        </a:rPr>
                        <a:t>3.17</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ctr"/>
                      <a:r>
                        <a:rPr lang="es-PE" sz="900" b="0" i="0" u="none" strike="noStrike" dirty="0">
                          <a:solidFill>
                            <a:schemeClr val="tx1"/>
                          </a:solidFill>
                          <a:effectLst/>
                          <a:latin typeface="Arial" panose="020B0604020202020204" pitchFamily="34" charset="0"/>
                        </a:rPr>
                        <a:t>3.17</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ctr"/>
                      <a:r>
                        <a:rPr lang="es-PE" sz="900" b="0" i="0" u="none" strike="noStrike" dirty="0">
                          <a:solidFill>
                            <a:schemeClr val="tx1"/>
                          </a:solidFill>
                          <a:effectLst/>
                          <a:latin typeface="Arial" panose="020B0604020202020204" pitchFamily="34" charset="0"/>
                        </a:rPr>
                        <a:t>3.07</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algn="ctr" fontAlgn="ctr"/>
                      <a:r>
                        <a:rPr lang="es-PE" sz="900" b="0" i="0" u="none" strike="noStrike" dirty="0">
                          <a:solidFill>
                            <a:schemeClr val="tx1"/>
                          </a:solidFill>
                          <a:effectLst/>
                          <a:latin typeface="Arial" panose="020B0604020202020204" pitchFamily="34" charset="0"/>
                        </a:rPr>
                        <a:t>3.22</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marL="0" algn="ctr" defTabSz="914400" rtl="0" eaLnBrk="1" fontAlgn="ctr" latinLnBrk="0" hangingPunct="1"/>
                      <a:r>
                        <a:rPr lang="es-PE" sz="1200" b="0" i="0" u="none" strike="noStrike" kern="1200" dirty="0">
                          <a:solidFill>
                            <a:schemeClr val="tx1"/>
                          </a:solidFill>
                          <a:effectLst/>
                          <a:latin typeface="+mj-lt"/>
                          <a:ea typeface="+mn-ea"/>
                          <a:cs typeface="+mn-cs"/>
                        </a:rPr>
                        <a:t>- </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extLst>
                  <a:ext uri="{0D108BD9-81ED-4DB2-BD59-A6C34878D82A}">
                    <a16:rowId xmlns:a16="http://schemas.microsoft.com/office/drawing/2014/main" val="10007"/>
                  </a:ext>
                </a:extLst>
              </a:tr>
            </a:tbl>
          </a:graphicData>
        </a:graphic>
      </p:graphicFrame>
      <p:sp>
        <p:nvSpPr>
          <p:cNvPr id="29" name="Oval 112">
            <a:extLst>
              <a:ext uri="{FF2B5EF4-FFF2-40B4-BE49-F238E27FC236}">
                <a16:creationId xmlns:a16="http://schemas.microsoft.com/office/drawing/2014/main" id="{ACCBABBC-41A5-4510-B504-D5A23B30ED00}"/>
              </a:ext>
            </a:extLst>
          </p:cNvPr>
          <p:cNvSpPr>
            <a:spLocks noChangeArrowheads="1"/>
          </p:cNvSpPr>
          <p:nvPr/>
        </p:nvSpPr>
        <p:spPr bwMode="auto">
          <a:xfrm>
            <a:off x="4230288" y="5694589"/>
            <a:ext cx="576263" cy="229956"/>
          </a:xfrm>
          <a:prstGeom prst="ellipse">
            <a:avLst/>
          </a:pr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ES" altLang="es-ES" sz="1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30" name="Oval 109">
            <a:extLst>
              <a:ext uri="{FF2B5EF4-FFF2-40B4-BE49-F238E27FC236}">
                <a16:creationId xmlns:a16="http://schemas.microsoft.com/office/drawing/2014/main" id="{6600AD5A-1040-4341-956F-7F490C6D4E05}"/>
              </a:ext>
            </a:extLst>
          </p:cNvPr>
          <p:cNvSpPr>
            <a:spLocks noChangeArrowheads="1"/>
          </p:cNvSpPr>
          <p:nvPr/>
        </p:nvSpPr>
        <p:spPr bwMode="auto">
          <a:xfrm>
            <a:off x="4230288" y="2274050"/>
            <a:ext cx="576262" cy="225425"/>
          </a:xfrm>
          <a:prstGeom prst="ellipse">
            <a:avLst/>
          </a:prstGeom>
          <a:noFill/>
          <a:ln w="28575">
            <a:solidFill>
              <a:srgbClr val="0066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ES" altLang="es-ES" sz="1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31" name="Rectangle 130">
            <a:extLst>
              <a:ext uri="{FF2B5EF4-FFF2-40B4-BE49-F238E27FC236}">
                <a16:creationId xmlns:a16="http://schemas.microsoft.com/office/drawing/2014/main" id="{ECE226B7-687A-49A9-95BE-CD133FEE63A1}"/>
              </a:ext>
            </a:extLst>
          </p:cNvPr>
          <p:cNvSpPr>
            <a:spLocks noChangeArrowheads="1"/>
          </p:cNvSpPr>
          <p:nvPr/>
        </p:nvSpPr>
        <p:spPr bwMode="auto">
          <a:xfrm>
            <a:off x="7030919" y="2558030"/>
            <a:ext cx="574801" cy="225425"/>
          </a:xfrm>
          <a:prstGeom prst="rect">
            <a:avLst/>
          </a:prstGeom>
          <a:noFill/>
          <a:ln w="28575">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44" name="Rectangle 130">
            <a:extLst>
              <a:ext uri="{FF2B5EF4-FFF2-40B4-BE49-F238E27FC236}">
                <a16:creationId xmlns:a16="http://schemas.microsoft.com/office/drawing/2014/main" id="{75D271E2-36C1-48D5-AB24-A77324808C5C}"/>
              </a:ext>
            </a:extLst>
          </p:cNvPr>
          <p:cNvSpPr>
            <a:spLocks noChangeArrowheads="1"/>
          </p:cNvSpPr>
          <p:nvPr/>
        </p:nvSpPr>
        <p:spPr bwMode="auto">
          <a:xfrm>
            <a:off x="7030918" y="4661724"/>
            <a:ext cx="574801" cy="220666"/>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45" name="Rectangle 130">
            <a:extLst>
              <a:ext uri="{FF2B5EF4-FFF2-40B4-BE49-F238E27FC236}">
                <a16:creationId xmlns:a16="http://schemas.microsoft.com/office/drawing/2014/main" id="{78E35219-EBDE-4446-99C9-F3A59D3118C8}"/>
              </a:ext>
            </a:extLst>
          </p:cNvPr>
          <p:cNvSpPr>
            <a:spLocks noChangeArrowheads="1"/>
          </p:cNvSpPr>
          <p:nvPr/>
        </p:nvSpPr>
        <p:spPr bwMode="auto">
          <a:xfrm>
            <a:off x="5034547" y="4651980"/>
            <a:ext cx="574801" cy="225425"/>
          </a:xfrm>
          <a:prstGeom prst="rect">
            <a:avLst/>
          </a:prstGeom>
          <a:noFill/>
          <a:ln w="28575">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46" name="Rectangle 130">
            <a:extLst>
              <a:ext uri="{FF2B5EF4-FFF2-40B4-BE49-F238E27FC236}">
                <a16:creationId xmlns:a16="http://schemas.microsoft.com/office/drawing/2014/main" id="{23DCBCA6-9102-41DF-86D9-236EF04AF5FD}"/>
              </a:ext>
            </a:extLst>
          </p:cNvPr>
          <p:cNvSpPr>
            <a:spLocks noChangeArrowheads="1"/>
          </p:cNvSpPr>
          <p:nvPr/>
        </p:nvSpPr>
        <p:spPr bwMode="auto">
          <a:xfrm>
            <a:off x="8992578" y="2584756"/>
            <a:ext cx="574801" cy="225425"/>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25" name="Título 2">
            <a:extLst>
              <a:ext uri="{FF2B5EF4-FFF2-40B4-BE49-F238E27FC236}">
                <a16:creationId xmlns:a16="http://schemas.microsoft.com/office/drawing/2014/main" id="{8D945A54-3BD5-4B9D-9436-CE7E48350CD6}"/>
              </a:ext>
            </a:extLst>
          </p:cNvPr>
          <p:cNvSpPr>
            <a:spLocks noGrp="1"/>
          </p:cNvSpPr>
          <p:nvPr>
            <p:ph type="title"/>
          </p:nvPr>
        </p:nvSpPr>
        <p:spPr>
          <a:xfrm>
            <a:off x="42148" y="82577"/>
            <a:ext cx="9442546" cy="970187"/>
          </a:xfrm>
        </p:spPr>
        <p:txBody>
          <a:bodyPr>
            <a:normAutofit/>
          </a:bodyPr>
          <a:lstStyle/>
          <a:p>
            <a:r>
              <a:rPr lang="es-PE" sz="2400" dirty="0"/>
              <a:t>2. Resumen Ejecutivo</a:t>
            </a:r>
            <a:br>
              <a:rPr lang="es-PE" sz="2400" dirty="0"/>
            </a:br>
            <a:r>
              <a:rPr lang="es-PE" sz="1600" dirty="0"/>
              <a:t>   </a:t>
            </a:r>
            <a:r>
              <a:rPr lang="es-PE" sz="1600" dirty="0">
                <a:solidFill>
                  <a:srgbClr val="1264A1"/>
                </a:solidFill>
              </a:rPr>
              <a:t>    2.1 Indicadores de Satisfacción Post Contacto  - Aduanas</a:t>
            </a:r>
            <a:br>
              <a:rPr lang="es-PE" sz="1600" dirty="0">
                <a:solidFill>
                  <a:srgbClr val="1264A1"/>
                </a:solidFill>
              </a:rPr>
            </a:br>
            <a:r>
              <a:rPr lang="es-PE" sz="1600" dirty="0">
                <a:solidFill>
                  <a:srgbClr val="1264A1"/>
                </a:solidFill>
              </a:rPr>
              <a:t>              2.1.20 Puntos Fuertes y Débiles</a:t>
            </a:r>
          </a:p>
        </p:txBody>
      </p:sp>
      <p:sp>
        <p:nvSpPr>
          <p:cNvPr id="26" name="Text Box 568">
            <a:extLst>
              <a:ext uri="{FF2B5EF4-FFF2-40B4-BE49-F238E27FC236}">
                <a16:creationId xmlns:a16="http://schemas.microsoft.com/office/drawing/2014/main" id="{81FEFBD9-E349-448D-9C45-140A6D4200C5}"/>
              </a:ext>
            </a:extLst>
          </p:cNvPr>
          <p:cNvSpPr txBox="1">
            <a:spLocks noChangeArrowheads="1"/>
          </p:cNvSpPr>
          <p:nvPr/>
        </p:nvSpPr>
        <p:spPr bwMode="auto">
          <a:xfrm>
            <a:off x="3986311" y="656176"/>
            <a:ext cx="576103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r" defTabSz="457200" rtl="0" eaLnBrk="1" fontAlgn="auto" latinLnBrk="0" hangingPunct="1">
              <a:lnSpc>
                <a:spcPct val="100000"/>
              </a:lnSpc>
              <a:spcBef>
                <a:spcPct val="50000"/>
              </a:spcBef>
              <a:spcAft>
                <a:spcPts val="0"/>
              </a:spcAft>
              <a:buClrTx/>
              <a:buSzTx/>
              <a:buFontTx/>
              <a:buNone/>
              <a:tabLst/>
              <a:defRPr/>
            </a:pPr>
            <a:r>
              <a:rPr kumimoji="0" lang="es-ES" altLang="es-ES" sz="16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Indicador de aduanas por dimensiones y servicios</a:t>
            </a:r>
          </a:p>
        </p:txBody>
      </p:sp>
      <p:sp>
        <p:nvSpPr>
          <p:cNvPr id="49" name="Oval 112">
            <a:extLst>
              <a:ext uri="{FF2B5EF4-FFF2-40B4-BE49-F238E27FC236}">
                <a16:creationId xmlns:a16="http://schemas.microsoft.com/office/drawing/2014/main" id="{0904173A-D071-49CD-B601-4A3305EA8664}"/>
              </a:ext>
            </a:extLst>
          </p:cNvPr>
          <p:cNvSpPr>
            <a:spLocks noChangeArrowheads="1"/>
          </p:cNvSpPr>
          <p:nvPr/>
        </p:nvSpPr>
        <p:spPr bwMode="auto">
          <a:xfrm>
            <a:off x="459278" y="6392159"/>
            <a:ext cx="287338" cy="69850"/>
          </a:xfrm>
          <a:prstGeom prst="ellipse">
            <a:avLst/>
          </a:prstGeom>
          <a:noFill/>
          <a:ln w="1905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ES" altLang="es-ES" sz="9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50" name="Oval 109">
            <a:extLst>
              <a:ext uri="{FF2B5EF4-FFF2-40B4-BE49-F238E27FC236}">
                <a16:creationId xmlns:a16="http://schemas.microsoft.com/office/drawing/2014/main" id="{A6A4B926-5D36-40BC-A209-DB04F15E95FC}"/>
              </a:ext>
            </a:extLst>
          </p:cNvPr>
          <p:cNvSpPr>
            <a:spLocks noChangeArrowheads="1"/>
          </p:cNvSpPr>
          <p:nvPr/>
        </p:nvSpPr>
        <p:spPr bwMode="auto">
          <a:xfrm>
            <a:off x="459278" y="6632656"/>
            <a:ext cx="287338" cy="69850"/>
          </a:xfrm>
          <a:prstGeom prst="ellipse">
            <a:avLst/>
          </a:prstGeom>
          <a:noFill/>
          <a:ln w="19050">
            <a:solidFill>
              <a:srgbClr val="0066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ES" altLang="es-ES" sz="9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51" name="Text Box 104">
            <a:extLst>
              <a:ext uri="{FF2B5EF4-FFF2-40B4-BE49-F238E27FC236}">
                <a16:creationId xmlns:a16="http://schemas.microsoft.com/office/drawing/2014/main" id="{5D195D14-1462-47CC-9A90-6BEF3AB65483}"/>
              </a:ext>
            </a:extLst>
          </p:cNvPr>
          <p:cNvSpPr txBox="1">
            <a:spLocks noChangeArrowheads="1"/>
          </p:cNvSpPr>
          <p:nvPr/>
        </p:nvSpPr>
        <p:spPr bwMode="auto">
          <a:xfrm>
            <a:off x="746617" y="6309609"/>
            <a:ext cx="24382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50000"/>
              </a:spcBef>
              <a:spcAft>
                <a:spcPts val="0"/>
              </a:spcAft>
              <a:buClrTx/>
              <a:buSzTx/>
              <a:buFontTx/>
              <a:buNone/>
              <a:tabLst/>
              <a:defRPr/>
            </a:pPr>
            <a:r>
              <a:rPr kumimoji="0" lang="es-ES" altLang="es-ES" sz="9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Servicio con valoración más baja según Proceso</a:t>
            </a:r>
          </a:p>
        </p:txBody>
      </p:sp>
      <p:sp>
        <p:nvSpPr>
          <p:cNvPr id="52" name="Text Box 105">
            <a:extLst>
              <a:ext uri="{FF2B5EF4-FFF2-40B4-BE49-F238E27FC236}">
                <a16:creationId xmlns:a16="http://schemas.microsoft.com/office/drawing/2014/main" id="{A5432EDB-2896-4F9F-8D93-F0012AC1080F}"/>
              </a:ext>
            </a:extLst>
          </p:cNvPr>
          <p:cNvSpPr txBox="1">
            <a:spLocks noChangeArrowheads="1"/>
          </p:cNvSpPr>
          <p:nvPr/>
        </p:nvSpPr>
        <p:spPr bwMode="auto">
          <a:xfrm>
            <a:off x="746617" y="6554868"/>
            <a:ext cx="24382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50000"/>
              </a:spcBef>
              <a:spcAft>
                <a:spcPts val="0"/>
              </a:spcAft>
              <a:buClrTx/>
              <a:buSzTx/>
              <a:buFontTx/>
              <a:buNone/>
              <a:tabLst/>
              <a:defRPr/>
            </a:pPr>
            <a:r>
              <a:rPr kumimoji="0" lang="es-ES" altLang="es-ES" sz="9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Servicio con valoración más alta según Proceso</a:t>
            </a:r>
          </a:p>
        </p:txBody>
      </p:sp>
      <p:sp>
        <p:nvSpPr>
          <p:cNvPr id="53" name="Rectangle 130">
            <a:extLst>
              <a:ext uri="{FF2B5EF4-FFF2-40B4-BE49-F238E27FC236}">
                <a16:creationId xmlns:a16="http://schemas.microsoft.com/office/drawing/2014/main" id="{34C2BB59-6989-40F7-AA30-8507274271ED}"/>
              </a:ext>
            </a:extLst>
          </p:cNvPr>
          <p:cNvSpPr>
            <a:spLocks noChangeArrowheads="1"/>
          </p:cNvSpPr>
          <p:nvPr/>
        </p:nvSpPr>
        <p:spPr bwMode="auto">
          <a:xfrm>
            <a:off x="3189579" y="6631068"/>
            <a:ext cx="215900" cy="69850"/>
          </a:xfrm>
          <a:prstGeom prst="rect">
            <a:avLst/>
          </a:prstGeom>
          <a:noFill/>
          <a:ln w="19050">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9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54" name="Rectangle 130">
            <a:extLst>
              <a:ext uri="{FF2B5EF4-FFF2-40B4-BE49-F238E27FC236}">
                <a16:creationId xmlns:a16="http://schemas.microsoft.com/office/drawing/2014/main" id="{7446BBEC-B3B2-44CF-B13D-F4D788197631}"/>
              </a:ext>
            </a:extLst>
          </p:cNvPr>
          <p:cNvSpPr>
            <a:spLocks noChangeArrowheads="1"/>
          </p:cNvSpPr>
          <p:nvPr/>
        </p:nvSpPr>
        <p:spPr bwMode="auto">
          <a:xfrm>
            <a:off x="3184817" y="6387397"/>
            <a:ext cx="215900" cy="69850"/>
          </a:xfrm>
          <a:prstGeom prst="rect">
            <a:avLst/>
          </a:prstGeom>
          <a:noFill/>
          <a:ln w="1905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9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55" name="Text Box 108">
            <a:extLst>
              <a:ext uri="{FF2B5EF4-FFF2-40B4-BE49-F238E27FC236}">
                <a16:creationId xmlns:a16="http://schemas.microsoft.com/office/drawing/2014/main" id="{BD239EA5-9E9D-4E6F-9784-55C91494BB2A}"/>
              </a:ext>
            </a:extLst>
          </p:cNvPr>
          <p:cNvSpPr txBox="1">
            <a:spLocks noChangeArrowheads="1"/>
          </p:cNvSpPr>
          <p:nvPr/>
        </p:nvSpPr>
        <p:spPr bwMode="auto">
          <a:xfrm>
            <a:off x="3395954" y="6309609"/>
            <a:ext cx="1887538"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50000"/>
              </a:spcBef>
              <a:spcAft>
                <a:spcPts val="0"/>
              </a:spcAft>
              <a:buClrTx/>
              <a:buSzTx/>
              <a:buFontTx/>
              <a:buNone/>
              <a:tabLst/>
              <a:defRPr/>
            </a:pPr>
            <a:r>
              <a:rPr kumimoji="0" lang="es-ES" altLang="es-ES" sz="9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Valor más bajo según dimensión</a:t>
            </a:r>
          </a:p>
        </p:txBody>
      </p:sp>
      <p:sp>
        <p:nvSpPr>
          <p:cNvPr id="56" name="Text Box 109">
            <a:extLst>
              <a:ext uri="{FF2B5EF4-FFF2-40B4-BE49-F238E27FC236}">
                <a16:creationId xmlns:a16="http://schemas.microsoft.com/office/drawing/2014/main" id="{BFCE2FF4-FAB1-4A02-92B8-1C667BAE4B00}"/>
              </a:ext>
            </a:extLst>
          </p:cNvPr>
          <p:cNvSpPr txBox="1">
            <a:spLocks noChangeArrowheads="1"/>
          </p:cNvSpPr>
          <p:nvPr/>
        </p:nvSpPr>
        <p:spPr bwMode="auto">
          <a:xfrm>
            <a:off x="3395954" y="6554868"/>
            <a:ext cx="1887538"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50000"/>
              </a:spcBef>
              <a:spcAft>
                <a:spcPts val="0"/>
              </a:spcAft>
              <a:buClrTx/>
              <a:buSzTx/>
              <a:buFontTx/>
              <a:buNone/>
              <a:tabLst/>
              <a:defRPr/>
            </a:pPr>
            <a:r>
              <a:rPr kumimoji="0" lang="es-ES" altLang="es-ES" sz="9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Valor más alto según dimensión</a:t>
            </a:r>
          </a:p>
        </p:txBody>
      </p:sp>
      <p:cxnSp>
        <p:nvCxnSpPr>
          <p:cNvPr id="27" name="Conector recto 26">
            <a:extLst>
              <a:ext uri="{FF2B5EF4-FFF2-40B4-BE49-F238E27FC236}">
                <a16:creationId xmlns:a16="http://schemas.microsoft.com/office/drawing/2014/main" id="{3D1E047C-D00D-45AC-B14D-62512F2941C9}"/>
              </a:ext>
            </a:extLst>
          </p:cNvPr>
          <p:cNvCxnSpPr>
            <a:cxnSpLocks/>
          </p:cNvCxnSpPr>
          <p:nvPr/>
        </p:nvCxnSpPr>
        <p:spPr>
          <a:xfrm>
            <a:off x="106767" y="3880669"/>
            <a:ext cx="964215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Conector recto 32">
            <a:extLst>
              <a:ext uri="{FF2B5EF4-FFF2-40B4-BE49-F238E27FC236}">
                <a16:creationId xmlns:a16="http://schemas.microsoft.com/office/drawing/2014/main" id="{6CC60590-C47C-40F5-A2AF-D68667D3766F}"/>
              </a:ext>
            </a:extLst>
          </p:cNvPr>
          <p:cNvCxnSpPr>
            <a:cxnSpLocks/>
          </p:cNvCxnSpPr>
          <p:nvPr/>
        </p:nvCxnSpPr>
        <p:spPr>
          <a:xfrm>
            <a:off x="106767" y="5525375"/>
            <a:ext cx="964215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Conector recto 33">
            <a:extLst>
              <a:ext uri="{FF2B5EF4-FFF2-40B4-BE49-F238E27FC236}">
                <a16:creationId xmlns:a16="http://schemas.microsoft.com/office/drawing/2014/main" id="{D67995AF-A4DA-4EC8-91C7-0542CF0E8654}"/>
              </a:ext>
            </a:extLst>
          </p:cNvPr>
          <p:cNvCxnSpPr>
            <a:cxnSpLocks/>
          </p:cNvCxnSpPr>
          <p:nvPr/>
        </p:nvCxnSpPr>
        <p:spPr>
          <a:xfrm>
            <a:off x="92115" y="2257390"/>
            <a:ext cx="964215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7" name="Rectangle 130">
            <a:extLst>
              <a:ext uri="{FF2B5EF4-FFF2-40B4-BE49-F238E27FC236}">
                <a16:creationId xmlns:a16="http://schemas.microsoft.com/office/drawing/2014/main" id="{859D308A-08CD-4802-B438-4514FF9CE01E}"/>
              </a:ext>
            </a:extLst>
          </p:cNvPr>
          <p:cNvSpPr>
            <a:spLocks noChangeArrowheads="1"/>
          </p:cNvSpPr>
          <p:nvPr/>
        </p:nvSpPr>
        <p:spPr bwMode="auto">
          <a:xfrm>
            <a:off x="5073642" y="3361378"/>
            <a:ext cx="574801" cy="225425"/>
          </a:xfrm>
          <a:prstGeom prst="rect">
            <a:avLst/>
          </a:prstGeom>
          <a:noFill/>
          <a:ln w="28575">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41" name="Rectangle 130">
            <a:extLst>
              <a:ext uri="{FF2B5EF4-FFF2-40B4-BE49-F238E27FC236}">
                <a16:creationId xmlns:a16="http://schemas.microsoft.com/office/drawing/2014/main" id="{349A15F9-9AD0-40F5-BCFD-CFA6770E3C2B}"/>
              </a:ext>
            </a:extLst>
          </p:cNvPr>
          <p:cNvSpPr>
            <a:spLocks noChangeArrowheads="1"/>
          </p:cNvSpPr>
          <p:nvPr/>
        </p:nvSpPr>
        <p:spPr bwMode="auto">
          <a:xfrm>
            <a:off x="7030921" y="1774737"/>
            <a:ext cx="574801" cy="220666"/>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58" name="Rectangle 130">
            <a:extLst>
              <a:ext uri="{FF2B5EF4-FFF2-40B4-BE49-F238E27FC236}">
                <a16:creationId xmlns:a16="http://schemas.microsoft.com/office/drawing/2014/main" id="{B5306B84-63EA-418F-86E6-EB19931E7B42}"/>
              </a:ext>
            </a:extLst>
          </p:cNvPr>
          <p:cNvSpPr>
            <a:spLocks noChangeArrowheads="1"/>
          </p:cNvSpPr>
          <p:nvPr/>
        </p:nvSpPr>
        <p:spPr bwMode="auto">
          <a:xfrm>
            <a:off x="8049757" y="3655244"/>
            <a:ext cx="574801" cy="925381"/>
          </a:xfrm>
          <a:prstGeom prst="rect">
            <a:avLst/>
          </a:prstGeom>
          <a:noFill/>
          <a:ln w="28575">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59" name="Rectangle 130">
            <a:extLst>
              <a:ext uri="{FF2B5EF4-FFF2-40B4-BE49-F238E27FC236}">
                <a16:creationId xmlns:a16="http://schemas.microsoft.com/office/drawing/2014/main" id="{80AC8D59-FBB7-4750-AAB5-6F12C554E414}"/>
              </a:ext>
            </a:extLst>
          </p:cNvPr>
          <p:cNvSpPr>
            <a:spLocks noChangeArrowheads="1"/>
          </p:cNvSpPr>
          <p:nvPr/>
        </p:nvSpPr>
        <p:spPr bwMode="auto">
          <a:xfrm>
            <a:off x="7030918" y="3948121"/>
            <a:ext cx="574801" cy="221548"/>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62" name="Rectangle 130">
            <a:extLst>
              <a:ext uri="{FF2B5EF4-FFF2-40B4-BE49-F238E27FC236}">
                <a16:creationId xmlns:a16="http://schemas.microsoft.com/office/drawing/2014/main" id="{B5306B84-63EA-418F-86E6-EB19931E7B42}"/>
              </a:ext>
            </a:extLst>
          </p:cNvPr>
          <p:cNvSpPr>
            <a:spLocks noChangeArrowheads="1"/>
          </p:cNvSpPr>
          <p:nvPr/>
        </p:nvSpPr>
        <p:spPr bwMode="auto">
          <a:xfrm>
            <a:off x="7030921" y="2005358"/>
            <a:ext cx="574801" cy="225425"/>
          </a:xfrm>
          <a:prstGeom prst="rect">
            <a:avLst/>
          </a:prstGeom>
          <a:noFill/>
          <a:ln w="28575">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64" name="Rectangle 130">
            <a:extLst>
              <a:ext uri="{FF2B5EF4-FFF2-40B4-BE49-F238E27FC236}">
                <a16:creationId xmlns:a16="http://schemas.microsoft.com/office/drawing/2014/main" id="{B5306B84-63EA-418F-86E6-EB19931E7B42}"/>
              </a:ext>
            </a:extLst>
          </p:cNvPr>
          <p:cNvSpPr>
            <a:spLocks noChangeArrowheads="1"/>
          </p:cNvSpPr>
          <p:nvPr/>
        </p:nvSpPr>
        <p:spPr bwMode="auto">
          <a:xfrm>
            <a:off x="8049757" y="2256499"/>
            <a:ext cx="574801" cy="225425"/>
          </a:xfrm>
          <a:prstGeom prst="rect">
            <a:avLst/>
          </a:prstGeom>
          <a:noFill/>
          <a:ln w="28575">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65" name="Rectangle 130">
            <a:extLst>
              <a:ext uri="{FF2B5EF4-FFF2-40B4-BE49-F238E27FC236}">
                <a16:creationId xmlns:a16="http://schemas.microsoft.com/office/drawing/2014/main" id="{80AC8D59-FBB7-4750-AAB5-6F12C554E414}"/>
              </a:ext>
            </a:extLst>
          </p:cNvPr>
          <p:cNvSpPr>
            <a:spLocks noChangeArrowheads="1"/>
          </p:cNvSpPr>
          <p:nvPr/>
        </p:nvSpPr>
        <p:spPr bwMode="auto">
          <a:xfrm>
            <a:off x="8992576" y="3341771"/>
            <a:ext cx="574801" cy="523734"/>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66" name="Rectangle 130">
            <a:extLst>
              <a:ext uri="{FF2B5EF4-FFF2-40B4-BE49-F238E27FC236}">
                <a16:creationId xmlns:a16="http://schemas.microsoft.com/office/drawing/2014/main" id="{80AC8D59-FBB7-4750-AAB5-6F12C554E414}"/>
              </a:ext>
            </a:extLst>
          </p:cNvPr>
          <p:cNvSpPr>
            <a:spLocks noChangeArrowheads="1"/>
          </p:cNvSpPr>
          <p:nvPr/>
        </p:nvSpPr>
        <p:spPr bwMode="auto">
          <a:xfrm>
            <a:off x="7030920" y="2277927"/>
            <a:ext cx="574801" cy="221548"/>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67" name="Rectangle 130">
            <a:extLst>
              <a:ext uri="{FF2B5EF4-FFF2-40B4-BE49-F238E27FC236}">
                <a16:creationId xmlns:a16="http://schemas.microsoft.com/office/drawing/2014/main" id="{80AC8D59-FBB7-4750-AAB5-6F12C554E414}"/>
              </a:ext>
            </a:extLst>
          </p:cNvPr>
          <p:cNvSpPr>
            <a:spLocks noChangeArrowheads="1"/>
          </p:cNvSpPr>
          <p:nvPr/>
        </p:nvSpPr>
        <p:spPr bwMode="auto">
          <a:xfrm>
            <a:off x="7030919" y="2989505"/>
            <a:ext cx="574801" cy="221548"/>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74" name="Rectangle 130">
            <a:extLst>
              <a:ext uri="{FF2B5EF4-FFF2-40B4-BE49-F238E27FC236}">
                <a16:creationId xmlns:a16="http://schemas.microsoft.com/office/drawing/2014/main" id="{B5306B84-63EA-418F-86E6-EB19931E7B42}"/>
              </a:ext>
            </a:extLst>
          </p:cNvPr>
          <p:cNvSpPr>
            <a:spLocks noChangeArrowheads="1"/>
          </p:cNvSpPr>
          <p:nvPr/>
        </p:nvSpPr>
        <p:spPr bwMode="auto">
          <a:xfrm>
            <a:off x="8992578" y="3007287"/>
            <a:ext cx="574801" cy="225425"/>
          </a:xfrm>
          <a:prstGeom prst="rect">
            <a:avLst/>
          </a:prstGeom>
          <a:noFill/>
          <a:ln w="28575">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75" name="Rectangle 130">
            <a:extLst>
              <a:ext uri="{FF2B5EF4-FFF2-40B4-BE49-F238E27FC236}">
                <a16:creationId xmlns:a16="http://schemas.microsoft.com/office/drawing/2014/main" id="{80AC8D59-FBB7-4750-AAB5-6F12C554E414}"/>
              </a:ext>
            </a:extLst>
          </p:cNvPr>
          <p:cNvSpPr>
            <a:spLocks noChangeArrowheads="1"/>
          </p:cNvSpPr>
          <p:nvPr/>
        </p:nvSpPr>
        <p:spPr bwMode="auto">
          <a:xfrm>
            <a:off x="8987067" y="4286166"/>
            <a:ext cx="574801" cy="221548"/>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76" name="Rectangle 130">
            <a:extLst>
              <a:ext uri="{FF2B5EF4-FFF2-40B4-BE49-F238E27FC236}">
                <a16:creationId xmlns:a16="http://schemas.microsoft.com/office/drawing/2014/main" id="{ECE226B7-687A-49A9-95BE-CD133FEE63A1}"/>
              </a:ext>
            </a:extLst>
          </p:cNvPr>
          <p:cNvSpPr>
            <a:spLocks noChangeArrowheads="1"/>
          </p:cNvSpPr>
          <p:nvPr/>
        </p:nvSpPr>
        <p:spPr bwMode="auto">
          <a:xfrm>
            <a:off x="6041371" y="1770721"/>
            <a:ext cx="574801" cy="225425"/>
          </a:xfrm>
          <a:prstGeom prst="rect">
            <a:avLst/>
          </a:prstGeom>
          <a:noFill/>
          <a:ln w="28575">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78" name="Rectangle 130">
            <a:extLst>
              <a:ext uri="{FF2B5EF4-FFF2-40B4-BE49-F238E27FC236}">
                <a16:creationId xmlns:a16="http://schemas.microsoft.com/office/drawing/2014/main" id="{2FA3E491-358D-4745-9E62-1F37F2EA5BCC}"/>
              </a:ext>
            </a:extLst>
          </p:cNvPr>
          <p:cNvSpPr>
            <a:spLocks noChangeArrowheads="1"/>
          </p:cNvSpPr>
          <p:nvPr/>
        </p:nvSpPr>
        <p:spPr bwMode="auto">
          <a:xfrm>
            <a:off x="8987066" y="4965269"/>
            <a:ext cx="574801" cy="532053"/>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69" name="Rectangle 130">
            <a:extLst>
              <a:ext uri="{FF2B5EF4-FFF2-40B4-BE49-F238E27FC236}">
                <a16:creationId xmlns:a16="http://schemas.microsoft.com/office/drawing/2014/main" id="{2FF947F0-D31B-4B41-B70B-ED5C4570E664}"/>
              </a:ext>
            </a:extLst>
          </p:cNvPr>
          <p:cNvSpPr>
            <a:spLocks noChangeArrowheads="1"/>
          </p:cNvSpPr>
          <p:nvPr/>
        </p:nvSpPr>
        <p:spPr bwMode="auto">
          <a:xfrm>
            <a:off x="8992579" y="2011393"/>
            <a:ext cx="574801" cy="225425"/>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42" name="Rectangle 130">
            <a:extLst>
              <a:ext uri="{FF2B5EF4-FFF2-40B4-BE49-F238E27FC236}">
                <a16:creationId xmlns:a16="http://schemas.microsoft.com/office/drawing/2014/main" id="{A6E2957E-F63A-4BCF-92A1-B5DAF9CB1323}"/>
              </a:ext>
            </a:extLst>
          </p:cNvPr>
          <p:cNvSpPr>
            <a:spLocks noChangeArrowheads="1"/>
          </p:cNvSpPr>
          <p:nvPr/>
        </p:nvSpPr>
        <p:spPr bwMode="auto">
          <a:xfrm>
            <a:off x="7030918" y="5687486"/>
            <a:ext cx="574801" cy="244162"/>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61" name="Rectangle 130">
            <a:extLst>
              <a:ext uri="{FF2B5EF4-FFF2-40B4-BE49-F238E27FC236}">
                <a16:creationId xmlns:a16="http://schemas.microsoft.com/office/drawing/2014/main" id="{C6028120-3702-46BE-B50E-F3CA8B79E2BE}"/>
              </a:ext>
            </a:extLst>
          </p:cNvPr>
          <p:cNvSpPr>
            <a:spLocks noChangeArrowheads="1"/>
          </p:cNvSpPr>
          <p:nvPr/>
        </p:nvSpPr>
        <p:spPr bwMode="auto">
          <a:xfrm>
            <a:off x="8049757" y="5657960"/>
            <a:ext cx="574801" cy="251134"/>
          </a:xfrm>
          <a:prstGeom prst="rect">
            <a:avLst/>
          </a:prstGeom>
          <a:noFill/>
          <a:ln w="28575">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68" name="Rectangle 130">
            <a:extLst>
              <a:ext uri="{FF2B5EF4-FFF2-40B4-BE49-F238E27FC236}">
                <a16:creationId xmlns:a16="http://schemas.microsoft.com/office/drawing/2014/main" id="{60F0D452-FB4F-45F8-BB83-EF71E2FC0419}"/>
              </a:ext>
            </a:extLst>
          </p:cNvPr>
          <p:cNvSpPr>
            <a:spLocks noChangeArrowheads="1"/>
          </p:cNvSpPr>
          <p:nvPr/>
        </p:nvSpPr>
        <p:spPr bwMode="auto">
          <a:xfrm>
            <a:off x="6041369" y="4977885"/>
            <a:ext cx="574801" cy="509328"/>
          </a:xfrm>
          <a:prstGeom prst="rect">
            <a:avLst/>
          </a:prstGeom>
          <a:noFill/>
          <a:ln w="28575">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72" name="Rectangle 130">
            <a:extLst>
              <a:ext uri="{FF2B5EF4-FFF2-40B4-BE49-F238E27FC236}">
                <a16:creationId xmlns:a16="http://schemas.microsoft.com/office/drawing/2014/main" id="{7D808AE3-9558-4EC0-913A-AB9AE1B00C4A}"/>
              </a:ext>
            </a:extLst>
          </p:cNvPr>
          <p:cNvSpPr>
            <a:spLocks noChangeArrowheads="1"/>
          </p:cNvSpPr>
          <p:nvPr/>
        </p:nvSpPr>
        <p:spPr bwMode="auto">
          <a:xfrm>
            <a:off x="5038337" y="5253161"/>
            <a:ext cx="574801" cy="244162"/>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PE" altLang="es-E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Tree>
    <p:extLst>
      <p:ext uri="{BB962C8B-B14F-4D97-AF65-F5344CB8AC3E}">
        <p14:creationId xmlns:p14="http://schemas.microsoft.com/office/powerpoint/2010/main" val="54874007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8" name="Group 3">
            <a:extLst>
              <a:ext uri="{FF2B5EF4-FFF2-40B4-BE49-F238E27FC236}">
                <a16:creationId xmlns:a16="http://schemas.microsoft.com/office/drawing/2014/main" id="{32C6DD3D-8F3E-44E5-B7BD-763F35785BD1}"/>
              </a:ext>
            </a:extLst>
          </p:cNvPr>
          <p:cNvGraphicFramePr>
            <a:graphicFrameLocks noGrp="1"/>
          </p:cNvGraphicFramePr>
          <p:nvPr>
            <p:extLst>
              <p:ext uri="{D42A27DB-BD31-4B8C-83A1-F6EECF244321}">
                <p14:modId xmlns:p14="http://schemas.microsoft.com/office/powerpoint/2010/main" val="426288064"/>
              </p:ext>
            </p:extLst>
          </p:nvPr>
        </p:nvGraphicFramePr>
        <p:xfrm>
          <a:off x="71429" y="1040690"/>
          <a:ext cx="9642156" cy="5023584"/>
        </p:xfrm>
        <a:graphic>
          <a:graphicData uri="http://schemas.openxmlformats.org/drawingml/2006/table">
            <a:tbl>
              <a:tblPr/>
              <a:tblGrid>
                <a:gridCol w="1169542">
                  <a:extLst>
                    <a:ext uri="{9D8B030D-6E8A-4147-A177-3AD203B41FA5}">
                      <a16:colId xmlns:a16="http://schemas.microsoft.com/office/drawing/2014/main" val="20000"/>
                    </a:ext>
                  </a:extLst>
                </a:gridCol>
                <a:gridCol w="2232654">
                  <a:extLst>
                    <a:ext uri="{9D8B030D-6E8A-4147-A177-3AD203B41FA5}">
                      <a16:colId xmlns:a16="http://schemas.microsoft.com/office/drawing/2014/main" val="20001"/>
                    </a:ext>
                  </a:extLst>
                </a:gridCol>
                <a:gridCol w="689844">
                  <a:extLst>
                    <a:ext uri="{9D8B030D-6E8A-4147-A177-3AD203B41FA5}">
                      <a16:colId xmlns:a16="http://schemas.microsoft.com/office/drawing/2014/main" val="1930407824"/>
                    </a:ext>
                  </a:extLst>
                </a:gridCol>
                <a:gridCol w="642812">
                  <a:extLst>
                    <a:ext uri="{9D8B030D-6E8A-4147-A177-3AD203B41FA5}">
                      <a16:colId xmlns:a16="http://schemas.microsoft.com/office/drawing/2014/main" val="20002"/>
                    </a:ext>
                  </a:extLst>
                </a:gridCol>
                <a:gridCol w="1148201">
                  <a:extLst>
                    <a:ext uri="{9D8B030D-6E8A-4147-A177-3AD203B41FA5}">
                      <a16:colId xmlns:a16="http://schemas.microsoft.com/office/drawing/2014/main" val="20003"/>
                    </a:ext>
                  </a:extLst>
                </a:gridCol>
                <a:gridCol w="956190">
                  <a:extLst>
                    <a:ext uri="{9D8B030D-6E8A-4147-A177-3AD203B41FA5}">
                      <a16:colId xmlns:a16="http://schemas.microsoft.com/office/drawing/2014/main" val="20004"/>
                    </a:ext>
                  </a:extLst>
                </a:gridCol>
                <a:gridCol w="905840">
                  <a:extLst>
                    <a:ext uri="{9D8B030D-6E8A-4147-A177-3AD203B41FA5}">
                      <a16:colId xmlns:a16="http://schemas.microsoft.com/office/drawing/2014/main" val="20005"/>
                    </a:ext>
                  </a:extLst>
                </a:gridCol>
                <a:gridCol w="956376">
                  <a:extLst>
                    <a:ext uri="{9D8B030D-6E8A-4147-A177-3AD203B41FA5}">
                      <a16:colId xmlns:a16="http://schemas.microsoft.com/office/drawing/2014/main" val="20006"/>
                    </a:ext>
                  </a:extLst>
                </a:gridCol>
                <a:gridCol w="940697">
                  <a:extLst>
                    <a:ext uri="{9D8B030D-6E8A-4147-A177-3AD203B41FA5}">
                      <a16:colId xmlns:a16="http://schemas.microsoft.com/office/drawing/2014/main" val="20007"/>
                    </a:ext>
                  </a:extLst>
                </a:gridCol>
              </a:tblGrid>
              <a:tr h="295275">
                <a:tc rowSpan="2">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bg1"/>
                          </a:solidFill>
                          <a:effectLst/>
                          <a:latin typeface="+mn-lt"/>
                          <a:cs typeface="Arial" panose="020B0604020202020204" pitchFamily="34" charset="0"/>
                        </a:rPr>
                        <a:t>Proceso</a:t>
                      </a:r>
                    </a:p>
                  </a:txBody>
                  <a:tcPr marT="45711" marB="4571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0000"/>
                    </a:solidFill>
                  </a:tcPr>
                </a:tc>
                <a:tc rowSpan="2">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bg1"/>
                          </a:solidFill>
                          <a:effectLst/>
                          <a:latin typeface="+mn-lt"/>
                          <a:cs typeface="Arial" panose="020B0604020202020204" pitchFamily="34" charset="0"/>
                        </a:rPr>
                        <a:t>SERVICIOS</a:t>
                      </a:r>
                    </a:p>
                  </a:txBody>
                  <a:tcPr marT="45711" marB="4571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0000"/>
                    </a:solidFill>
                  </a:tcPr>
                </a:tc>
                <a:tc rowSpan="2">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bg1"/>
                          </a:solidFill>
                          <a:effectLst/>
                          <a:latin typeface="+mn-lt"/>
                          <a:cs typeface="Arial" panose="020B0604020202020204" pitchFamily="34" charset="0"/>
                        </a:rPr>
                        <a:t>BASES</a:t>
                      </a:r>
                    </a:p>
                  </a:txBody>
                  <a:tcPr marT="45711" marB="4571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0000"/>
                    </a:solidFill>
                  </a:tcPr>
                </a:tc>
                <a:tc rowSpan="2">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bg1"/>
                          </a:solidFill>
                          <a:effectLst/>
                          <a:latin typeface="+mn-lt"/>
                          <a:cs typeface="Arial" panose="020B0604020202020204" pitchFamily="34" charset="0"/>
                        </a:rPr>
                        <a:t>TOTAL</a:t>
                      </a:r>
                    </a:p>
                  </a:txBody>
                  <a:tcPr marT="45711" marB="4571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0000"/>
                    </a:solidFill>
                  </a:tcPr>
                </a:tc>
                <a:tc gridSpan="5">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mn-lt"/>
                          <a:cs typeface="Arial" panose="020B0604020202020204" pitchFamily="34" charset="0"/>
                        </a:rPr>
                        <a:t>DIMENSIONES O FACTORES Fuente: encuestas</a:t>
                      </a:r>
                    </a:p>
                  </a:txBody>
                  <a:tcPr marT="45711" marB="45711" anchor="ctr" horzOverflow="overflow">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extLst>
                  <a:ext uri="{0D108BD9-81ED-4DB2-BD59-A6C34878D82A}">
                    <a16:rowId xmlns:a16="http://schemas.microsoft.com/office/drawing/2014/main" val="10000"/>
                  </a:ext>
                </a:extLst>
              </a:tr>
              <a:tr h="335673">
                <a:tc vMerge="1">
                  <a:txBody>
                    <a:bodyPr/>
                    <a:lstStyle/>
                    <a:p>
                      <a:endParaRPr lang="es-ES"/>
                    </a:p>
                  </a:txBody>
                  <a:tcPr/>
                </a:tc>
                <a:tc vMerge="1">
                  <a:txBody>
                    <a:bodyPr/>
                    <a:lstStyle/>
                    <a:p>
                      <a:endParaRPr lang="es-ES"/>
                    </a:p>
                  </a:txBody>
                  <a:tcPr/>
                </a:tc>
                <a:tc vMerge="1">
                  <a:txBody>
                    <a:bodyPr/>
                    <a:lstStyle/>
                    <a:p>
                      <a:endParaRPr lang="es-PE"/>
                    </a:p>
                  </a:txBody>
                  <a:tcPr/>
                </a:tc>
                <a:tc vMerge="1">
                  <a:txBody>
                    <a:bodyPr/>
                    <a:lstStyle/>
                    <a:p>
                      <a:endParaRPr lang="es-ES"/>
                    </a:p>
                  </a:txBody>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100" b="1" i="0" u="none" strike="noStrike" cap="none" normalizeH="0" baseline="0" dirty="0">
                          <a:ln>
                            <a:noFill/>
                          </a:ln>
                          <a:solidFill>
                            <a:schemeClr val="tx1"/>
                          </a:solidFill>
                          <a:effectLst/>
                          <a:latin typeface="+mn-lt"/>
                          <a:cs typeface="Arial" panose="020B0604020202020204" pitchFamily="34" charset="0"/>
                        </a:rPr>
                        <a:t>Conocimiento técnico</a:t>
                      </a:r>
                    </a:p>
                  </a:txBody>
                  <a:tcPr marT="45711" marB="4571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100" b="1" i="0" u="none" strike="noStrike" cap="none" normalizeH="0" baseline="0" dirty="0">
                          <a:ln>
                            <a:noFill/>
                          </a:ln>
                          <a:solidFill>
                            <a:schemeClr val="tx1"/>
                          </a:solidFill>
                          <a:effectLst/>
                          <a:latin typeface="+mn-lt"/>
                          <a:cs typeface="Arial" panose="020B0604020202020204" pitchFamily="34" charset="0"/>
                        </a:rPr>
                        <a:t>Comunica-ción</a:t>
                      </a:r>
                    </a:p>
                  </a:txBody>
                  <a:tcPr marT="45711" marB="4571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100" b="1" i="0" u="none" strike="noStrike" cap="none" normalizeH="0" baseline="0" dirty="0">
                          <a:ln>
                            <a:noFill/>
                          </a:ln>
                          <a:solidFill>
                            <a:schemeClr val="tx1"/>
                          </a:solidFill>
                          <a:effectLst/>
                          <a:latin typeface="+mn-lt"/>
                          <a:cs typeface="Arial" panose="020B0604020202020204" pitchFamily="34" charset="0"/>
                        </a:rPr>
                        <a:t>Elementos tangibles</a:t>
                      </a:r>
                    </a:p>
                  </a:txBody>
                  <a:tcPr marT="45711" marB="4571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100" b="1" i="0" u="none" strike="noStrike" cap="none" normalizeH="0" baseline="0" dirty="0">
                          <a:ln>
                            <a:noFill/>
                          </a:ln>
                          <a:solidFill>
                            <a:schemeClr val="tx1"/>
                          </a:solidFill>
                          <a:effectLst/>
                          <a:latin typeface="+mn-lt"/>
                          <a:cs typeface="Arial" panose="020B0604020202020204" pitchFamily="34" charset="0"/>
                        </a:rPr>
                        <a:t>Calidez</a:t>
                      </a:r>
                    </a:p>
                  </a:txBody>
                  <a:tcPr marT="45711" marB="4571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1100" b="1" i="0" u="none" strike="noStrike" cap="none" normalizeH="0" baseline="0" dirty="0">
                          <a:ln>
                            <a:noFill/>
                          </a:ln>
                          <a:solidFill>
                            <a:schemeClr val="tx1"/>
                          </a:solidFill>
                          <a:effectLst/>
                          <a:latin typeface="+mn-lt"/>
                          <a:cs typeface="Arial" panose="020B0604020202020204" pitchFamily="34" charset="0"/>
                        </a:rPr>
                        <a:t>Efectividad</a:t>
                      </a:r>
                    </a:p>
                  </a:txBody>
                  <a:tcPr marT="45711" marB="4571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extLst>
                  <a:ext uri="{0D108BD9-81ED-4DB2-BD59-A6C34878D82A}">
                    <a16:rowId xmlns:a16="http://schemas.microsoft.com/office/drawing/2014/main" val="10001"/>
                  </a:ext>
                </a:extLst>
              </a:tr>
              <a:tr h="0">
                <a:tc rowSpan="2">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900" b="1" i="0" u="none" strike="noStrike" cap="none" normalizeH="0" baseline="0" dirty="0">
                          <a:ln>
                            <a:noFill/>
                          </a:ln>
                          <a:solidFill>
                            <a:schemeClr val="tx1"/>
                          </a:solidFill>
                          <a:effectLst/>
                          <a:latin typeface="+mn-lt"/>
                          <a:cs typeface="Arial" panose="020B0604020202020204" pitchFamily="34" charset="0"/>
                        </a:rPr>
                        <a:t>ATENCIÓN AL USUARIO ADUANERO</a:t>
                      </a:r>
                    </a:p>
                  </a:txBody>
                  <a:tcPr marT="45711" marB="4571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just" defTabSz="914400" rtl="0" eaLnBrk="1" fontAlgn="t" latinLnBrk="0" hangingPunct="1">
                        <a:lnSpc>
                          <a:spcPct val="100000"/>
                        </a:lnSpc>
                        <a:spcBef>
                          <a:spcPct val="0"/>
                        </a:spcBef>
                        <a:spcAft>
                          <a:spcPct val="0"/>
                        </a:spcAft>
                        <a:buClrTx/>
                        <a:buSzTx/>
                        <a:buFontTx/>
                        <a:buNone/>
                        <a:tabLst/>
                      </a:pPr>
                      <a:r>
                        <a:rPr kumimoji="0" lang="es-PE" altLang="es-ES" sz="95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Orientación telefónica (Call Center)</a:t>
                      </a:r>
                      <a:endParaRPr kumimoji="0" lang="es-PE" altLang="es-ES" sz="95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T="45709" marB="45709"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rtl="0" fontAlgn="ctr"/>
                      <a:r>
                        <a:rPr lang="es-ES" sz="1100" b="0" i="0" u="none" strike="noStrike" dirty="0">
                          <a:solidFill>
                            <a:srgbClr val="000000"/>
                          </a:solidFill>
                          <a:effectLst/>
                          <a:latin typeface="Calibri Light" panose="020F0302020204030204" pitchFamily="34" charset="0"/>
                        </a:rPr>
                        <a:t>80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rtl="0" fontAlgn="ctr"/>
                      <a:r>
                        <a:rPr lang="es-ES" sz="1100" b="1" i="0" u="none" strike="noStrike" dirty="0">
                          <a:solidFill>
                            <a:srgbClr val="000000"/>
                          </a:solidFill>
                          <a:effectLst/>
                          <a:latin typeface="Calibri Light" panose="020F0302020204030204" pitchFamily="34" charset="0"/>
                        </a:rPr>
                        <a:t>0.00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rtl="0" fontAlgn="ctr"/>
                      <a:r>
                        <a:rPr lang="es-ES" sz="1100" b="0" i="0" u="none" strike="noStrike" dirty="0">
                          <a:solidFill>
                            <a:srgbClr val="000000"/>
                          </a:solidFill>
                          <a:effectLst/>
                          <a:latin typeface="Arial" panose="020B0604020202020204" pitchFamily="34" charset="0"/>
                        </a:rPr>
                        <a:t>-0.03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BFBFBF"/>
                    </a:solidFill>
                  </a:tcPr>
                </a:tc>
                <a:tc>
                  <a:txBody>
                    <a:bodyPr/>
                    <a:lstStyle/>
                    <a:p>
                      <a:pPr algn="ctr" rtl="0" fontAlgn="ctr"/>
                      <a:r>
                        <a:rPr lang="es-ES" sz="1100" b="0" i="0" u="none" strike="noStrike" dirty="0">
                          <a:solidFill>
                            <a:srgbClr val="000000"/>
                          </a:solidFill>
                          <a:effectLst/>
                          <a:latin typeface="Arial" panose="020B0604020202020204" pitchFamily="34" charset="0"/>
                        </a:rPr>
                        <a:t>0.14</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BFBFBF"/>
                    </a:solidFill>
                  </a:tcPr>
                </a:tc>
                <a:tc>
                  <a:txBody>
                    <a:bodyPr/>
                    <a:lstStyle/>
                    <a:p>
                      <a:pPr algn="ctr" rtl="0" fontAlgn="ctr"/>
                      <a:r>
                        <a:rPr lang="es-ES" sz="1100" b="0" i="0" u="none" strike="noStrike" dirty="0">
                          <a:solidFill>
                            <a:srgbClr val="000000"/>
                          </a:solidFill>
                          <a:effectLst/>
                          <a:latin typeface="Arial" panose="020B0604020202020204" pitchFamily="34" charset="0"/>
                        </a:rPr>
                        <a:t>-0.13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BFBFBF"/>
                    </a:solidFill>
                  </a:tcPr>
                </a:tc>
                <a:tc>
                  <a:txBody>
                    <a:bodyPr/>
                    <a:lstStyle/>
                    <a:p>
                      <a:pPr algn="ctr" rtl="0" fontAlgn="ctr"/>
                      <a:r>
                        <a:rPr lang="es-ES" sz="1100" b="0" i="0" u="none" strike="noStrike" dirty="0">
                          <a:solidFill>
                            <a:srgbClr val="000000"/>
                          </a:solidFill>
                          <a:effectLst/>
                          <a:latin typeface="Arial" panose="020B0604020202020204" pitchFamily="34" charset="0"/>
                        </a:rPr>
                        <a:t>0.07</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BFBFBF"/>
                    </a:solidFill>
                  </a:tcPr>
                </a:tc>
                <a:tc>
                  <a:txBody>
                    <a:bodyPr/>
                    <a:lstStyle/>
                    <a:p>
                      <a:pPr algn="ctr" rtl="0" fontAlgn="ctr"/>
                      <a:r>
                        <a:rPr lang="es-ES" sz="1100" b="0" i="0" u="none" strike="noStrike" dirty="0">
                          <a:solidFill>
                            <a:srgbClr val="000000"/>
                          </a:solidFill>
                          <a:effectLst/>
                          <a:latin typeface="Arial" panose="020B0604020202020204" pitchFamily="34" charset="0"/>
                        </a:rPr>
                        <a:t>-0.01</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BFBFBF"/>
                    </a:solidFill>
                  </a:tcPr>
                </a:tc>
                <a:extLst>
                  <a:ext uri="{0D108BD9-81ED-4DB2-BD59-A6C34878D82A}">
                    <a16:rowId xmlns:a16="http://schemas.microsoft.com/office/drawing/2014/main" val="10002"/>
                  </a:ext>
                </a:extLst>
              </a:tr>
              <a:tr h="266403">
                <a:tc vMerge="1">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s-ES" altLang="es-ES" sz="9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T="45711" marB="4571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marL="0" marR="0" lvl="0" indent="0" algn="just" defTabSz="914400" rtl="0" eaLnBrk="1" fontAlgn="t" latinLnBrk="0" hangingPunct="1">
                        <a:lnSpc>
                          <a:spcPct val="100000"/>
                        </a:lnSpc>
                        <a:spcBef>
                          <a:spcPct val="0"/>
                        </a:spcBef>
                        <a:spcAft>
                          <a:spcPct val="0"/>
                        </a:spcAft>
                        <a:buClrTx/>
                        <a:buSzTx/>
                        <a:buFontTx/>
                        <a:buNone/>
                        <a:tabLst/>
                      </a:pPr>
                      <a:r>
                        <a:rPr kumimoji="0" lang="es-PE" altLang="es-ES" sz="950" b="0" i="0" u="none" strike="noStrike" cap="none" normalizeH="0" baseline="0" dirty="0">
                          <a:ln>
                            <a:noFill/>
                          </a:ln>
                          <a:solidFill>
                            <a:schemeClr val="tx1"/>
                          </a:solidFill>
                          <a:effectLst/>
                          <a:latin typeface="Arial" panose="020B0604020202020204" pitchFamily="34" charset="0"/>
                          <a:cs typeface="Arial" panose="020B0604020202020204" pitchFamily="34" charset="0"/>
                        </a:rPr>
                        <a:t>Orientación portal (Contáctenos)</a:t>
                      </a:r>
                    </a:p>
                  </a:txBody>
                  <a:tcPr marT="45709" marB="45709"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rtl="0" fontAlgn="ctr"/>
                      <a:r>
                        <a:rPr lang="es-ES" sz="1100" b="0" i="0" u="none" strike="noStrike" dirty="0">
                          <a:solidFill>
                            <a:srgbClr val="000000"/>
                          </a:solidFill>
                          <a:effectLst/>
                          <a:latin typeface="Calibri Light" panose="020F0302020204030204" pitchFamily="34" charset="0"/>
                        </a:rPr>
                        <a:t>70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rtl="0" fontAlgn="ctr"/>
                      <a:r>
                        <a:rPr lang="es-ES" sz="1100" b="1" i="0" u="none" strike="noStrike" dirty="0">
                          <a:solidFill>
                            <a:srgbClr val="000000"/>
                          </a:solidFill>
                          <a:effectLst/>
                          <a:latin typeface="Calibri Light" panose="020F0302020204030204" pitchFamily="34" charset="0"/>
                        </a:rPr>
                        <a:t>-0.11</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rtl="0" fontAlgn="ctr"/>
                      <a:r>
                        <a:rPr lang="es-ES" sz="1100" b="0" i="0" u="none" strike="noStrike" dirty="0">
                          <a:solidFill>
                            <a:srgbClr val="000000"/>
                          </a:solidFill>
                          <a:effectLst/>
                          <a:latin typeface="Arial" panose="020B0604020202020204" pitchFamily="34" charset="0"/>
                        </a:rPr>
                        <a:t>-0.20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BFBFBF"/>
                    </a:solidFill>
                  </a:tcPr>
                </a:tc>
                <a:tc>
                  <a:txBody>
                    <a:bodyPr/>
                    <a:lstStyle/>
                    <a:p>
                      <a:pPr algn="ctr" rtl="0" fontAlgn="ctr"/>
                      <a:r>
                        <a:rPr lang="es-ES" sz="1100" b="0" i="0" u="none" strike="noStrike" dirty="0">
                          <a:solidFill>
                            <a:srgbClr val="000000"/>
                          </a:solidFill>
                          <a:effectLst/>
                          <a:latin typeface="Arial" panose="020B0604020202020204" pitchFamily="34" charset="0"/>
                        </a:rPr>
                        <a:t>-0.05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BFBFBF"/>
                    </a:solidFill>
                  </a:tcPr>
                </a:tc>
                <a:tc>
                  <a:txBody>
                    <a:bodyPr/>
                    <a:lstStyle/>
                    <a:p>
                      <a:pPr algn="ctr" rtl="0" fontAlgn="ctr"/>
                      <a:r>
                        <a:rPr lang="es-ES" sz="1100" b="0" i="0" u="none" strike="noStrike" dirty="0">
                          <a:solidFill>
                            <a:srgbClr val="000000"/>
                          </a:solidFill>
                          <a:effectLst/>
                          <a:latin typeface="Arial" panose="020B0604020202020204" pitchFamily="34" charset="0"/>
                        </a:rPr>
                        <a:t>0.11</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BFBFBF"/>
                    </a:solidFill>
                  </a:tcPr>
                </a:tc>
                <a:tc>
                  <a:txBody>
                    <a:bodyPr/>
                    <a:lstStyle/>
                    <a:p>
                      <a:pPr algn="ctr" rtl="0" fontAlgn="ctr"/>
                      <a:r>
                        <a:rPr lang="es-ES" sz="1200" b="0" i="0" u="none" strike="noStrike" dirty="0">
                          <a:solidFill>
                            <a:srgbClr val="000000"/>
                          </a:solidFill>
                          <a:effectLst/>
                          <a:latin typeface="Calibri Light" panose="020F0302020204030204" pitchFamily="34" charset="0"/>
                        </a:rPr>
                        <a:t>-</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1"/>
                    </a:solidFill>
                  </a:tcPr>
                </a:tc>
                <a:tc>
                  <a:txBody>
                    <a:bodyPr/>
                    <a:lstStyle/>
                    <a:p>
                      <a:pPr algn="ctr" rtl="0" fontAlgn="ctr"/>
                      <a:r>
                        <a:rPr lang="es-ES" sz="1100" b="0" i="0" u="none" strike="noStrike" dirty="0">
                          <a:solidFill>
                            <a:srgbClr val="000000"/>
                          </a:solidFill>
                          <a:effectLst/>
                          <a:latin typeface="Arial" panose="020B0604020202020204" pitchFamily="34" charset="0"/>
                        </a:rPr>
                        <a:t>-0.11</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BFBFBF"/>
                    </a:solidFill>
                  </a:tcPr>
                </a:tc>
                <a:extLst>
                  <a:ext uri="{0D108BD9-81ED-4DB2-BD59-A6C34878D82A}">
                    <a16:rowId xmlns:a16="http://schemas.microsoft.com/office/drawing/2014/main" val="3771272501"/>
                  </a:ext>
                </a:extLst>
              </a:tr>
              <a:tr h="0">
                <a:tc rowSpan="5">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900" b="1" i="0" u="none" strike="noStrike" cap="none" normalizeH="0" baseline="0" dirty="0">
                          <a:ln>
                            <a:noFill/>
                          </a:ln>
                          <a:solidFill>
                            <a:schemeClr val="tx1"/>
                          </a:solidFill>
                          <a:effectLst/>
                          <a:latin typeface="+mn-lt"/>
                          <a:cs typeface="Arial" panose="020B0604020202020204" pitchFamily="34" charset="0"/>
                        </a:rPr>
                        <a:t>CONTROL DE INGRESO DE MERCANCÍAS (IMPORTACIONES)</a:t>
                      </a:r>
                    </a:p>
                  </a:txBody>
                  <a:tcPr marT="45711" marB="4571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just" defTabSz="914400" rtl="0" eaLnBrk="1" fontAlgn="t" latinLnBrk="0" hangingPunct="1">
                        <a:lnSpc>
                          <a:spcPct val="100000"/>
                        </a:lnSpc>
                        <a:spcBef>
                          <a:spcPct val="0"/>
                        </a:spcBef>
                        <a:spcAft>
                          <a:spcPct val="0"/>
                        </a:spcAft>
                        <a:buClrTx/>
                        <a:buSzTx/>
                        <a:buFontTx/>
                        <a:buNone/>
                        <a:tabLst/>
                      </a:pPr>
                      <a:r>
                        <a:rPr kumimoji="0" lang="es-PE" altLang="es-ES" sz="95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Manifiesto importación</a:t>
                      </a:r>
                      <a:endParaRPr kumimoji="0" lang="es-PE" altLang="es-ES" sz="95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T="45709" marB="45709"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rtl="0" fontAlgn="ctr"/>
                      <a:r>
                        <a:rPr lang="es-ES" sz="1100" b="0" i="0" u="none" strike="noStrike" dirty="0">
                          <a:solidFill>
                            <a:srgbClr val="000000"/>
                          </a:solidFill>
                          <a:effectLst/>
                          <a:latin typeface="Calibri Light" panose="020F0302020204030204" pitchFamily="34" charset="0"/>
                        </a:rPr>
                        <a:t>30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rtl="0" fontAlgn="ctr"/>
                      <a:r>
                        <a:rPr lang="es-ES" sz="1100" b="1" i="0" u="none" strike="noStrike" dirty="0">
                          <a:solidFill>
                            <a:srgbClr val="000000"/>
                          </a:solidFill>
                          <a:effectLst/>
                          <a:latin typeface="Calibri Light" panose="020F0302020204030204" pitchFamily="34" charset="0"/>
                        </a:rPr>
                        <a:t>0.01</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rtl="0" fontAlgn="ctr"/>
                      <a:r>
                        <a:rPr lang="es-ES" sz="1100" b="0" i="0" u="none" strike="noStrike" dirty="0">
                          <a:solidFill>
                            <a:srgbClr val="000000"/>
                          </a:solidFill>
                          <a:effectLst/>
                          <a:latin typeface="Arial" panose="020B0604020202020204" pitchFamily="34" charset="0"/>
                        </a:rPr>
                        <a:t>-0.06</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FBFBF"/>
                    </a:solidFill>
                  </a:tcPr>
                </a:tc>
                <a:tc>
                  <a:txBody>
                    <a:bodyPr/>
                    <a:lstStyle/>
                    <a:p>
                      <a:pPr algn="ctr" rtl="0" fontAlgn="ctr"/>
                      <a:r>
                        <a:rPr lang="es-ES" sz="1100" b="0" i="0" u="none" strike="noStrike" dirty="0">
                          <a:solidFill>
                            <a:srgbClr val="000000"/>
                          </a:solidFill>
                          <a:effectLst/>
                          <a:latin typeface="Arial" panose="020B0604020202020204" pitchFamily="34" charset="0"/>
                        </a:rPr>
                        <a:t>0.07</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FBFBF"/>
                    </a:solidFill>
                  </a:tcPr>
                </a:tc>
                <a:tc>
                  <a:txBody>
                    <a:bodyPr/>
                    <a:lstStyle/>
                    <a:p>
                      <a:pPr algn="ctr" rtl="0" fontAlgn="ctr"/>
                      <a:r>
                        <a:rPr lang="es-ES" sz="1100" b="0" i="0" u="none" strike="noStrike" dirty="0">
                          <a:solidFill>
                            <a:srgbClr val="000000"/>
                          </a:solidFill>
                          <a:effectLst/>
                          <a:latin typeface="Arial" panose="020B0604020202020204" pitchFamily="34" charset="0"/>
                        </a:rPr>
                        <a:t>-0.13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FBFBF"/>
                    </a:solidFill>
                  </a:tcPr>
                </a:tc>
                <a:tc>
                  <a:txBody>
                    <a:bodyPr/>
                    <a:lstStyle/>
                    <a:p>
                      <a:pPr algn="ctr" rtl="0" fontAlgn="ctr"/>
                      <a:r>
                        <a:rPr lang="es-ES" sz="1100" b="0" i="0" u="none" strike="noStrike" dirty="0">
                          <a:solidFill>
                            <a:srgbClr val="000000"/>
                          </a:solidFill>
                          <a:effectLst/>
                          <a:latin typeface="Arial" panose="020B0604020202020204" pitchFamily="34" charset="0"/>
                        </a:rPr>
                        <a:t>0.17</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FBFBF"/>
                    </a:solidFill>
                  </a:tcPr>
                </a:tc>
                <a:tc>
                  <a:txBody>
                    <a:bodyPr/>
                    <a:lstStyle/>
                    <a:p>
                      <a:pPr algn="ctr" rtl="0" fontAlgn="ctr"/>
                      <a:r>
                        <a:rPr lang="es-ES" sz="1100" b="0" i="0" u="none" strike="noStrike" dirty="0">
                          <a:solidFill>
                            <a:srgbClr val="000000"/>
                          </a:solidFill>
                          <a:effectLst/>
                          <a:latin typeface="Arial" panose="020B0604020202020204" pitchFamily="34" charset="0"/>
                        </a:rPr>
                        <a:t>0.00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FBFBF"/>
                    </a:solidFill>
                  </a:tcPr>
                </a:tc>
                <a:extLst>
                  <a:ext uri="{0D108BD9-81ED-4DB2-BD59-A6C34878D82A}">
                    <a16:rowId xmlns:a16="http://schemas.microsoft.com/office/drawing/2014/main" val="1791017058"/>
                  </a:ext>
                </a:extLst>
              </a:tr>
              <a:tr h="0">
                <a:tc vMerge="1">
                  <a:txBody>
                    <a:bodyPr/>
                    <a:lstStyle/>
                    <a:p>
                      <a:endParaRPr lang="es-MX"/>
                    </a:p>
                  </a:txBody>
                  <a:tcPr/>
                </a:tc>
                <a:tc>
                  <a:txBody>
                    <a:bodyPr/>
                    <a:lstStyle/>
                    <a:p>
                      <a:pPr marL="0" marR="0" lvl="0" indent="0" algn="just" defTabSz="914400" rtl="0" eaLnBrk="1" fontAlgn="t" latinLnBrk="0" hangingPunct="1">
                        <a:lnSpc>
                          <a:spcPct val="100000"/>
                        </a:lnSpc>
                        <a:spcBef>
                          <a:spcPct val="0"/>
                        </a:spcBef>
                        <a:spcAft>
                          <a:spcPct val="0"/>
                        </a:spcAft>
                        <a:buClrTx/>
                        <a:buSzTx/>
                        <a:buFontTx/>
                        <a:buNone/>
                        <a:tabLst/>
                      </a:pPr>
                      <a:r>
                        <a:rPr kumimoji="0" lang="es-PE" altLang="es-ES" sz="950" b="0" i="0" u="none" strike="noStrike" cap="none" normalizeH="0" baseline="0" dirty="0">
                          <a:ln>
                            <a:noFill/>
                          </a:ln>
                          <a:solidFill>
                            <a:schemeClr val="tx1"/>
                          </a:solidFill>
                          <a:effectLst/>
                          <a:latin typeface="Arial" panose="020B0604020202020204" pitchFamily="34" charset="0"/>
                          <a:cs typeface="Arial" panose="020B0604020202020204" pitchFamily="34" charset="0"/>
                        </a:rPr>
                        <a:t>Despacho de importación (Importadores)</a:t>
                      </a:r>
                    </a:p>
                  </a:txBody>
                  <a:tcPr marT="45709" marB="45709"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rtl="0" fontAlgn="ctr"/>
                      <a:r>
                        <a:rPr lang="es-ES" sz="1100" b="0" i="0" u="none" strike="noStrike" dirty="0">
                          <a:solidFill>
                            <a:srgbClr val="000000"/>
                          </a:solidFill>
                          <a:effectLst/>
                          <a:latin typeface="Calibri Light" panose="020F0302020204030204" pitchFamily="34" charset="0"/>
                        </a:rPr>
                        <a:t>60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rtl="0" fontAlgn="ctr"/>
                      <a:r>
                        <a:rPr lang="es-ES" sz="1100" b="1" i="0" u="none" strike="noStrike" dirty="0">
                          <a:solidFill>
                            <a:srgbClr val="000000"/>
                          </a:solidFill>
                          <a:effectLst/>
                          <a:latin typeface="Calibri Light" panose="020F0302020204030204" pitchFamily="34" charset="0"/>
                        </a:rPr>
                        <a:t>-0.03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rtl="0" fontAlgn="ctr"/>
                      <a:r>
                        <a:rPr lang="es-ES" sz="1100" b="0" i="0" u="none" strike="noStrike" dirty="0">
                          <a:solidFill>
                            <a:srgbClr val="000000"/>
                          </a:solidFill>
                          <a:effectLst/>
                          <a:latin typeface="Arial" panose="020B0604020202020204" pitchFamily="34" charset="0"/>
                        </a:rPr>
                        <a:t>0.03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FBFBF"/>
                    </a:solidFill>
                  </a:tcPr>
                </a:tc>
                <a:tc>
                  <a:txBody>
                    <a:bodyPr/>
                    <a:lstStyle/>
                    <a:p>
                      <a:pPr algn="ctr" rtl="0" fontAlgn="ctr"/>
                      <a:r>
                        <a:rPr lang="es-ES" sz="1100" b="0" i="0" u="none" strike="noStrike" dirty="0">
                          <a:solidFill>
                            <a:srgbClr val="000000"/>
                          </a:solidFill>
                          <a:effectLst/>
                          <a:latin typeface="Arial" panose="020B0604020202020204" pitchFamily="34" charset="0"/>
                        </a:rPr>
                        <a:t>-0.18</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FBFBF"/>
                    </a:solidFill>
                  </a:tcPr>
                </a:tc>
                <a:tc>
                  <a:txBody>
                    <a:bodyPr/>
                    <a:lstStyle/>
                    <a:p>
                      <a:pPr algn="ctr" rtl="0" fontAlgn="ctr"/>
                      <a:r>
                        <a:rPr lang="es-ES" sz="1100" b="0" i="0" u="none" strike="noStrike" dirty="0">
                          <a:solidFill>
                            <a:srgbClr val="000000"/>
                          </a:solidFill>
                          <a:effectLst/>
                          <a:latin typeface="Arial" panose="020B0604020202020204" pitchFamily="34" charset="0"/>
                        </a:rPr>
                        <a:t>0.05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FBFBF"/>
                    </a:solidFill>
                  </a:tcPr>
                </a:tc>
                <a:tc>
                  <a:txBody>
                    <a:bodyPr/>
                    <a:lstStyle/>
                    <a:p>
                      <a:pPr algn="ctr" rtl="0" fontAlgn="ctr"/>
                      <a:r>
                        <a:rPr lang="es-ES" sz="1100" b="0" i="0" u="none" strike="noStrike" dirty="0">
                          <a:solidFill>
                            <a:srgbClr val="000000"/>
                          </a:solidFill>
                          <a:effectLst/>
                          <a:latin typeface="Arial" panose="020B0604020202020204" pitchFamily="34" charset="0"/>
                        </a:rPr>
                        <a:t>-0.01</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FBFBF"/>
                    </a:solidFill>
                  </a:tcPr>
                </a:tc>
                <a:tc>
                  <a:txBody>
                    <a:bodyPr/>
                    <a:lstStyle/>
                    <a:p>
                      <a:pPr algn="ctr" rtl="0" fontAlgn="ctr"/>
                      <a:r>
                        <a:rPr lang="es-ES" sz="1100" b="0" i="0" u="none" strike="noStrike" dirty="0">
                          <a:solidFill>
                            <a:srgbClr val="000000"/>
                          </a:solidFill>
                          <a:effectLst/>
                          <a:latin typeface="Arial" panose="020B0604020202020204" pitchFamily="34" charset="0"/>
                        </a:rPr>
                        <a:t>-0.03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FBFBF"/>
                    </a:solidFill>
                  </a:tcPr>
                </a:tc>
                <a:extLst>
                  <a:ext uri="{0D108BD9-81ED-4DB2-BD59-A6C34878D82A}">
                    <a16:rowId xmlns:a16="http://schemas.microsoft.com/office/drawing/2014/main" val="67738966"/>
                  </a:ext>
                </a:extLst>
              </a:tr>
              <a:tr h="468399">
                <a:tc vMerge="1">
                  <a:txBody>
                    <a:bodyPr/>
                    <a:lstStyle/>
                    <a:p>
                      <a:endParaRPr lang="es-PE"/>
                    </a:p>
                  </a:txBody>
                  <a:tcPr/>
                </a:tc>
                <a:tc>
                  <a:txBody>
                    <a:bodyPr/>
                    <a:lstStyle/>
                    <a:p>
                      <a:pPr marL="0" marR="0" lvl="0" indent="0" algn="just" defTabSz="914400" rtl="0" eaLnBrk="1" fontAlgn="t" latinLnBrk="0" hangingPunct="1">
                        <a:lnSpc>
                          <a:spcPct val="100000"/>
                        </a:lnSpc>
                        <a:spcBef>
                          <a:spcPct val="0"/>
                        </a:spcBef>
                        <a:spcAft>
                          <a:spcPct val="0"/>
                        </a:spcAft>
                        <a:buClrTx/>
                        <a:buSzTx/>
                        <a:buFontTx/>
                        <a:buNone/>
                        <a:tabLst/>
                      </a:pPr>
                      <a:r>
                        <a:rPr kumimoji="0" lang="es-PE" altLang="es-ES" sz="950" b="0" i="0" u="none" strike="noStrike" cap="none" normalizeH="0" baseline="0" dirty="0">
                          <a:ln>
                            <a:noFill/>
                          </a:ln>
                          <a:solidFill>
                            <a:schemeClr val="tx1"/>
                          </a:solidFill>
                          <a:effectLst/>
                          <a:latin typeface="Arial" panose="020B0604020202020204" pitchFamily="34" charset="0"/>
                          <a:cs typeface="Arial" panose="020B0604020202020204" pitchFamily="34" charset="0"/>
                        </a:rPr>
                        <a:t>Despacho de importación (Agencias de Aduanas)</a:t>
                      </a:r>
                    </a:p>
                  </a:txBody>
                  <a:tcPr marT="45709" marB="45709"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rtl="0" fontAlgn="ctr"/>
                      <a:r>
                        <a:rPr lang="es-ES" sz="1100" b="0" i="0" u="none" strike="noStrike" dirty="0">
                          <a:solidFill>
                            <a:srgbClr val="000000"/>
                          </a:solidFill>
                          <a:effectLst/>
                          <a:latin typeface="Calibri Light" panose="020F0302020204030204" pitchFamily="34" charset="0"/>
                        </a:rPr>
                        <a:t>30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rtl="0" fontAlgn="ctr"/>
                      <a:r>
                        <a:rPr lang="es-ES" sz="1100" b="1" i="0" u="none" strike="noStrike" dirty="0">
                          <a:solidFill>
                            <a:srgbClr val="000000"/>
                          </a:solidFill>
                          <a:effectLst/>
                          <a:latin typeface="Calibri Light" panose="020F0302020204030204" pitchFamily="34" charset="0"/>
                        </a:rPr>
                        <a:t>0.21</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rtl="0" fontAlgn="ctr"/>
                      <a:r>
                        <a:rPr lang="es-ES" sz="1100" b="0" i="0" u="none" strike="noStrike" dirty="0">
                          <a:solidFill>
                            <a:srgbClr val="000000"/>
                          </a:solidFill>
                          <a:effectLst/>
                          <a:latin typeface="Arial" panose="020B0604020202020204" pitchFamily="34" charset="0"/>
                        </a:rPr>
                        <a:t>0.10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FBFBF"/>
                    </a:solidFill>
                  </a:tcPr>
                </a:tc>
                <a:tc>
                  <a:txBody>
                    <a:bodyPr/>
                    <a:lstStyle/>
                    <a:p>
                      <a:pPr algn="ctr" rtl="0" fontAlgn="ctr"/>
                      <a:r>
                        <a:rPr lang="es-ES" sz="1100" b="0" i="0" u="none" strike="noStrike" dirty="0">
                          <a:solidFill>
                            <a:srgbClr val="000000"/>
                          </a:solidFill>
                          <a:effectLst/>
                          <a:latin typeface="Arial" panose="020B0604020202020204" pitchFamily="34" charset="0"/>
                        </a:rPr>
                        <a:t>-0.01</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FBFBF"/>
                    </a:solidFill>
                  </a:tcPr>
                </a:tc>
                <a:tc>
                  <a:txBody>
                    <a:bodyPr/>
                    <a:lstStyle/>
                    <a:p>
                      <a:pPr algn="ctr" rtl="0" fontAlgn="ctr"/>
                      <a:r>
                        <a:rPr lang="es-ES" sz="1100" b="0" i="0" u="none" strike="noStrike" dirty="0">
                          <a:solidFill>
                            <a:srgbClr val="000000"/>
                          </a:solidFill>
                          <a:effectLst/>
                          <a:latin typeface="Arial" panose="020B0604020202020204" pitchFamily="34" charset="0"/>
                        </a:rPr>
                        <a:t>0.10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FBFBF"/>
                    </a:solidFill>
                  </a:tcPr>
                </a:tc>
                <a:tc>
                  <a:txBody>
                    <a:bodyPr/>
                    <a:lstStyle/>
                    <a:p>
                      <a:pPr algn="ctr" rtl="0" fontAlgn="ctr"/>
                      <a:r>
                        <a:rPr lang="es-ES" sz="1100" b="0" i="0" u="none" strike="noStrike" dirty="0">
                          <a:solidFill>
                            <a:srgbClr val="000000"/>
                          </a:solidFill>
                          <a:effectLst/>
                          <a:latin typeface="Arial" panose="020B0604020202020204" pitchFamily="34" charset="0"/>
                        </a:rPr>
                        <a:t>0.38</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83A7D5"/>
                    </a:solidFill>
                  </a:tcPr>
                </a:tc>
                <a:tc>
                  <a:txBody>
                    <a:bodyPr/>
                    <a:lstStyle/>
                    <a:p>
                      <a:pPr algn="ctr" rtl="0" fontAlgn="ctr"/>
                      <a:r>
                        <a:rPr lang="es-ES" sz="1100" b="0" i="0" u="none" strike="noStrike" dirty="0">
                          <a:solidFill>
                            <a:srgbClr val="000000"/>
                          </a:solidFill>
                          <a:effectLst/>
                          <a:latin typeface="Arial" panose="020B0604020202020204" pitchFamily="34" charset="0"/>
                        </a:rPr>
                        <a:t>0.45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5A8AC6"/>
                    </a:solidFill>
                  </a:tcPr>
                </a:tc>
                <a:extLst>
                  <a:ext uri="{0D108BD9-81ED-4DB2-BD59-A6C34878D82A}">
                    <a16:rowId xmlns:a16="http://schemas.microsoft.com/office/drawing/2014/main" val="10008"/>
                  </a:ext>
                </a:extLst>
              </a:tr>
              <a:tr h="292169">
                <a:tc vMerge="1">
                  <a:txBody>
                    <a:bodyPr/>
                    <a:lstStyle/>
                    <a:p>
                      <a:endParaRPr lang="es-ES"/>
                    </a:p>
                  </a:txBody>
                  <a:tcPr/>
                </a:tc>
                <a:tc>
                  <a:txBody>
                    <a:bodyPr/>
                    <a:lstStyle/>
                    <a:p>
                      <a:pPr marL="0" marR="0" lvl="0" indent="0" algn="just" defTabSz="914400" rtl="0" eaLnBrk="1" fontAlgn="t" latinLnBrk="0" hangingPunct="1">
                        <a:lnSpc>
                          <a:spcPct val="100000"/>
                        </a:lnSpc>
                        <a:spcBef>
                          <a:spcPct val="0"/>
                        </a:spcBef>
                        <a:spcAft>
                          <a:spcPct val="0"/>
                        </a:spcAft>
                        <a:buClrTx/>
                        <a:buSzTx/>
                        <a:buFontTx/>
                        <a:buNone/>
                        <a:tabLst/>
                      </a:pPr>
                      <a:r>
                        <a:rPr kumimoji="0" lang="es-PE" altLang="es-ES" sz="950" b="0" i="0" u="none" strike="noStrike" cap="none" normalizeH="0" baseline="0" dirty="0">
                          <a:ln>
                            <a:noFill/>
                          </a:ln>
                          <a:solidFill>
                            <a:schemeClr val="tx1"/>
                          </a:solidFill>
                          <a:effectLst/>
                          <a:latin typeface="Arial" panose="020B0604020202020204" pitchFamily="34" charset="0"/>
                          <a:cs typeface="Arial" panose="020B0604020202020204" pitchFamily="34" charset="0"/>
                        </a:rPr>
                        <a:t>Despacho simplificado de importación</a:t>
                      </a:r>
                    </a:p>
                  </a:txBody>
                  <a:tcPr marT="45709" marB="45709"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rtl="0" fontAlgn="ctr"/>
                      <a:r>
                        <a:rPr lang="es-ES" sz="1100" b="0" i="0" u="none" strike="noStrike" dirty="0">
                          <a:solidFill>
                            <a:srgbClr val="000000"/>
                          </a:solidFill>
                          <a:effectLst/>
                          <a:latin typeface="Calibri Light" panose="020F0302020204030204" pitchFamily="34" charset="0"/>
                        </a:rPr>
                        <a:t>60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rtl="0" fontAlgn="ctr"/>
                      <a:r>
                        <a:rPr lang="es-ES" sz="1100" b="1" i="0" u="none" strike="noStrike" dirty="0">
                          <a:solidFill>
                            <a:srgbClr val="000000"/>
                          </a:solidFill>
                          <a:effectLst/>
                          <a:latin typeface="Calibri Light" panose="020F0302020204030204" pitchFamily="34" charset="0"/>
                        </a:rPr>
                        <a:t>-0.19</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rtl="0" fontAlgn="ctr"/>
                      <a:r>
                        <a:rPr lang="es-ES" sz="1100" b="0" i="0" u="none" strike="noStrike" dirty="0">
                          <a:solidFill>
                            <a:srgbClr val="000000"/>
                          </a:solidFill>
                          <a:effectLst/>
                          <a:latin typeface="Arial" panose="020B0604020202020204" pitchFamily="34" charset="0"/>
                        </a:rPr>
                        <a:t>-0.16</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BFBFBF"/>
                    </a:solidFill>
                  </a:tcPr>
                </a:tc>
                <a:tc>
                  <a:txBody>
                    <a:bodyPr/>
                    <a:lstStyle/>
                    <a:p>
                      <a:pPr algn="ctr" rtl="0" fontAlgn="ctr"/>
                      <a:r>
                        <a:rPr lang="es-ES" sz="1100" b="0" i="0" u="none" strike="noStrike" dirty="0">
                          <a:solidFill>
                            <a:srgbClr val="000000"/>
                          </a:solidFill>
                          <a:effectLst/>
                          <a:latin typeface="Arial" panose="020B0604020202020204" pitchFamily="34" charset="0"/>
                        </a:rPr>
                        <a:t>-0.15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BFBFBF"/>
                    </a:solidFill>
                  </a:tcPr>
                </a:tc>
                <a:tc>
                  <a:txBody>
                    <a:bodyPr/>
                    <a:lstStyle/>
                    <a:p>
                      <a:pPr algn="ctr" rtl="0" fontAlgn="ctr"/>
                      <a:r>
                        <a:rPr lang="es-ES" sz="1100" b="0" i="0" u="none" strike="noStrike" dirty="0">
                          <a:solidFill>
                            <a:srgbClr val="000000"/>
                          </a:solidFill>
                          <a:effectLst/>
                          <a:latin typeface="Arial" panose="020B0604020202020204" pitchFamily="34" charset="0"/>
                        </a:rPr>
                        <a:t>-0.15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BFBFBF"/>
                    </a:solidFill>
                  </a:tcPr>
                </a:tc>
                <a:tc>
                  <a:txBody>
                    <a:bodyPr/>
                    <a:lstStyle/>
                    <a:p>
                      <a:pPr algn="ctr" rtl="0" fontAlgn="ctr"/>
                      <a:r>
                        <a:rPr lang="es-ES" sz="1100" b="0" i="0" u="none" strike="noStrike" dirty="0">
                          <a:solidFill>
                            <a:srgbClr val="000000"/>
                          </a:solidFill>
                          <a:effectLst/>
                          <a:latin typeface="Arial" panose="020B0604020202020204" pitchFamily="34" charset="0"/>
                        </a:rPr>
                        <a:t>-0.25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BFBFBF"/>
                    </a:solidFill>
                  </a:tcPr>
                </a:tc>
                <a:tc>
                  <a:txBody>
                    <a:bodyPr/>
                    <a:lstStyle/>
                    <a:p>
                      <a:pPr algn="ctr" rtl="0" fontAlgn="ctr"/>
                      <a:r>
                        <a:rPr lang="es-ES" sz="1100" b="0" i="0" u="none" strike="noStrike" dirty="0">
                          <a:solidFill>
                            <a:srgbClr val="000000"/>
                          </a:solidFill>
                          <a:effectLst/>
                          <a:latin typeface="Arial" panose="020B0604020202020204" pitchFamily="34" charset="0"/>
                        </a:rPr>
                        <a:t>-0.25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BFBFBF"/>
                    </a:solidFill>
                  </a:tcPr>
                </a:tc>
                <a:extLst>
                  <a:ext uri="{0D108BD9-81ED-4DB2-BD59-A6C34878D82A}">
                    <a16:rowId xmlns:a16="http://schemas.microsoft.com/office/drawing/2014/main" val="10004"/>
                  </a:ext>
                </a:extLst>
              </a:tr>
              <a:tr h="0">
                <a:tc vMerge="1">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s-ES" altLang="es-ES" sz="1100" b="1" i="0" u="none" strike="noStrike" cap="none" normalizeH="0" baseline="0" dirty="0">
                        <a:ln>
                          <a:noFill/>
                        </a:ln>
                        <a:solidFill>
                          <a:schemeClr val="tx1"/>
                        </a:solidFill>
                        <a:effectLst/>
                        <a:latin typeface="+mn-lt"/>
                        <a:cs typeface="Arial" panose="020B0604020202020204" pitchFamily="34" charset="0"/>
                      </a:endParaRPr>
                    </a:p>
                  </a:txBody>
                  <a:tcPr marT="45711" marB="4571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marL="0" marR="0" lvl="0" indent="0" algn="just" defTabSz="914400" rtl="0" eaLnBrk="1" fontAlgn="t" latinLnBrk="0" hangingPunct="1">
                        <a:lnSpc>
                          <a:spcPct val="100000"/>
                        </a:lnSpc>
                        <a:spcBef>
                          <a:spcPct val="0"/>
                        </a:spcBef>
                        <a:spcAft>
                          <a:spcPct val="0"/>
                        </a:spcAft>
                        <a:buClrTx/>
                        <a:buSzTx/>
                        <a:buFontTx/>
                        <a:buNone/>
                        <a:tabLst/>
                      </a:pPr>
                      <a:r>
                        <a:rPr kumimoji="0" lang="es-PE" altLang="es-ES" sz="950" b="0" i="0" u="none" strike="noStrike" cap="none" normalizeH="0" baseline="0" dirty="0">
                          <a:ln>
                            <a:noFill/>
                          </a:ln>
                          <a:solidFill>
                            <a:schemeClr val="tx1"/>
                          </a:solidFill>
                          <a:effectLst/>
                          <a:latin typeface="Arial" panose="020B0604020202020204" pitchFamily="34" charset="0"/>
                          <a:cs typeface="Arial" panose="020B0604020202020204" pitchFamily="34" charset="0"/>
                        </a:rPr>
                        <a:t>Envíos de entrega rápida</a:t>
                      </a:r>
                    </a:p>
                  </a:txBody>
                  <a:tcPr marT="45709" marB="45709"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rtl="0" fontAlgn="ctr"/>
                      <a:r>
                        <a:rPr lang="es-ES" sz="1100" b="0" i="0" u="none" strike="noStrike" dirty="0">
                          <a:solidFill>
                            <a:srgbClr val="000000"/>
                          </a:solidFill>
                          <a:effectLst/>
                          <a:latin typeface="Calibri Light" panose="020F0302020204030204" pitchFamily="34" charset="0"/>
                        </a:rPr>
                        <a:t>60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rtl="0" fontAlgn="ctr"/>
                      <a:r>
                        <a:rPr lang="es-ES" sz="1100" b="1" i="0" u="none" strike="noStrike" dirty="0">
                          <a:solidFill>
                            <a:srgbClr val="000000"/>
                          </a:solidFill>
                          <a:effectLst/>
                          <a:latin typeface="Calibri Light" panose="020F0302020204030204" pitchFamily="34" charset="0"/>
                        </a:rPr>
                        <a:t>0.03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rtl="0" fontAlgn="ctr"/>
                      <a:r>
                        <a:rPr lang="es-ES" sz="1100" b="0" i="0" u="none" strike="noStrike" dirty="0">
                          <a:solidFill>
                            <a:srgbClr val="000000"/>
                          </a:solidFill>
                          <a:effectLst/>
                          <a:latin typeface="Arial" panose="020B0604020202020204" pitchFamily="34" charset="0"/>
                        </a:rPr>
                        <a:t>-0.07</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BFBFBF"/>
                    </a:solidFill>
                  </a:tcPr>
                </a:tc>
                <a:tc>
                  <a:txBody>
                    <a:bodyPr/>
                    <a:lstStyle/>
                    <a:p>
                      <a:pPr algn="ctr" rtl="0" fontAlgn="ctr"/>
                      <a:r>
                        <a:rPr lang="es-ES" sz="1100" b="0" i="0" u="none" strike="noStrike" dirty="0">
                          <a:solidFill>
                            <a:srgbClr val="000000"/>
                          </a:solidFill>
                          <a:effectLst/>
                          <a:latin typeface="Arial" panose="020B0604020202020204" pitchFamily="34" charset="0"/>
                        </a:rPr>
                        <a:t>0.06</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BFBFBF"/>
                    </a:solidFill>
                  </a:tcPr>
                </a:tc>
                <a:tc>
                  <a:txBody>
                    <a:bodyPr/>
                    <a:lstStyle/>
                    <a:p>
                      <a:pPr algn="ctr" rtl="0" fontAlgn="ctr"/>
                      <a:r>
                        <a:rPr lang="es-ES" sz="1100" b="0" i="0" u="none" strike="noStrike" dirty="0">
                          <a:solidFill>
                            <a:srgbClr val="000000"/>
                          </a:solidFill>
                          <a:effectLst/>
                          <a:latin typeface="Arial" panose="020B0604020202020204" pitchFamily="34" charset="0"/>
                        </a:rPr>
                        <a:t>0.03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BFBFBF"/>
                    </a:solidFill>
                  </a:tcPr>
                </a:tc>
                <a:tc>
                  <a:txBody>
                    <a:bodyPr/>
                    <a:lstStyle/>
                    <a:p>
                      <a:pPr algn="ctr" rtl="0" fontAlgn="ctr"/>
                      <a:r>
                        <a:rPr lang="es-ES" sz="1100" b="0" i="0" u="none" strike="noStrike" dirty="0">
                          <a:solidFill>
                            <a:srgbClr val="000000"/>
                          </a:solidFill>
                          <a:effectLst/>
                          <a:latin typeface="Arial" panose="020B0604020202020204" pitchFamily="34" charset="0"/>
                        </a:rPr>
                        <a:t>0.19</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BFBFBF"/>
                    </a:solidFill>
                  </a:tcPr>
                </a:tc>
                <a:tc>
                  <a:txBody>
                    <a:bodyPr/>
                    <a:lstStyle/>
                    <a:p>
                      <a:pPr algn="ctr" rtl="0" fontAlgn="ctr"/>
                      <a:r>
                        <a:rPr lang="es-ES" sz="1100" b="0" i="0" u="none" strike="noStrike" dirty="0">
                          <a:solidFill>
                            <a:srgbClr val="000000"/>
                          </a:solidFill>
                          <a:effectLst/>
                          <a:latin typeface="Arial" panose="020B0604020202020204" pitchFamily="34" charset="0"/>
                        </a:rPr>
                        <a:t>-0.10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BFBFBF"/>
                    </a:solidFill>
                  </a:tcPr>
                </a:tc>
                <a:extLst>
                  <a:ext uri="{0D108BD9-81ED-4DB2-BD59-A6C34878D82A}">
                    <a16:rowId xmlns:a16="http://schemas.microsoft.com/office/drawing/2014/main" val="10009"/>
                  </a:ext>
                </a:extLst>
              </a:tr>
              <a:tr h="332218">
                <a:tc rowSpan="5">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900" b="1" i="0" u="none" strike="noStrike" cap="none" normalizeH="0" baseline="0" dirty="0">
                          <a:ln>
                            <a:noFill/>
                          </a:ln>
                          <a:solidFill>
                            <a:schemeClr val="tx1"/>
                          </a:solidFill>
                          <a:effectLst/>
                          <a:latin typeface="+mn-lt"/>
                          <a:cs typeface="Arial" panose="020B0604020202020204" pitchFamily="34" charset="0"/>
                        </a:rPr>
                        <a:t>CONTROL DE SALIDA DE MERCANCÍAS (EXPORTACIONES)</a:t>
                      </a:r>
                    </a:p>
                  </a:txBody>
                  <a:tcPr marT="45711" marB="4571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just" defTabSz="914400" rtl="0" eaLnBrk="1" fontAlgn="t" latinLnBrk="0" hangingPunct="1">
                        <a:lnSpc>
                          <a:spcPct val="100000"/>
                        </a:lnSpc>
                        <a:spcBef>
                          <a:spcPct val="0"/>
                        </a:spcBef>
                        <a:spcAft>
                          <a:spcPct val="0"/>
                        </a:spcAft>
                        <a:buClrTx/>
                        <a:buSzTx/>
                        <a:buFontTx/>
                        <a:buNone/>
                        <a:tabLst/>
                      </a:pPr>
                      <a:r>
                        <a:rPr kumimoji="0" lang="es-PE" altLang="es-ES" sz="95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Manifiesto exportación</a:t>
                      </a:r>
                      <a:endParaRPr kumimoji="0" lang="es-PE" altLang="es-ES" sz="95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T="45709" marB="45709"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rtl="0" fontAlgn="ctr"/>
                      <a:r>
                        <a:rPr lang="es-ES" sz="1100" b="0" i="0" u="none" strike="noStrike" dirty="0">
                          <a:solidFill>
                            <a:srgbClr val="000000"/>
                          </a:solidFill>
                          <a:effectLst/>
                          <a:latin typeface="Calibri Light" panose="020F0302020204030204" pitchFamily="34" charset="0"/>
                        </a:rPr>
                        <a:t>30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rtl="0" fontAlgn="ctr"/>
                      <a:r>
                        <a:rPr lang="es-ES" sz="1100" b="1" i="0" u="none" strike="noStrike" dirty="0">
                          <a:solidFill>
                            <a:srgbClr val="000000"/>
                          </a:solidFill>
                          <a:effectLst/>
                          <a:latin typeface="Calibri Light" panose="020F0302020204030204" pitchFamily="34" charset="0"/>
                        </a:rPr>
                        <a:t>-0.30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rtl="0" fontAlgn="ctr"/>
                      <a:r>
                        <a:rPr lang="es-ES" sz="1100" b="0" i="0" u="none" strike="noStrike" dirty="0">
                          <a:solidFill>
                            <a:srgbClr val="000000"/>
                          </a:solidFill>
                          <a:effectLst/>
                          <a:latin typeface="Arial" panose="020B0604020202020204" pitchFamily="34" charset="0"/>
                        </a:rPr>
                        <a:t>-0.36</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98D90"/>
                    </a:solidFill>
                  </a:tcPr>
                </a:tc>
                <a:tc>
                  <a:txBody>
                    <a:bodyPr/>
                    <a:lstStyle/>
                    <a:p>
                      <a:pPr algn="ctr" rtl="0" fontAlgn="ctr"/>
                      <a:r>
                        <a:rPr lang="es-ES" sz="1100" b="0" i="0" u="none" strike="noStrike" dirty="0">
                          <a:solidFill>
                            <a:srgbClr val="000000"/>
                          </a:solidFill>
                          <a:effectLst/>
                          <a:latin typeface="Arial" panose="020B0604020202020204" pitchFamily="34" charset="0"/>
                        </a:rPr>
                        <a:t>-0.33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98D90"/>
                    </a:solidFill>
                  </a:tcPr>
                </a:tc>
                <a:tc>
                  <a:txBody>
                    <a:bodyPr/>
                    <a:lstStyle/>
                    <a:p>
                      <a:pPr algn="ctr" rtl="0" fontAlgn="ctr"/>
                      <a:r>
                        <a:rPr lang="es-ES" sz="1100" b="0" i="0" u="none" strike="noStrike" dirty="0">
                          <a:solidFill>
                            <a:srgbClr val="000000"/>
                          </a:solidFill>
                          <a:effectLst/>
                          <a:latin typeface="Arial" panose="020B0604020202020204" pitchFamily="34" charset="0"/>
                        </a:rPr>
                        <a:t>-0.61</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8696B"/>
                    </a:solidFill>
                  </a:tcPr>
                </a:tc>
                <a:tc>
                  <a:txBody>
                    <a:bodyPr/>
                    <a:lstStyle/>
                    <a:p>
                      <a:pPr algn="ctr" rtl="0" fontAlgn="ctr"/>
                      <a:r>
                        <a:rPr lang="es-ES" sz="1100" b="0" i="0" u="none" strike="noStrike" dirty="0">
                          <a:solidFill>
                            <a:srgbClr val="000000"/>
                          </a:solidFill>
                          <a:effectLst/>
                          <a:latin typeface="Arial" panose="020B0604020202020204" pitchFamily="34" charset="0"/>
                        </a:rPr>
                        <a:t>0.16</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FBFBF"/>
                    </a:solidFill>
                  </a:tcPr>
                </a:tc>
                <a:tc>
                  <a:txBody>
                    <a:bodyPr/>
                    <a:lstStyle/>
                    <a:p>
                      <a:pPr algn="ctr" rtl="0" fontAlgn="ctr"/>
                      <a:r>
                        <a:rPr lang="es-ES" sz="1100" b="0" i="0" u="none" strike="noStrike" dirty="0">
                          <a:solidFill>
                            <a:srgbClr val="000000"/>
                          </a:solidFill>
                          <a:effectLst/>
                          <a:latin typeface="Arial" panose="020B0604020202020204" pitchFamily="34" charset="0"/>
                        </a:rPr>
                        <a:t>-0.36</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98D90"/>
                    </a:solidFill>
                  </a:tcPr>
                </a:tc>
                <a:extLst>
                  <a:ext uri="{0D108BD9-81ED-4DB2-BD59-A6C34878D82A}">
                    <a16:rowId xmlns:a16="http://schemas.microsoft.com/office/drawing/2014/main" val="1229886903"/>
                  </a:ext>
                </a:extLst>
              </a:tr>
              <a:tr h="0">
                <a:tc vMerge="1">
                  <a:txBody>
                    <a:bodyPr/>
                    <a:lstStyle/>
                    <a:p>
                      <a:endParaRPr lang="es-MX"/>
                    </a:p>
                  </a:txBody>
                  <a:tcPr/>
                </a:tc>
                <a:tc>
                  <a:txBody>
                    <a:bodyPr/>
                    <a:lstStyle/>
                    <a:p>
                      <a:pPr marL="0" marR="0" lvl="0" indent="0" algn="just" defTabSz="914400" rtl="0" eaLnBrk="1" fontAlgn="t" latinLnBrk="0" hangingPunct="1">
                        <a:lnSpc>
                          <a:spcPct val="100000"/>
                        </a:lnSpc>
                        <a:spcBef>
                          <a:spcPct val="0"/>
                        </a:spcBef>
                        <a:spcAft>
                          <a:spcPct val="0"/>
                        </a:spcAft>
                        <a:buClrTx/>
                        <a:buSzTx/>
                        <a:buFontTx/>
                        <a:buNone/>
                        <a:tabLst/>
                      </a:pPr>
                      <a:r>
                        <a:rPr kumimoji="0" lang="es-PE" altLang="es-ES" sz="950" b="0" i="0" u="none" strike="noStrike" cap="none" normalizeH="0" baseline="0" dirty="0">
                          <a:ln>
                            <a:noFill/>
                          </a:ln>
                          <a:solidFill>
                            <a:schemeClr val="tx1"/>
                          </a:solidFill>
                          <a:effectLst/>
                          <a:latin typeface="Arial" panose="020B0604020202020204" pitchFamily="34" charset="0"/>
                          <a:cs typeface="Arial" panose="020B0604020202020204" pitchFamily="34" charset="0"/>
                        </a:rPr>
                        <a:t>Despacho de exportación (Exportadores)</a:t>
                      </a:r>
                    </a:p>
                  </a:txBody>
                  <a:tcPr marT="45709" marB="45709"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rtl="0" fontAlgn="ctr"/>
                      <a:r>
                        <a:rPr lang="es-ES" sz="1100" b="0" i="0" u="none" strike="noStrike" dirty="0">
                          <a:solidFill>
                            <a:srgbClr val="000000"/>
                          </a:solidFill>
                          <a:effectLst/>
                          <a:latin typeface="Calibri Light" panose="020F0302020204030204" pitchFamily="34" charset="0"/>
                        </a:rPr>
                        <a:t>60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rtl="0" fontAlgn="ctr"/>
                      <a:r>
                        <a:rPr lang="es-ES" sz="1100" b="1" i="0" u="none" strike="noStrike" dirty="0">
                          <a:solidFill>
                            <a:srgbClr val="000000"/>
                          </a:solidFill>
                          <a:effectLst/>
                          <a:latin typeface="Calibri Light" panose="020F0302020204030204" pitchFamily="34" charset="0"/>
                        </a:rPr>
                        <a:t>-0.05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rtl="0" fontAlgn="ctr"/>
                      <a:r>
                        <a:rPr lang="es-ES" sz="1100" b="0" i="0" u="none" strike="noStrike" dirty="0">
                          <a:solidFill>
                            <a:srgbClr val="000000"/>
                          </a:solidFill>
                          <a:effectLst/>
                          <a:latin typeface="Arial" panose="020B0604020202020204" pitchFamily="34" charset="0"/>
                        </a:rPr>
                        <a:t>-0.25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FBFBF"/>
                    </a:solidFill>
                  </a:tcPr>
                </a:tc>
                <a:tc>
                  <a:txBody>
                    <a:bodyPr/>
                    <a:lstStyle/>
                    <a:p>
                      <a:pPr algn="ctr" rtl="0" fontAlgn="ctr"/>
                      <a:r>
                        <a:rPr lang="es-ES" sz="1100" b="0" i="0" u="none" strike="noStrike" dirty="0">
                          <a:solidFill>
                            <a:srgbClr val="000000"/>
                          </a:solidFill>
                          <a:effectLst/>
                          <a:latin typeface="Arial" panose="020B0604020202020204" pitchFamily="34" charset="0"/>
                        </a:rPr>
                        <a:t>0.02</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FBFBF"/>
                    </a:solidFill>
                  </a:tcPr>
                </a:tc>
                <a:tc>
                  <a:txBody>
                    <a:bodyPr/>
                    <a:lstStyle/>
                    <a:p>
                      <a:pPr algn="ctr" rtl="0" fontAlgn="ctr"/>
                      <a:r>
                        <a:rPr lang="es-ES" sz="1100" b="0" i="0" u="none" strike="noStrike" dirty="0">
                          <a:solidFill>
                            <a:srgbClr val="000000"/>
                          </a:solidFill>
                          <a:effectLst/>
                          <a:latin typeface="Arial" panose="020B0604020202020204" pitchFamily="34" charset="0"/>
                        </a:rPr>
                        <a:t>0.04</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FBFBF"/>
                    </a:solidFill>
                  </a:tcPr>
                </a:tc>
                <a:tc>
                  <a:txBody>
                    <a:bodyPr/>
                    <a:lstStyle/>
                    <a:p>
                      <a:pPr algn="ctr" rtl="0" fontAlgn="ctr"/>
                      <a:r>
                        <a:rPr lang="es-ES" sz="1100" b="0" i="0" u="none" strike="noStrike" dirty="0">
                          <a:solidFill>
                            <a:srgbClr val="000000"/>
                          </a:solidFill>
                          <a:effectLst/>
                          <a:latin typeface="Arial" panose="020B0604020202020204" pitchFamily="34" charset="0"/>
                        </a:rPr>
                        <a:t>0.08</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FBFBF"/>
                    </a:solidFill>
                  </a:tcPr>
                </a:tc>
                <a:tc>
                  <a:txBody>
                    <a:bodyPr/>
                    <a:lstStyle/>
                    <a:p>
                      <a:pPr algn="ctr" rtl="0" fontAlgn="ctr"/>
                      <a:r>
                        <a:rPr lang="es-ES" sz="1100" b="0" i="0" u="none" strike="noStrike" dirty="0">
                          <a:solidFill>
                            <a:srgbClr val="000000"/>
                          </a:solidFill>
                          <a:effectLst/>
                          <a:latin typeface="Arial" panose="020B0604020202020204" pitchFamily="34" charset="0"/>
                        </a:rPr>
                        <a:t>-0.11</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FBFBF"/>
                    </a:solidFill>
                  </a:tcPr>
                </a:tc>
                <a:extLst>
                  <a:ext uri="{0D108BD9-81ED-4DB2-BD59-A6C34878D82A}">
                    <a16:rowId xmlns:a16="http://schemas.microsoft.com/office/drawing/2014/main" val="4187809990"/>
                  </a:ext>
                </a:extLst>
              </a:tr>
              <a:tr h="0">
                <a:tc vMerge="1">
                  <a:txBody>
                    <a:bodyPr/>
                    <a:lstStyle/>
                    <a:p>
                      <a:endParaRPr lang="es-PE"/>
                    </a:p>
                  </a:txBody>
                  <a:tcPr/>
                </a:tc>
                <a:tc>
                  <a:txBody>
                    <a:bodyPr/>
                    <a:lstStyle/>
                    <a:p>
                      <a:pPr marL="0" marR="0" lvl="0" indent="0" algn="just" defTabSz="914400" rtl="0" eaLnBrk="1" fontAlgn="t" latinLnBrk="0" hangingPunct="1">
                        <a:lnSpc>
                          <a:spcPct val="100000"/>
                        </a:lnSpc>
                        <a:spcBef>
                          <a:spcPct val="0"/>
                        </a:spcBef>
                        <a:spcAft>
                          <a:spcPct val="0"/>
                        </a:spcAft>
                        <a:buClrTx/>
                        <a:buSzTx/>
                        <a:buFontTx/>
                        <a:buNone/>
                        <a:tabLst/>
                      </a:pPr>
                      <a:r>
                        <a:rPr kumimoji="0" lang="es-PE" altLang="es-ES" sz="950" b="0" i="0" u="none" strike="noStrike" cap="none" normalizeH="0" baseline="0" dirty="0">
                          <a:ln>
                            <a:noFill/>
                          </a:ln>
                          <a:solidFill>
                            <a:schemeClr val="tx1"/>
                          </a:solidFill>
                          <a:effectLst/>
                          <a:latin typeface="Arial" panose="020B0604020202020204" pitchFamily="34" charset="0"/>
                          <a:cs typeface="Arial" panose="020B0604020202020204" pitchFamily="34" charset="0"/>
                        </a:rPr>
                        <a:t>Despacho de exportación (Agencias de Aduanas)</a:t>
                      </a:r>
                    </a:p>
                  </a:txBody>
                  <a:tcPr marT="45709" marB="45709"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rtl="0" fontAlgn="ctr"/>
                      <a:r>
                        <a:rPr lang="es-ES" sz="1100" b="0" i="0" u="none" strike="noStrike" dirty="0">
                          <a:solidFill>
                            <a:srgbClr val="000000"/>
                          </a:solidFill>
                          <a:effectLst/>
                          <a:latin typeface="Calibri Light" panose="020F0302020204030204" pitchFamily="34" charset="0"/>
                        </a:rPr>
                        <a:t>30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rtl="0" fontAlgn="ctr"/>
                      <a:r>
                        <a:rPr lang="es-ES" sz="1100" b="1" i="0" u="none" strike="noStrike" dirty="0">
                          <a:solidFill>
                            <a:srgbClr val="000000"/>
                          </a:solidFill>
                          <a:effectLst/>
                          <a:latin typeface="Calibri Light" panose="020F0302020204030204" pitchFamily="34" charset="0"/>
                        </a:rPr>
                        <a:t>-0.42</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rtl="0" fontAlgn="ctr"/>
                      <a:r>
                        <a:rPr lang="es-ES" sz="1100" b="0" i="0" u="none" strike="noStrike" dirty="0">
                          <a:solidFill>
                            <a:srgbClr val="000000"/>
                          </a:solidFill>
                          <a:effectLst/>
                          <a:latin typeface="Arial" panose="020B0604020202020204" pitchFamily="34" charset="0"/>
                        </a:rPr>
                        <a:t>-0.37</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98D90"/>
                    </a:solidFill>
                  </a:tcPr>
                </a:tc>
                <a:tc>
                  <a:txBody>
                    <a:bodyPr/>
                    <a:lstStyle/>
                    <a:p>
                      <a:pPr algn="ctr" rtl="0" fontAlgn="ctr"/>
                      <a:r>
                        <a:rPr lang="es-ES" sz="1100" b="0" i="0" u="none" strike="noStrike" dirty="0">
                          <a:solidFill>
                            <a:srgbClr val="000000"/>
                          </a:solidFill>
                          <a:effectLst/>
                          <a:latin typeface="Arial" panose="020B0604020202020204" pitchFamily="34" charset="0"/>
                        </a:rPr>
                        <a:t>-0.46</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8696B"/>
                    </a:solidFill>
                  </a:tcPr>
                </a:tc>
                <a:tc>
                  <a:txBody>
                    <a:bodyPr/>
                    <a:lstStyle/>
                    <a:p>
                      <a:pPr algn="ctr" rtl="0" fontAlgn="ctr"/>
                      <a:r>
                        <a:rPr lang="es-ES" sz="1100" b="0" i="0" u="none" strike="noStrike" dirty="0">
                          <a:solidFill>
                            <a:srgbClr val="000000"/>
                          </a:solidFill>
                          <a:effectLst/>
                          <a:latin typeface="Arial" panose="020B0604020202020204" pitchFamily="34" charset="0"/>
                        </a:rPr>
                        <a:t>-0.55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8696B"/>
                    </a:solidFill>
                  </a:tcPr>
                </a:tc>
                <a:tc>
                  <a:txBody>
                    <a:bodyPr/>
                    <a:lstStyle/>
                    <a:p>
                      <a:pPr algn="ctr" rtl="0" fontAlgn="ctr"/>
                      <a:r>
                        <a:rPr lang="es-ES" sz="1100" b="0" i="0" u="none" strike="noStrike" dirty="0">
                          <a:solidFill>
                            <a:srgbClr val="000000"/>
                          </a:solidFill>
                          <a:effectLst/>
                          <a:latin typeface="Arial" panose="020B0604020202020204" pitchFamily="34" charset="0"/>
                        </a:rPr>
                        <a:t>-0.35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98D90"/>
                    </a:solidFill>
                  </a:tcPr>
                </a:tc>
                <a:tc>
                  <a:txBody>
                    <a:bodyPr/>
                    <a:lstStyle/>
                    <a:p>
                      <a:pPr algn="ctr" rtl="0" fontAlgn="ctr"/>
                      <a:r>
                        <a:rPr lang="es-ES" sz="1100" b="0" i="0" u="none" strike="noStrike" dirty="0">
                          <a:solidFill>
                            <a:srgbClr val="000000"/>
                          </a:solidFill>
                          <a:effectLst/>
                          <a:latin typeface="Arial" panose="020B0604020202020204" pitchFamily="34" charset="0"/>
                        </a:rPr>
                        <a:t>-0.39</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98D90"/>
                    </a:solidFill>
                  </a:tcPr>
                </a:tc>
                <a:extLst>
                  <a:ext uri="{0D108BD9-81ED-4DB2-BD59-A6C34878D82A}">
                    <a16:rowId xmlns:a16="http://schemas.microsoft.com/office/drawing/2014/main" val="10011"/>
                  </a:ext>
                </a:extLst>
              </a:tr>
              <a:tr h="0">
                <a:tc vMerge="1">
                  <a:txBody>
                    <a:bodyPr/>
                    <a:lstStyle/>
                    <a:p>
                      <a:endParaRPr lang="es-ES"/>
                    </a:p>
                  </a:txBody>
                  <a:tcPr/>
                </a:tc>
                <a:tc>
                  <a:txBody>
                    <a:bodyPr/>
                    <a:lstStyle/>
                    <a:p>
                      <a:pPr marL="0" marR="0" lvl="0" indent="0" algn="just" defTabSz="914400" rtl="0" eaLnBrk="1" fontAlgn="t" latinLnBrk="0" hangingPunct="1">
                        <a:lnSpc>
                          <a:spcPct val="100000"/>
                        </a:lnSpc>
                        <a:spcBef>
                          <a:spcPct val="0"/>
                        </a:spcBef>
                        <a:spcAft>
                          <a:spcPct val="0"/>
                        </a:spcAft>
                        <a:buClrTx/>
                        <a:buSzTx/>
                        <a:buFontTx/>
                        <a:buNone/>
                        <a:tabLst/>
                      </a:pPr>
                      <a:r>
                        <a:rPr kumimoji="0" lang="es-PE" altLang="es-ES" sz="950" b="0" i="0" u="none" strike="noStrike" cap="none" normalizeH="0" baseline="0" dirty="0">
                          <a:ln>
                            <a:noFill/>
                          </a:ln>
                          <a:solidFill>
                            <a:schemeClr val="tx1"/>
                          </a:solidFill>
                          <a:effectLst/>
                          <a:latin typeface="Arial" panose="020B0604020202020204" pitchFamily="34" charset="0"/>
                          <a:cs typeface="Arial" panose="020B0604020202020204" pitchFamily="34" charset="0"/>
                        </a:rPr>
                        <a:t>Despacho simplificado de exportación</a:t>
                      </a:r>
                    </a:p>
                  </a:txBody>
                  <a:tcPr marT="45709" marB="45709"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rtl="0" fontAlgn="ctr"/>
                      <a:r>
                        <a:rPr lang="es-ES" sz="1100" b="0" i="0" u="none" strike="noStrike" dirty="0">
                          <a:solidFill>
                            <a:srgbClr val="000000"/>
                          </a:solidFill>
                          <a:effectLst/>
                          <a:latin typeface="Calibri Light" panose="020F0302020204030204" pitchFamily="34" charset="0"/>
                        </a:rPr>
                        <a:t>30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rtl="0" fontAlgn="ctr"/>
                      <a:r>
                        <a:rPr lang="es-ES" sz="1100" b="1" i="0" u="none" strike="noStrike" dirty="0">
                          <a:solidFill>
                            <a:srgbClr val="000000"/>
                          </a:solidFill>
                          <a:effectLst/>
                          <a:latin typeface="Calibri Light" panose="020F0302020204030204" pitchFamily="34" charset="0"/>
                        </a:rPr>
                        <a:t>0.06</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rtl="0" fontAlgn="ctr"/>
                      <a:r>
                        <a:rPr lang="es-ES" sz="1100" b="0" i="0" u="none" strike="noStrike" dirty="0">
                          <a:solidFill>
                            <a:srgbClr val="000000"/>
                          </a:solidFill>
                          <a:effectLst/>
                          <a:latin typeface="Arial" panose="020B0604020202020204" pitchFamily="34" charset="0"/>
                        </a:rPr>
                        <a:t>0.15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BFBFBF"/>
                    </a:solidFill>
                  </a:tcPr>
                </a:tc>
                <a:tc>
                  <a:txBody>
                    <a:bodyPr/>
                    <a:lstStyle/>
                    <a:p>
                      <a:pPr algn="ctr" rtl="0" fontAlgn="ctr"/>
                      <a:r>
                        <a:rPr lang="es-ES" sz="1100" b="0" i="0" u="none" strike="noStrike" dirty="0">
                          <a:solidFill>
                            <a:srgbClr val="000000"/>
                          </a:solidFill>
                          <a:effectLst/>
                          <a:latin typeface="Arial" panose="020B0604020202020204" pitchFamily="34" charset="0"/>
                        </a:rPr>
                        <a:t>0.25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BFBFBF"/>
                    </a:solidFill>
                  </a:tcPr>
                </a:tc>
                <a:tc>
                  <a:txBody>
                    <a:bodyPr/>
                    <a:lstStyle/>
                    <a:p>
                      <a:pPr algn="ctr" rtl="0" fontAlgn="ctr"/>
                      <a:r>
                        <a:rPr lang="es-ES" sz="1100" b="0" i="0" u="none" strike="noStrike" dirty="0">
                          <a:solidFill>
                            <a:srgbClr val="000000"/>
                          </a:solidFill>
                          <a:effectLst/>
                          <a:latin typeface="Arial" panose="020B0604020202020204" pitchFamily="34" charset="0"/>
                        </a:rPr>
                        <a:t>0.06</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BFBFBF"/>
                    </a:solidFill>
                  </a:tcPr>
                </a:tc>
                <a:tc>
                  <a:txBody>
                    <a:bodyPr/>
                    <a:lstStyle/>
                    <a:p>
                      <a:pPr algn="ctr" rtl="0" fontAlgn="ctr"/>
                      <a:r>
                        <a:rPr lang="es-ES" sz="1100" b="0" i="0" u="none" strike="noStrike" dirty="0">
                          <a:solidFill>
                            <a:srgbClr val="000000"/>
                          </a:solidFill>
                          <a:effectLst/>
                          <a:latin typeface="Arial" panose="020B0604020202020204" pitchFamily="34" charset="0"/>
                        </a:rPr>
                        <a:t>-0.37</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98D90"/>
                    </a:solidFill>
                  </a:tcPr>
                </a:tc>
                <a:tc>
                  <a:txBody>
                    <a:bodyPr/>
                    <a:lstStyle/>
                    <a:p>
                      <a:pPr algn="ctr" rtl="0" fontAlgn="ctr"/>
                      <a:r>
                        <a:rPr lang="es-ES" sz="1100" b="0" i="0" u="none" strike="noStrike" dirty="0">
                          <a:solidFill>
                            <a:srgbClr val="000000"/>
                          </a:solidFill>
                          <a:effectLst/>
                          <a:latin typeface="Arial" panose="020B0604020202020204" pitchFamily="34" charset="0"/>
                        </a:rPr>
                        <a:t>0.23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BFBFBF"/>
                    </a:solidFill>
                  </a:tcPr>
                </a:tc>
                <a:extLst>
                  <a:ext uri="{0D108BD9-81ED-4DB2-BD59-A6C34878D82A}">
                    <a16:rowId xmlns:a16="http://schemas.microsoft.com/office/drawing/2014/main" val="10006"/>
                  </a:ext>
                </a:extLst>
              </a:tr>
              <a:tr h="314391">
                <a:tc vMerge="1">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s-ES" altLang="es-ES" sz="1000" b="1" i="0" u="none" strike="noStrike" cap="none" normalizeH="0" baseline="0" dirty="0">
                        <a:ln>
                          <a:noFill/>
                        </a:ln>
                        <a:solidFill>
                          <a:schemeClr val="tx1"/>
                        </a:solidFill>
                        <a:effectLst/>
                        <a:latin typeface="+mn-lt"/>
                        <a:cs typeface="Arial" panose="020B0604020202020204" pitchFamily="34" charset="0"/>
                      </a:endParaRPr>
                    </a:p>
                  </a:txBody>
                  <a:tcPr marT="45711" marB="4571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marL="0" marR="0" lvl="0" indent="0" algn="just" defTabSz="914400" rtl="0" eaLnBrk="1" fontAlgn="t" latinLnBrk="0" hangingPunct="1">
                        <a:lnSpc>
                          <a:spcPct val="100000"/>
                        </a:lnSpc>
                        <a:spcBef>
                          <a:spcPct val="0"/>
                        </a:spcBef>
                        <a:spcAft>
                          <a:spcPct val="0"/>
                        </a:spcAft>
                        <a:buClrTx/>
                        <a:buSzTx/>
                        <a:buFontTx/>
                        <a:buNone/>
                        <a:tabLst/>
                      </a:pPr>
                      <a:r>
                        <a:rPr kumimoji="0" lang="es-PE" altLang="es-ES" sz="950" b="0" i="0" u="none" strike="noStrike" cap="none" normalizeH="0" baseline="0" dirty="0">
                          <a:ln>
                            <a:noFill/>
                          </a:ln>
                          <a:solidFill>
                            <a:schemeClr val="tx1"/>
                          </a:solidFill>
                          <a:effectLst/>
                          <a:latin typeface="Arial" panose="020B0604020202020204" pitchFamily="34" charset="0"/>
                          <a:cs typeface="Arial" panose="020B0604020202020204" pitchFamily="34" charset="0"/>
                        </a:rPr>
                        <a:t>Exporta fácil</a:t>
                      </a:r>
                    </a:p>
                  </a:txBody>
                  <a:tcPr marT="45709" marB="45709"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rtl="0" fontAlgn="ctr"/>
                      <a:r>
                        <a:rPr lang="es-ES" sz="1100" b="0" i="0" u="none" strike="noStrike" dirty="0">
                          <a:solidFill>
                            <a:srgbClr val="000000"/>
                          </a:solidFill>
                          <a:effectLst/>
                          <a:latin typeface="Calibri Light" panose="020F0302020204030204" pitchFamily="34" charset="0"/>
                        </a:rPr>
                        <a:t>60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rtl="0" fontAlgn="ctr"/>
                      <a:r>
                        <a:rPr lang="es-ES" sz="1100" b="1" i="0" u="none" strike="noStrike" dirty="0">
                          <a:solidFill>
                            <a:srgbClr val="000000"/>
                          </a:solidFill>
                          <a:effectLst/>
                          <a:latin typeface="Calibri Light" panose="020F0302020204030204" pitchFamily="34" charset="0"/>
                        </a:rPr>
                        <a:t>-0.08</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rtl="0" fontAlgn="ctr"/>
                      <a:r>
                        <a:rPr lang="es-ES" sz="1100" b="0" i="0" u="none" strike="noStrike" dirty="0">
                          <a:solidFill>
                            <a:srgbClr val="000000"/>
                          </a:solidFill>
                          <a:effectLst/>
                          <a:latin typeface="Arial" panose="020B0604020202020204" pitchFamily="34" charset="0"/>
                        </a:rPr>
                        <a:t>0.06</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BFBFBF"/>
                    </a:solidFill>
                  </a:tcPr>
                </a:tc>
                <a:tc>
                  <a:txBody>
                    <a:bodyPr/>
                    <a:lstStyle/>
                    <a:p>
                      <a:pPr algn="ctr" rtl="0" fontAlgn="ctr"/>
                      <a:r>
                        <a:rPr lang="es-ES" sz="1100" b="0" i="0" u="none" strike="noStrike" dirty="0">
                          <a:solidFill>
                            <a:srgbClr val="000000"/>
                          </a:solidFill>
                          <a:effectLst/>
                          <a:latin typeface="Arial" panose="020B0604020202020204" pitchFamily="34" charset="0"/>
                        </a:rPr>
                        <a:t>-0.02</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BFBFBF"/>
                    </a:solidFill>
                  </a:tcPr>
                </a:tc>
                <a:tc>
                  <a:txBody>
                    <a:bodyPr/>
                    <a:lstStyle/>
                    <a:p>
                      <a:pPr algn="ctr" rtl="0" fontAlgn="ctr"/>
                      <a:r>
                        <a:rPr lang="es-ES" sz="1100" b="0" i="0" u="none" strike="noStrike" dirty="0">
                          <a:solidFill>
                            <a:srgbClr val="000000"/>
                          </a:solidFill>
                          <a:effectLst/>
                          <a:latin typeface="Arial" panose="020B0604020202020204" pitchFamily="34" charset="0"/>
                        </a:rPr>
                        <a:t>-0.27</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BFBFBF"/>
                    </a:solidFill>
                  </a:tcPr>
                </a:tc>
                <a:tc>
                  <a:txBody>
                    <a:bodyPr/>
                    <a:lstStyle/>
                    <a:p>
                      <a:pPr algn="ctr" rtl="0" fontAlgn="ctr"/>
                      <a:r>
                        <a:rPr lang="es-ES" sz="1100" b="0" i="0" u="none" strike="noStrike" dirty="0">
                          <a:solidFill>
                            <a:srgbClr val="000000"/>
                          </a:solidFill>
                          <a:effectLst/>
                          <a:latin typeface="Arial" panose="020B0604020202020204" pitchFamily="34" charset="0"/>
                        </a:rPr>
                        <a:t>-0.13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BFBFBF"/>
                    </a:solidFill>
                  </a:tcPr>
                </a:tc>
                <a:tc>
                  <a:txBody>
                    <a:bodyPr/>
                    <a:lstStyle/>
                    <a:p>
                      <a:pPr algn="ctr" rtl="0" fontAlgn="ctr"/>
                      <a:r>
                        <a:rPr lang="es-ES" sz="1100" b="0" i="0" u="none" strike="noStrike" dirty="0">
                          <a:solidFill>
                            <a:srgbClr val="000000"/>
                          </a:solidFill>
                          <a:effectLst/>
                          <a:latin typeface="Arial" panose="020B0604020202020204" pitchFamily="34" charset="0"/>
                        </a:rPr>
                        <a:t>-0.03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BFBFBF"/>
                    </a:solidFill>
                  </a:tcPr>
                </a:tc>
                <a:extLst>
                  <a:ext uri="{0D108BD9-81ED-4DB2-BD59-A6C34878D82A}">
                    <a16:rowId xmlns:a16="http://schemas.microsoft.com/office/drawing/2014/main" val="10013"/>
                  </a:ext>
                </a:extLst>
              </a:tr>
              <a:tr h="540000">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altLang="es-ES" sz="900" b="1" i="0" u="none" strike="noStrike" cap="none" normalizeH="0" baseline="0" dirty="0">
                          <a:ln>
                            <a:noFill/>
                          </a:ln>
                          <a:solidFill>
                            <a:schemeClr val="tx1"/>
                          </a:solidFill>
                          <a:effectLst/>
                          <a:latin typeface="+mn-lt"/>
                          <a:cs typeface="Arial" panose="020B0604020202020204" pitchFamily="34" charset="0"/>
                        </a:rPr>
                        <a:t>GESTIÓN Y RECUPERACIÓN DE LA DEUDA</a:t>
                      </a:r>
                    </a:p>
                  </a:txBody>
                  <a:tcPr marT="45711" marB="4571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t" latinLnBrk="0" hangingPunct="1">
                        <a:lnSpc>
                          <a:spcPct val="100000"/>
                        </a:lnSpc>
                        <a:spcBef>
                          <a:spcPct val="0"/>
                        </a:spcBef>
                        <a:spcAft>
                          <a:spcPct val="0"/>
                        </a:spcAft>
                        <a:buClrTx/>
                        <a:buSzTx/>
                        <a:buFontTx/>
                        <a:buNone/>
                        <a:tabLst/>
                      </a:pPr>
                      <a:r>
                        <a:rPr kumimoji="0" lang="es-PE" altLang="es-ES" sz="95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Cobranza coactiva centralizada</a:t>
                      </a:r>
                      <a:endParaRPr kumimoji="0" lang="es-PE" altLang="es-ES" sz="95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T="45709" marB="45709"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rtl="0" fontAlgn="ctr"/>
                      <a:r>
                        <a:rPr lang="es-ES" sz="1100" b="0" i="0" u="none" strike="noStrike" dirty="0">
                          <a:solidFill>
                            <a:srgbClr val="000000"/>
                          </a:solidFill>
                          <a:effectLst/>
                          <a:latin typeface="Calibri Light" panose="020F0302020204030204" pitchFamily="34" charset="0"/>
                        </a:rPr>
                        <a:t>30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rtl="0" fontAlgn="ctr"/>
                      <a:r>
                        <a:rPr lang="es-ES" sz="1100" b="1" i="0" u="none" strike="noStrike" dirty="0">
                          <a:solidFill>
                            <a:srgbClr val="000000"/>
                          </a:solidFill>
                          <a:effectLst/>
                          <a:latin typeface="Calibri Light" panose="020F0302020204030204" pitchFamily="34" charset="0"/>
                        </a:rPr>
                        <a:t>-0.27</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ctr" rtl="0" fontAlgn="ctr"/>
                      <a:r>
                        <a:rPr lang="es-ES" sz="1100" b="0" i="0" u="none" strike="noStrike" dirty="0">
                          <a:solidFill>
                            <a:srgbClr val="000000"/>
                          </a:solidFill>
                          <a:effectLst/>
                          <a:latin typeface="Arial" panose="020B0604020202020204" pitchFamily="34" charset="0"/>
                        </a:rPr>
                        <a:t>-0.15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FBFBF"/>
                    </a:solidFill>
                  </a:tcPr>
                </a:tc>
                <a:tc>
                  <a:txBody>
                    <a:bodyPr/>
                    <a:lstStyle/>
                    <a:p>
                      <a:pPr algn="ctr" rtl="0" fontAlgn="ctr"/>
                      <a:r>
                        <a:rPr lang="es-ES" sz="1100" b="0" i="0" u="none" strike="noStrike" dirty="0">
                          <a:solidFill>
                            <a:srgbClr val="000000"/>
                          </a:solidFill>
                          <a:effectLst/>
                          <a:latin typeface="Arial" panose="020B0604020202020204" pitchFamily="34" charset="0"/>
                        </a:rPr>
                        <a:t>-0.15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FBFBF"/>
                    </a:solidFill>
                  </a:tcPr>
                </a:tc>
                <a:tc>
                  <a:txBody>
                    <a:bodyPr/>
                    <a:lstStyle/>
                    <a:p>
                      <a:pPr algn="ctr" rtl="0" fontAlgn="ctr"/>
                      <a:r>
                        <a:rPr lang="es-ES" sz="1100" b="0" i="0" u="none" strike="noStrike" dirty="0">
                          <a:solidFill>
                            <a:srgbClr val="000000"/>
                          </a:solidFill>
                          <a:effectLst/>
                          <a:latin typeface="Arial" panose="020B0604020202020204" pitchFamily="34" charset="0"/>
                        </a:rPr>
                        <a:t>-0.46</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8696B"/>
                    </a:solidFill>
                  </a:tcPr>
                </a:tc>
                <a:tc>
                  <a:txBody>
                    <a:bodyPr/>
                    <a:lstStyle/>
                    <a:p>
                      <a:pPr algn="ctr" rtl="0" fontAlgn="ctr"/>
                      <a:r>
                        <a:rPr lang="es-ES" sz="1100" b="0" i="0" u="none" strike="noStrike" dirty="0">
                          <a:solidFill>
                            <a:srgbClr val="000000"/>
                          </a:solidFill>
                          <a:effectLst/>
                          <a:latin typeface="Arial" panose="020B0604020202020204" pitchFamily="34" charset="0"/>
                        </a:rPr>
                        <a:t>-0.28</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FBFBF"/>
                    </a:solidFill>
                  </a:tcPr>
                </a:tc>
                <a:tc>
                  <a:txBody>
                    <a:bodyPr/>
                    <a:lstStyle/>
                    <a:p>
                      <a:pPr algn="ctr" rtl="0" fontAlgn="ctr"/>
                      <a:r>
                        <a:rPr lang="es-ES" sz="1200" b="0" i="0" u="none" strike="noStrike" dirty="0">
                          <a:solidFill>
                            <a:srgbClr val="000000"/>
                          </a:solidFill>
                          <a:effectLst/>
                          <a:latin typeface="Calibri Light" panose="020F0302020204030204" pitchFamily="34" charset="0"/>
                        </a:rPr>
                        <a:t>- </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7"/>
                  </a:ext>
                </a:extLst>
              </a:tr>
            </a:tbl>
          </a:graphicData>
        </a:graphic>
      </p:graphicFrame>
      <p:sp>
        <p:nvSpPr>
          <p:cNvPr id="25" name="Título 2">
            <a:extLst>
              <a:ext uri="{FF2B5EF4-FFF2-40B4-BE49-F238E27FC236}">
                <a16:creationId xmlns:a16="http://schemas.microsoft.com/office/drawing/2014/main" id="{8D945A54-3BD5-4B9D-9436-CE7E48350CD6}"/>
              </a:ext>
            </a:extLst>
          </p:cNvPr>
          <p:cNvSpPr>
            <a:spLocks noGrp="1"/>
          </p:cNvSpPr>
          <p:nvPr>
            <p:ph type="title"/>
          </p:nvPr>
        </p:nvSpPr>
        <p:spPr>
          <a:xfrm>
            <a:off x="42148" y="82577"/>
            <a:ext cx="9442546" cy="970187"/>
          </a:xfrm>
        </p:spPr>
        <p:txBody>
          <a:bodyPr>
            <a:normAutofit/>
          </a:bodyPr>
          <a:lstStyle/>
          <a:p>
            <a:r>
              <a:rPr lang="es-PE" sz="2400" dirty="0"/>
              <a:t>2. Resumen Ejecutivo</a:t>
            </a:r>
            <a:br>
              <a:rPr lang="es-PE" sz="2400" dirty="0"/>
            </a:br>
            <a:r>
              <a:rPr lang="es-PE" sz="1600" dirty="0"/>
              <a:t>   </a:t>
            </a:r>
            <a:r>
              <a:rPr lang="es-PE" sz="1600" dirty="0">
                <a:solidFill>
                  <a:srgbClr val="1264A1"/>
                </a:solidFill>
              </a:rPr>
              <a:t>    2.1 Indicadores de Satisfacción Post Contacto  - Aduanas</a:t>
            </a:r>
            <a:br>
              <a:rPr lang="es-PE" sz="1600" dirty="0">
                <a:solidFill>
                  <a:srgbClr val="1264A1"/>
                </a:solidFill>
              </a:rPr>
            </a:br>
            <a:r>
              <a:rPr lang="es-PE" sz="1600" dirty="0">
                <a:solidFill>
                  <a:srgbClr val="1264A1"/>
                </a:solidFill>
              </a:rPr>
              <a:t>              2.1.20 Puntos Fuertes y Débiles: Diferencia entre la 2da. Y 3ra medición</a:t>
            </a:r>
          </a:p>
        </p:txBody>
      </p:sp>
      <p:cxnSp>
        <p:nvCxnSpPr>
          <p:cNvPr id="45" name="Conector recto 44">
            <a:extLst>
              <a:ext uri="{FF2B5EF4-FFF2-40B4-BE49-F238E27FC236}">
                <a16:creationId xmlns:a16="http://schemas.microsoft.com/office/drawing/2014/main" id="{8B380792-023E-402D-93F9-3F03EE23E089}"/>
              </a:ext>
            </a:extLst>
          </p:cNvPr>
          <p:cNvCxnSpPr>
            <a:cxnSpLocks/>
          </p:cNvCxnSpPr>
          <p:nvPr/>
        </p:nvCxnSpPr>
        <p:spPr>
          <a:xfrm>
            <a:off x="131922" y="3867594"/>
            <a:ext cx="958166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Conector recto 45">
            <a:extLst>
              <a:ext uri="{FF2B5EF4-FFF2-40B4-BE49-F238E27FC236}">
                <a16:creationId xmlns:a16="http://schemas.microsoft.com/office/drawing/2014/main" id="{87DF380E-57D5-4A9D-8938-E354EF26BE30}"/>
              </a:ext>
            </a:extLst>
          </p:cNvPr>
          <p:cNvCxnSpPr>
            <a:cxnSpLocks/>
          </p:cNvCxnSpPr>
          <p:nvPr/>
        </p:nvCxnSpPr>
        <p:spPr>
          <a:xfrm>
            <a:off x="92115" y="5515846"/>
            <a:ext cx="962147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Conector recto 46">
            <a:extLst>
              <a:ext uri="{FF2B5EF4-FFF2-40B4-BE49-F238E27FC236}">
                <a16:creationId xmlns:a16="http://schemas.microsoft.com/office/drawing/2014/main" id="{8CA6E1A4-A4FD-405F-8F8F-6147579E2AE0}"/>
              </a:ext>
            </a:extLst>
          </p:cNvPr>
          <p:cNvCxnSpPr>
            <a:cxnSpLocks/>
          </p:cNvCxnSpPr>
          <p:nvPr/>
        </p:nvCxnSpPr>
        <p:spPr>
          <a:xfrm>
            <a:off x="92115" y="2260824"/>
            <a:ext cx="962147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8" name="Flecha: hacia arriba 47">
            <a:extLst>
              <a:ext uri="{FF2B5EF4-FFF2-40B4-BE49-F238E27FC236}">
                <a16:creationId xmlns:a16="http://schemas.microsoft.com/office/drawing/2014/main" id="{5B1D6C18-8081-42D1-9965-48E7137E9EA9}"/>
              </a:ext>
            </a:extLst>
          </p:cNvPr>
          <p:cNvSpPr/>
          <p:nvPr/>
        </p:nvSpPr>
        <p:spPr>
          <a:xfrm>
            <a:off x="4619107" y="2278315"/>
            <a:ext cx="143455" cy="207809"/>
          </a:xfrm>
          <a:prstGeom prst="upArrow">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lang="es-PE" sz="1100" dirty="0"/>
          </a:p>
        </p:txBody>
      </p:sp>
      <p:sp>
        <p:nvSpPr>
          <p:cNvPr id="49" name="Flecha: hacia arriba 48">
            <a:extLst>
              <a:ext uri="{FF2B5EF4-FFF2-40B4-BE49-F238E27FC236}">
                <a16:creationId xmlns:a16="http://schemas.microsoft.com/office/drawing/2014/main" id="{10DA2974-BCA1-499E-AEC8-EE9CDF9703E4}"/>
              </a:ext>
            </a:extLst>
          </p:cNvPr>
          <p:cNvSpPr/>
          <p:nvPr/>
        </p:nvSpPr>
        <p:spPr>
          <a:xfrm flipV="1">
            <a:off x="4619107" y="2602151"/>
            <a:ext cx="143455" cy="207809"/>
          </a:xfrm>
          <a:prstGeom prst="upArrow">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lang="es-PE" sz="1100" dirty="0"/>
          </a:p>
        </p:txBody>
      </p:sp>
      <p:sp>
        <p:nvSpPr>
          <p:cNvPr id="50" name="Flecha: hacia arriba 49">
            <a:extLst>
              <a:ext uri="{FF2B5EF4-FFF2-40B4-BE49-F238E27FC236}">
                <a16:creationId xmlns:a16="http://schemas.microsoft.com/office/drawing/2014/main" id="{93D437C0-5CAD-483A-8402-FEE4DB8904A0}"/>
              </a:ext>
            </a:extLst>
          </p:cNvPr>
          <p:cNvSpPr/>
          <p:nvPr/>
        </p:nvSpPr>
        <p:spPr>
          <a:xfrm>
            <a:off x="4619107" y="3026410"/>
            <a:ext cx="143455" cy="207809"/>
          </a:xfrm>
          <a:prstGeom prst="upArrow">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lang="es-PE" sz="1100" dirty="0"/>
          </a:p>
        </p:txBody>
      </p:sp>
      <p:sp>
        <p:nvSpPr>
          <p:cNvPr id="51" name="Flecha: hacia arriba 50">
            <a:extLst>
              <a:ext uri="{FF2B5EF4-FFF2-40B4-BE49-F238E27FC236}">
                <a16:creationId xmlns:a16="http://schemas.microsoft.com/office/drawing/2014/main" id="{2C5033F7-E202-41C1-82AB-1E39FC7127A8}"/>
              </a:ext>
            </a:extLst>
          </p:cNvPr>
          <p:cNvSpPr/>
          <p:nvPr/>
        </p:nvSpPr>
        <p:spPr>
          <a:xfrm flipV="1">
            <a:off x="4619107" y="1998752"/>
            <a:ext cx="143455" cy="207809"/>
          </a:xfrm>
          <a:prstGeom prst="upArrow">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lang="es-PE" sz="1100" dirty="0"/>
          </a:p>
        </p:txBody>
      </p:sp>
      <p:sp>
        <p:nvSpPr>
          <p:cNvPr id="52" name="Flecha: hacia arriba 51">
            <a:extLst>
              <a:ext uri="{FF2B5EF4-FFF2-40B4-BE49-F238E27FC236}">
                <a16:creationId xmlns:a16="http://schemas.microsoft.com/office/drawing/2014/main" id="{9173B5D9-A46B-4B58-ABD5-B8C64642CA10}"/>
              </a:ext>
            </a:extLst>
          </p:cNvPr>
          <p:cNvSpPr/>
          <p:nvPr/>
        </p:nvSpPr>
        <p:spPr>
          <a:xfrm flipV="1">
            <a:off x="4619107" y="3411059"/>
            <a:ext cx="143455" cy="207809"/>
          </a:xfrm>
          <a:prstGeom prst="upArrow">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lang="es-PE" sz="1100" dirty="0"/>
          </a:p>
        </p:txBody>
      </p:sp>
      <p:sp>
        <p:nvSpPr>
          <p:cNvPr id="53" name="Flecha: hacia arriba 52">
            <a:extLst>
              <a:ext uri="{FF2B5EF4-FFF2-40B4-BE49-F238E27FC236}">
                <a16:creationId xmlns:a16="http://schemas.microsoft.com/office/drawing/2014/main" id="{9DEB6415-9C6C-4542-9042-814CBB9077AF}"/>
              </a:ext>
            </a:extLst>
          </p:cNvPr>
          <p:cNvSpPr/>
          <p:nvPr/>
        </p:nvSpPr>
        <p:spPr>
          <a:xfrm flipV="1">
            <a:off x="4619107" y="3954440"/>
            <a:ext cx="143455" cy="207809"/>
          </a:xfrm>
          <a:prstGeom prst="upArrow">
            <a:avLst/>
          </a:prstGeom>
          <a:solidFill>
            <a:srgbClr val="F98D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lang="es-PE" sz="1100" dirty="0"/>
          </a:p>
        </p:txBody>
      </p:sp>
      <p:sp>
        <p:nvSpPr>
          <p:cNvPr id="54" name="Flecha: hacia arriba 53">
            <a:extLst>
              <a:ext uri="{FF2B5EF4-FFF2-40B4-BE49-F238E27FC236}">
                <a16:creationId xmlns:a16="http://schemas.microsoft.com/office/drawing/2014/main" id="{1F40506E-BC31-4486-B28A-B9E4702C5C28}"/>
              </a:ext>
            </a:extLst>
          </p:cNvPr>
          <p:cNvSpPr/>
          <p:nvPr/>
        </p:nvSpPr>
        <p:spPr>
          <a:xfrm flipV="1">
            <a:off x="4619107" y="4324860"/>
            <a:ext cx="143455" cy="207809"/>
          </a:xfrm>
          <a:prstGeom prst="upArrow">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lang="es-PE" sz="1100" dirty="0"/>
          </a:p>
        </p:txBody>
      </p:sp>
      <p:sp>
        <p:nvSpPr>
          <p:cNvPr id="55" name="Flecha: hacia arriba 54">
            <a:extLst>
              <a:ext uri="{FF2B5EF4-FFF2-40B4-BE49-F238E27FC236}">
                <a16:creationId xmlns:a16="http://schemas.microsoft.com/office/drawing/2014/main" id="{DD5AAF81-AF5F-4E47-9ECA-7D64F693C306}"/>
              </a:ext>
            </a:extLst>
          </p:cNvPr>
          <p:cNvSpPr/>
          <p:nvPr/>
        </p:nvSpPr>
        <p:spPr>
          <a:xfrm flipV="1">
            <a:off x="4619107" y="4675320"/>
            <a:ext cx="143455" cy="207809"/>
          </a:xfrm>
          <a:prstGeom prst="up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lang="es-PE" sz="1100" dirty="0"/>
          </a:p>
        </p:txBody>
      </p:sp>
      <p:sp>
        <p:nvSpPr>
          <p:cNvPr id="56" name="Flecha: hacia arriba 55">
            <a:extLst>
              <a:ext uri="{FF2B5EF4-FFF2-40B4-BE49-F238E27FC236}">
                <a16:creationId xmlns:a16="http://schemas.microsoft.com/office/drawing/2014/main" id="{F69263FC-F161-4FD8-8104-8A014035A0C1}"/>
              </a:ext>
            </a:extLst>
          </p:cNvPr>
          <p:cNvSpPr/>
          <p:nvPr/>
        </p:nvSpPr>
        <p:spPr>
          <a:xfrm flipV="1">
            <a:off x="4619107" y="5267119"/>
            <a:ext cx="143455" cy="207809"/>
          </a:xfrm>
          <a:prstGeom prst="upArrow">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lang="es-PE" sz="1100" dirty="0"/>
          </a:p>
        </p:txBody>
      </p:sp>
      <p:sp>
        <p:nvSpPr>
          <p:cNvPr id="57" name="Flecha: hacia arriba 56">
            <a:extLst>
              <a:ext uri="{FF2B5EF4-FFF2-40B4-BE49-F238E27FC236}">
                <a16:creationId xmlns:a16="http://schemas.microsoft.com/office/drawing/2014/main" id="{8D1703FB-277E-42AB-AF87-F93655DA522B}"/>
              </a:ext>
            </a:extLst>
          </p:cNvPr>
          <p:cNvSpPr/>
          <p:nvPr/>
        </p:nvSpPr>
        <p:spPr>
          <a:xfrm flipV="1">
            <a:off x="4619107" y="5700342"/>
            <a:ext cx="143455" cy="207809"/>
          </a:xfrm>
          <a:prstGeom prst="upArrow">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lang="es-PE" sz="1100" dirty="0"/>
          </a:p>
        </p:txBody>
      </p:sp>
      <p:sp>
        <p:nvSpPr>
          <p:cNvPr id="58" name="Flecha: hacia arriba 57">
            <a:extLst>
              <a:ext uri="{FF2B5EF4-FFF2-40B4-BE49-F238E27FC236}">
                <a16:creationId xmlns:a16="http://schemas.microsoft.com/office/drawing/2014/main" id="{A3629F47-D0C3-4E47-87EC-7A684338B1B5}"/>
              </a:ext>
            </a:extLst>
          </p:cNvPr>
          <p:cNvSpPr/>
          <p:nvPr/>
        </p:nvSpPr>
        <p:spPr>
          <a:xfrm>
            <a:off x="4619107" y="3676105"/>
            <a:ext cx="143455" cy="207809"/>
          </a:xfrm>
          <a:prstGeom prst="upArrow">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lang="es-PE" sz="1100" dirty="0"/>
          </a:p>
        </p:txBody>
      </p:sp>
      <p:sp>
        <p:nvSpPr>
          <p:cNvPr id="59" name="Flecha: hacia arriba 58">
            <a:extLst>
              <a:ext uri="{FF2B5EF4-FFF2-40B4-BE49-F238E27FC236}">
                <a16:creationId xmlns:a16="http://schemas.microsoft.com/office/drawing/2014/main" id="{1C0148DB-63B1-4A6F-AF36-BB3DC6871E25}"/>
              </a:ext>
            </a:extLst>
          </p:cNvPr>
          <p:cNvSpPr/>
          <p:nvPr/>
        </p:nvSpPr>
        <p:spPr>
          <a:xfrm>
            <a:off x="4619107" y="4965154"/>
            <a:ext cx="143455" cy="207809"/>
          </a:xfrm>
          <a:prstGeom prst="upArrow">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lang="es-PE" sz="1100" dirty="0"/>
          </a:p>
        </p:txBody>
      </p:sp>
      <p:graphicFrame>
        <p:nvGraphicFramePr>
          <p:cNvPr id="60" name="Tabla 59">
            <a:extLst>
              <a:ext uri="{FF2B5EF4-FFF2-40B4-BE49-F238E27FC236}">
                <a16:creationId xmlns:a16="http://schemas.microsoft.com/office/drawing/2014/main" id="{5D8BABF0-DEF2-4DF5-9D65-84C484D5F0A8}"/>
              </a:ext>
            </a:extLst>
          </p:cNvPr>
          <p:cNvGraphicFramePr>
            <a:graphicFrameLocks noGrp="1"/>
          </p:cNvGraphicFramePr>
          <p:nvPr>
            <p:extLst>
              <p:ext uri="{D42A27DB-BD31-4B8C-83A1-F6EECF244321}">
                <p14:modId xmlns:p14="http://schemas.microsoft.com/office/powerpoint/2010/main" val="2905582986"/>
              </p:ext>
            </p:extLst>
          </p:nvPr>
        </p:nvGraphicFramePr>
        <p:xfrm>
          <a:off x="717052" y="6404516"/>
          <a:ext cx="8178800" cy="355614"/>
        </p:xfrm>
        <a:graphic>
          <a:graphicData uri="http://schemas.openxmlformats.org/drawingml/2006/table">
            <a:tbl>
              <a:tblPr/>
              <a:tblGrid>
                <a:gridCol w="1168400">
                  <a:extLst>
                    <a:ext uri="{9D8B030D-6E8A-4147-A177-3AD203B41FA5}">
                      <a16:colId xmlns:a16="http://schemas.microsoft.com/office/drawing/2014/main" val="1975366423"/>
                    </a:ext>
                  </a:extLst>
                </a:gridCol>
                <a:gridCol w="1168400">
                  <a:extLst>
                    <a:ext uri="{9D8B030D-6E8A-4147-A177-3AD203B41FA5}">
                      <a16:colId xmlns:a16="http://schemas.microsoft.com/office/drawing/2014/main" val="746438202"/>
                    </a:ext>
                  </a:extLst>
                </a:gridCol>
                <a:gridCol w="1168400">
                  <a:extLst>
                    <a:ext uri="{9D8B030D-6E8A-4147-A177-3AD203B41FA5}">
                      <a16:colId xmlns:a16="http://schemas.microsoft.com/office/drawing/2014/main" val="4044705467"/>
                    </a:ext>
                  </a:extLst>
                </a:gridCol>
                <a:gridCol w="1168400">
                  <a:extLst>
                    <a:ext uri="{9D8B030D-6E8A-4147-A177-3AD203B41FA5}">
                      <a16:colId xmlns:a16="http://schemas.microsoft.com/office/drawing/2014/main" val="1240847320"/>
                    </a:ext>
                  </a:extLst>
                </a:gridCol>
                <a:gridCol w="1168400">
                  <a:extLst>
                    <a:ext uri="{9D8B030D-6E8A-4147-A177-3AD203B41FA5}">
                      <a16:colId xmlns:a16="http://schemas.microsoft.com/office/drawing/2014/main" val="1369123923"/>
                    </a:ext>
                  </a:extLst>
                </a:gridCol>
                <a:gridCol w="1168400">
                  <a:extLst>
                    <a:ext uri="{9D8B030D-6E8A-4147-A177-3AD203B41FA5}">
                      <a16:colId xmlns:a16="http://schemas.microsoft.com/office/drawing/2014/main" val="2250672397"/>
                    </a:ext>
                  </a:extLst>
                </a:gridCol>
                <a:gridCol w="1168400">
                  <a:extLst>
                    <a:ext uri="{9D8B030D-6E8A-4147-A177-3AD203B41FA5}">
                      <a16:colId xmlns:a16="http://schemas.microsoft.com/office/drawing/2014/main" val="2212335461"/>
                    </a:ext>
                  </a:extLst>
                </a:gridCol>
              </a:tblGrid>
              <a:tr h="208929">
                <a:tc>
                  <a:txBody>
                    <a:bodyPr/>
                    <a:lstStyle/>
                    <a:p>
                      <a:pPr algn="ctr" rtl="0" fontAlgn="ctr"/>
                      <a:r>
                        <a:rPr lang="es-ES" sz="900" b="1" i="0" u="none" strike="noStrike" dirty="0">
                          <a:solidFill>
                            <a:srgbClr val="FFFFFF"/>
                          </a:solidFill>
                          <a:effectLst/>
                          <a:latin typeface="Arial" panose="020B0604020202020204" pitchFamily="34" charset="0"/>
                          <a:cs typeface="Arial" panose="020B0604020202020204" pitchFamily="34" charset="0"/>
                        </a:rPr>
                        <a:t>Muy por debajo</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8696B"/>
                    </a:solidFill>
                  </a:tcPr>
                </a:tc>
                <a:tc>
                  <a:txBody>
                    <a:bodyPr/>
                    <a:lstStyle/>
                    <a:p>
                      <a:pPr algn="ctr" fontAlgn="ctr"/>
                      <a:r>
                        <a:rPr lang="es-ES" sz="900" b="0" i="0" u="none" strike="noStrike" dirty="0">
                          <a:solidFill>
                            <a:srgbClr val="F2F2F2"/>
                          </a:solidFill>
                          <a:effectLst/>
                          <a:latin typeface="Arial" panose="020B0604020202020204" pitchFamily="34" charset="0"/>
                          <a:cs typeface="Arial" panose="020B0604020202020204" pitchFamily="34" charset="0"/>
                        </a:rPr>
                        <a:t>Por debajo </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98D90"/>
                    </a:solidFill>
                  </a:tcPr>
                </a:tc>
                <a:tc gridSpan="3">
                  <a:txBody>
                    <a:bodyPr/>
                    <a:lstStyle/>
                    <a:p>
                      <a:pPr algn="ctr" fontAlgn="ctr"/>
                      <a:r>
                        <a:rPr lang="es-ES" sz="900" b="0" i="0" u="none" strike="noStrike" dirty="0">
                          <a:solidFill>
                            <a:srgbClr val="000000"/>
                          </a:solidFill>
                          <a:effectLst/>
                          <a:latin typeface="Arial" panose="020B0604020202020204" pitchFamily="34" charset="0"/>
                          <a:cs typeface="Arial" panose="020B0604020202020204" pitchFamily="34" charset="0"/>
                        </a:rPr>
                        <a:t> </a:t>
                      </a:r>
                      <a:r>
                        <a:rPr lang="es-ES" sz="900" b="1" i="0" u="none" strike="noStrike" dirty="0">
                          <a:solidFill>
                            <a:srgbClr val="000000"/>
                          </a:solidFill>
                          <a:effectLst/>
                          <a:latin typeface="Arial" panose="020B0604020202020204" pitchFamily="34" charset="0"/>
                          <a:cs typeface="Arial" panose="020B0604020202020204" pitchFamily="34" charset="0"/>
                        </a:rPr>
                        <a:t>Variación media</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BFBFBF"/>
                    </a:solidFill>
                  </a:tcPr>
                </a:tc>
                <a:tc hMerge="1">
                  <a:txBody>
                    <a:bodyPr/>
                    <a:lstStyle/>
                    <a:p>
                      <a:pPr algn="ctr" rtl="0" fontAlgn="ctr"/>
                      <a:endParaRPr lang="es-ES" sz="1000" b="1" i="0" u="none" strike="noStrike" dirty="0">
                        <a:solidFill>
                          <a:srgbClr val="000000"/>
                        </a:solidFill>
                        <a:effectLst/>
                        <a:latin typeface="Calibri" panose="020F05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bg1">
                        <a:lumMod val="75000"/>
                      </a:schemeClr>
                    </a:solidFill>
                  </a:tcPr>
                </a:tc>
                <a:tc hMerge="1">
                  <a:txBody>
                    <a:bodyPr/>
                    <a:lstStyle/>
                    <a:p>
                      <a:pPr algn="ctr" fontAlgn="ctr"/>
                      <a:endParaRPr lang="es-ES" sz="1800" b="0" i="0" u="none" strike="noStrike" dirty="0">
                        <a:solidFill>
                          <a:srgbClr val="000000"/>
                        </a:solidFill>
                        <a:effectLst/>
                        <a:latin typeface="Arial" panose="020B060402020202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bg1">
                        <a:lumMod val="75000"/>
                      </a:schemeClr>
                    </a:solidFill>
                  </a:tcPr>
                </a:tc>
                <a:tc>
                  <a:txBody>
                    <a:bodyPr/>
                    <a:lstStyle/>
                    <a:p>
                      <a:pPr algn="ctr" fontAlgn="ctr"/>
                      <a:r>
                        <a:rPr lang="es-ES" sz="900" b="1" i="0" u="none" strike="noStrike" kern="1200" dirty="0">
                          <a:solidFill>
                            <a:srgbClr val="FFFFFF"/>
                          </a:solidFill>
                          <a:effectLst/>
                          <a:latin typeface="Arial" panose="020B0604020202020204" pitchFamily="34" charset="0"/>
                          <a:ea typeface="+mn-ea"/>
                          <a:cs typeface="Arial" panose="020B0604020202020204" pitchFamily="34" charset="0"/>
                        </a:rPr>
                        <a:t> Por encima</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83A7D5"/>
                    </a:solidFill>
                  </a:tcPr>
                </a:tc>
                <a:tc>
                  <a:txBody>
                    <a:bodyPr/>
                    <a:lstStyle/>
                    <a:p>
                      <a:pPr algn="ctr" rtl="0" fontAlgn="ctr"/>
                      <a:r>
                        <a:rPr lang="es-ES" sz="900" b="1" i="0" u="none" strike="noStrike" dirty="0">
                          <a:solidFill>
                            <a:srgbClr val="FFFFFF"/>
                          </a:solidFill>
                          <a:effectLst/>
                          <a:latin typeface="Arial" panose="020B0604020202020204" pitchFamily="34" charset="0"/>
                          <a:cs typeface="Arial" panose="020B0604020202020204" pitchFamily="34" charset="0"/>
                        </a:rPr>
                        <a:t>Muy por encima</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5A8AC6"/>
                    </a:solidFill>
                  </a:tcPr>
                </a:tc>
                <a:extLst>
                  <a:ext uri="{0D108BD9-81ED-4DB2-BD59-A6C34878D82A}">
                    <a16:rowId xmlns:a16="http://schemas.microsoft.com/office/drawing/2014/main" val="2928542888"/>
                  </a:ext>
                </a:extLst>
              </a:tr>
              <a:tr h="137109">
                <a:tc>
                  <a:txBody>
                    <a:bodyPr/>
                    <a:lstStyle/>
                    <a:p>
                      <a:pPr algn="ctr" fontAlgn="b"/>
                      <a:r>
                        <a:rPr lang="es-ES" sz="900" b="0" i="0" u="none" strike="noStrike" dirty="0">
                          <a:solidFill>
                            <a:srgbClr val="000000"/>
                          </a:solidFill>
                          <a:effectLst/>
                          <a:latin typeface="Arial" panose="020B0604020202020204" pitchFamily="34" charset="0"/>
                          <a:cs typeface="Arial" panose="020B0604020202020204" pitchFamily="34" charset="0"/>
                        </a:rPr>
                        <a:t>&lt;-1.00-0.40]</a:t>
                      </a:r>
                    </a:p>
                  </a:txBody>
                  <a:tcPr marL="9525" marR="9525" marT="9525" marB="0" anchor="b">
                    <a:lnL>
                      <a:noFill/>
                    </a:lnL>
                    <a:lnR>
                      <a:noFill/>
                    </a:lnR>
                    <a:lnT w="19050" cap="flat" cmpd="sng" algn="ctr">
                      <a:solidFill>
                        <a:srgbClr val="FFFFFF"/>
                      </a:solidFill>
                      <a:prstDash val="solid"/>
                      <a:round/>
                      <a:headEnd type="none" w="med" len="med"/>
                      <a:tailEnd type="none" w="med" len="med"/>
                    </a:lnT>
                    <a:lnB>
                      <a:noFill/>
                    </a:lnB>
                  </a:tcPr>
                </a:tc>
                <a:tc>
                  <a:txBody>
                    <a:bodyPr/>
                    <a:lstStyle/>
                    <a:p>
                      <a:pPr algn="ctr" fontAlgn="b"/>
                      <a:r>
                        <a:rPr lang="es-ES" sz="900" b="0" i="0" u="none" strike="noStrike" dirty="0">
                          <a:solidFill>
                            <a:srgbClr val="000000"/>
                          </a:solidFill>
                          <a:effectLst/>
                          <a:latin typeface="Arial" panose="020B0604020202020204" pitchFamily="34" charset="0"/>
                          <a:cs typeface="Arial" panose="020B0604020202020204" pitchFamily="34" charset="0"/>
                        </a:rPr>
                        <a:t>&lt;-0.40,-0.30]</a:t>
                      </a:r>
                    </a:p>
                  </a:txBody>
                  <a:tcPr marL="9525" marR="9525" marT="9525" marB="0" anchor="b">
                    <a:lnL>
                      <a:noFill/>
                    </a:lnL>
                    <a:lnR>
                      <a:noFill/>
                    </a:lnR>
                    <a:lnT w="19050" cap="flat" cmpd="sng" algn="ctr">
                      <a:solidFill>
                        <a:srgbClr val="FFFFFF"/>
                      </a:solidFill>
                      <a:prstDash val="solid"/>
                      <a:round/>
                      <a:headEnd type="none" w="med" len="med"/>
                      <a:tailEnd type="none" w="med" len="med"/>
                    </a:lnT>
                    <a:lnB>
                      <a:noFill/>
                    </a:lnB>
                  </a:tcPr>
                </a:tc>
                <a:tc>
                  <a:txBody>
                    <a:bodyPr/>
                    <a:lstStyle/>
                    <a:p>
                      <a:pPr algn="ctr" fontAlgn="b"/>
                      <a:r>
                        <a:rPr lang="es-ES" sz="900" b="0" i="0" u="none" strike="noStrike" dirty="0">
                          <a:solidFill>
                            <a:srgbClr val="000000"/>
                          </a:solidFill>
                          <a:effectLst/>
                          <a:latin typeface="Arial" panose="020B0604020202020204" pitchFamily="34" charset="0"/>
                          <a:cs typeface="Arial" panose="020B0604020202020204" pitchFamily="34" charset="0"/>
                        </a:rPr>
                        <a:t>&lt;-0.30,-0.20]</a:t>
                      </a:r>
                    </a:p>
                  </a:txBody>
                  <a:tcPr marL="9525" marR="9525" marT="9525" marB="0" anchor="b">
                    <a:lnL>
                      <a:noFill/>
                    </a:lnL>
                    <a:lnR>
                      <a:noFill/>
                    </a:lnR>
                    <a:lnT w="19050" cap="flat" cmpd="sng" algn="ctr">
                      <a:solidFill>
                        <a:srgbClr val="FFFFFF"/>
                      </a:solidFill>
                      <a:prstDash val="solid"/>
                      <a:round/>
                      <a:headEnd type="none" w="med" len="med"/>
                      <a:tailEnd type="none" w="med" len="med"/>
                    </a:lnT>
                    <a:lnB>
                      <a:noFill/>
                    </a:lnB>
                  </a:tcPr>
                </a:tc>
                <a:tc>
                  <a:txBody>
                    <a:bodyPr/>
                    <a:lstStyle/>
                    <a:p>
                      <a:pPr algn="ctr" fontAlgn="b"/>
                      <a:r>
                        <a:rPr lang="es-ES" sz="900" b="0" i="0" u="none" strike="noStrike" dirty="0">
                          <a:solidFill>
                            <a:srgbClr val="000000"/>
                          </a:solidFill>
                          <a:effectLst/>
                          <a:latin typeface="Arial" panose="020B0604020202020204" pitchFamily="34" charset="0"/>
                          <a:cs typeface="Arial" panose="020B0604020202020204" pitchFamily="34" charset="0"/>
                        </a:rPr>
                        <a:t>&lt;-0.20, 0.00, 0.20&gt;</a:t>
                      </a:r>
                    </a:p>
                  </a:txBody>
                  <a:tcPr marL="9525" marR="9525" marT="9525" marB="0" anchor="b">
                    <a:lnL>
                      <a:noFill/>
                    </a:lnL>
                    <a:lnR>
                      <a:noFill/>
                    </a:lnR>
                    <a:lnT w="19050" cap="flat" cmpd="sng" algn="ctr">
                      <a:solidFill>
                        <a:srgbClr val="FFFFFF"/>
                      </a:solidFill>
                      <a:prstDash val="solid"/>
                      <a:round/>
                      <a:headEnd type="none" w="med" len="med"/>
                      <a:tailEnd type="none" w="med" len="med"/>
                    </a:lnT>
                    <a:lnB>
                      <a:noFill/>
                    </a:lnB>
                  </a:tcPr>
                </a:tc>
                <a:tc>
                  <a:txBody>
                    <a:bodyPr/>
                    <a:lstStyle/>
                    <a:p>
                      <a:pPr algn="ctr" fontAlgn="b"/>
                      <a:r>
                        <a:rPr lang="es-ES" sz="900" b="0" i="0" u="none" strike="noStrike" dirty="0">
                          <a:solidFill>
                            <a:srgbClr val="000000"/>
                          </a:solidFill>
                          <a:effectLst/>
                          <a:latin typeface="Arial" panose="020B0604020202020204" pitchFamily="34" charset="0"/>
                          <a:cs typeface="Arial" panose="020B0604020202020204" pitchFamily="34" charset="0"/>
                        </a:rPr>
                        <a:t>[0.20, 0.30&gt;</a:t>
                      </a:r>
                    </a:p>
                  </a:txBody>
                  <a:tcPr marL="9525" marR="9525" marT="9525" marB="0" anchor="b">
                    <a:lnL>
                      <a:noFill/>
                    </a:lnL>
                    <a:lnR>
                      <a:noFill/>
                    </a:lnR>
                    <a:lnT w="19050" cap="flat" cmpd="sng" algn="ctr">
                      <a:solidFill>
                        <a:srgbClr val="FFFFFF"/>
                      </a:solidFill>
                      <a:prstDash val="solid"/>
                      <a:round/>
                      <a:headEnd type="none" w="med" len="med"/>
                      <a:tailEnd type="none" w="med" len="med"/>
                    </a:lnT>
                    <a:lnB>
                      <a:noFill/>
                    </a:lnB>
                  </a:tcPr>
                </a:tc>
                <a:tc>
                  <a:txBody>
                    <a:bodyPr/>
                    <a:lstStyle/>
                    <a:p>
                      <a:pPr algn="ctr" fontAlgn="b"/>
                      <a:r>
                        <a:rPr lang="es-ES" sz="900" b="0" i="0" u="none" strike="noStrike" dirty="0">
                          <a:solidFill>
                            <a:srgbClr val="000000"/>
                          </a:solidFill>
                          <a:effectLst/>
                          <a:latin typeface="Arial" panose="020B0604020202020204" pitchFamily="34" charset="0"/>
                          <a:cs typeface="Arial" panose="020B0604020202020204" pitchFamily="34" charset="0"/>
                        </a:rPr>
                        <a:t>[0.30, 0.40&gt;</a:t>
                      </a:r>
                    </a:p>
                  </a:txBody>
                  <a:tcPr marL="9525" marR="9525" marT="9525" marB="0" anchor="b">
                    <a:lnL>
                      <a:noFill/>
                    </a:lnL>
                    <a:lnR>
                      <a:noFill/>
                    </a:lnR>
                    <a:lnT w="19050" cap="flat" cmpd="sng" algn="ctr">
                      <a:solidFill>
                        <a:srgbClr val="FFFFFF"/>
                      </a:solidFill>
                      <a:prstDash val="solid"/>
                      <a:round/>
                      <a:headEnd type="none" w="med" len="med"/>
                      <a:tailEnd type="none" w="med" len="med"/>
                    </a:lnT>
                    <a:lnB>
                      <a:noFill/>
                    </a:lnB>
                  </a:tcPr>
                </a:tc>
                <a:tc>
                  <a:txBody>
                    <a:bodyPr/>
                    <a:lstStyle/>
                    <a:p>
                      <a:pPr algn="ctr" fontAlgn="b"/>
                      <a:r>
                        <a:rPr lang="es-ES" sz="900" b="0" i="0" u="none" strike="noStrike" dirty="0">
                          <a:solidFill>
                            <a:srgbClr val="000000"/>
                          </a:solidFill>
                          <a:effectLst/>
                          <a:latin typeface="Arial" panose="020B0604020202020204" pitchFamily="34" charset="0"/>
                          <a:cs typeface="Arial" panose="020B0604020202020204" pitchFamily="34" charset="0"/>
                        </a:rPr>
                        <a:t>[0.40, 1.00&gt;</a:t>
                      </a:r>
                    </a:p>
                  </a:txBody>
                  <a:tcPr marL="9525" marR="9525" marT="9525" marB="0" anchor="b">
                    <a:lnL>
                      <a:noFill/>
                    </a:lnL>
                    <a:lnR>
                      <a:noFill/>
                    </a:lnR>
                    <a:lnT w="19050" cap="flat" cmpd="sng" algn="ctr">
                      <a:solidFill>
                        <a:srgbClr val="FFFFFF"/>
                      </a:solidFill>
                      <a:prstDash val="solid"/>
                      <a:round/>
                      <a:headEnd type="none" w="med" len="med"/>
                      <a:tailEnd type="none" w="med" len="med"/>
                    </a:lnT>
                    <a:lnB>
                      <a:noFill/>
                    </a:lnB>
                  </a:tcPr>
                </a:tc>
                <a:extLst>
                  <a:ext uri="{0D108BD9-81ED-4DB2-BD59-A6C34878D82A}">
                    <a16:rowId xmlns:a16="http://schemas.microsoft.com/office/drawing/2014/main" val="3986232328"/>
                  </a:ext>
                </a:extLst>
              </a:tr>
            </a:tbl>
          </a:graphicData>
        </a:graphic>
      </p:graphicFrame>
      <p:grpSp>
        <p:nvGrpSpPr>
          <p:cNvPr id="61" name="Grupo 60">
            <a:extLst>
              <a:ext uri="{FF2B5EF4-FFF2-40B4-BE49-F238E27FC236}">
                <a16:creationId xmlns:a16="http://schemas.microsoft.com/office/drawing/2014/main" id="{6BB36161-1A20-4800-8A9D-BEDCE2E3A764}"/>
              </a:ext>
            </a:extLst>
          </p:cNvPr>
          <p:cNvGrpSpPr/>
          <p:nvPr/>
        </p:nvGrpSpPr>
        <p:grpSpPr>
          <a:xfrm>
            <a:off x="708469" y="6200165"/>
            <a:ext cx="8290861" cy="266884"/>
            <a:chOff x="708469" y="5880991"/>
            <a:chExt cx="8290861" cy="266884"/>
          </a:xfrm>
        </p:grpSpPr>
        <p:sp>
          <p:nvSpPr>
            <p:cNvPr id="62" name="Rectángulo 61">
              <a:extLst>
                <a:ext uri="{FF2B5EF4-FFF2-40B4-BE49-F238E27FC236}">
                  <a16:creationId xmlns:a16="http://schemas.microsoft.com/office/drawing/2014/main" id="{276989DF-65B7-44BB-96CF-705AAA30F3DD}"/>
                </a:ext>
              </a:extLst>
            </p:cNvPr>
            <p:cNvSpPr/>
            <p:nvPr/>
          </p:nvSpPr>
          <p:spPr>
            <a:xfrm>
              <a:off x="4643665" y="5880991"/>
              <a:ext cx="250390" cy="246221"/>
            </a:xfrm>
            <a:prstGeom prst="rect">
              <a:avLst/>
            </a:prstGeom>
            <a:noFill/>
          </p:spPr>
          <p:txBody>
            <a:bodyPr wrap="none" lIns="91440" tIns="45720" rIns="91440" bIns="45720">
              <a:spAutoFit/>
            </a:bodyPr>
            <a:lstStyle/>
            <a:p>
              <a:pPr algn="ctr"/>
              <a:r>
                <a:rPr lang="es-ES" sz="1000" b="1" cap="none" spc="0" dirty="0">
                  <a:ln w="0"/>
                  <a:solidFill>
                    <a:schemeClr val="tx1"/>
                  </a:solidFill>
                </a:rPr>
                <a:t>0</a:t>
              </a:r>
            </a:p>
          </p:txBody>
        </p:sp>
        <p:sp>
          <p:nvSpPr>
            <p:cNvPr id="64" name="Rectángulo 63">
              <a:extLst>
                <a:ext uri="{FF2B5EF4-FFF2-40B4-BE49-F238E27FC236}">
                  <a16:creationId xmlns:a16="http://schemas.microsoft.com/office/drawing/2014/main" id="{35107DE7-5C65-4D9D-9B12-0FE4351BC4C9}"/>
                </a:ext>
              </a:extLst>
            </p:cNvPr>
            <p:cNvSpPr/>
            <p:nvPr/>
          </p:nvSpPr>
          <p:spPr>
            <a:xfrm>
              <a:off x="8684820" y="5901654"/>
              <a:ext cx="314510" cy="246221"/>
            </a:xfrm>
            <a:prstGeom prst="rect">
              <a:avLst/>
            </a:prstGeom>
            <a:noFill/>
          </p:spPr>
          <p:txBody>
            <a:bodyPr wrap="none" lIns="91440" tIns="45720" rIns="91440" bIns="45720">
              <a:spAutoFit/>
            </a:bodyPr>
            <a:lstStyle/>
            <a:p>
              <a:pPr algn="ctr"/>
              <a:r>
                <a:rPr lang="es-ES" sz="1000" b="1" cap="none" spc="0" dirty="0">
                  <a:ln w="0"/>
                  <a:solidFill>
                    <a:schemeClr val="tx1"/>
                  </a:solidFill>
                </a:rPr>
                <a:t>+1</a:t>
              </a:r>
            </a:p>
          </p:txBody>
        </p:sp>
        <p:sp>
          <p:nvSpPr>
            <p:cNvPr id="65" name="Rectángulo 64">
              <a:extLst>
                <a:ext uri="{FF2B5EF4-FFF2-40B4-BE49-F238E27FC236}">
                  <a16:creationId xmlns:a16="http://schemas.microsoft.com/office/drawing/2014/main" id="{1890C48D-ECFE-43C6-B578-3E21ABA9914E}"/>
                </a:ext>
              </a:extLst>
            </p:cNvPr>
            <p:cNvSpPr/>
            <p:nvPr/>
          </p:nvSpPr>
          <p:spPr>
            <a:xfrm>
              <a:off x="708469" y="5897360"/>
              <a:ext cx="288861" cy="246221"/>
            </a:xfrm>
            <a:prstGeom prst="rect">
              <a:avLst/>
            </a:prstGeom>
            <a:noFill/>
          </p:spPr>
          <p:txBody>
            <a:bodyPr wrap="none" lIns="91440" tIns="45720" rIns="91440" bIns="45720">
              <a:spAutoFit/>
            </a:bodyPr>
            <a:lstStyle/>
            <a:p>
              <a:pPr algn="ctr"/>
              <a:r>
                <a:rPr lang="es-ES" sz="1000" b="1" cap="none" spc="0" dirty="0">
                  <a:ln w="0"/>
                  <a:solidFill>
                    <a:schemeClr val="tx1"/>
                  </a:solidFill>
                </a:rPr>
                <a:t>-1</a:t>
              </a:r>
            </a:p>
          </p:txBody>
        </p:sp>
        <p:cxnSp>
          <p:nvCxnSpPr>
            <p:cNvPr id="66" name="Conector recto de flecha 65">
              <a:extLst>
                <a:ext uri="{FF2B5EF4-FFF2-40B4-BE49-F238E27FC236}">
                  <a16:creationId xmlns:a16="http://schemas.microsoft.com/office/drawing/2014/main" id="{A12640EB-11C5-459E-B533-D1579CC84A43}"/>
                </a:ext>
              </a:extLst>
            </p:cNvPr>
            <p:cNvCxnSpPr/>
            <p:nvPr/>
          </p:nvCxnSpPr>
          <p:spPr>
            <a:xfrm>
              <a:off x="747017" y="5925766"/>
              <a:ext cx="8095058"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72595520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4" name="Group 3">
            <a:extLst>
              <a:ext uri="{FF2B5EF4-FFF2-40B4-BE49-F238E27FC236}">
                <a16:creationId xmlns:a16="http://schemas.microsoft.com/office/drawing/2014/main" id="{E662FBBE-A569-4316-B1BB-D0271AF1ED15}"/>
              </a:ext>
            </a:extLst>
          </p:cNvPr>
          <p:cNvGraphicFramePr>
            <a:graphicFrameLocks noGrp="1"/>
          </p:cNvGraphicFramePr>
          <p:nvPr>
            <p:extLst>
              <p:ext uri="{D42A27DB-BD31-4B8C-83A1-F6EECF244321}">
                <p14:modId xmlns:p14="http://schemas.microsoft.com/office/powerpoint/2010/main" val="2630242413"/>
              </p:ext>
            </p:extLst>
          </p:nvPr>
        </p:nvGraphicFramePr>
        <p:xfrm>
          <a:off x="432162" y="1296361"/>
          <a:ext cx="9404455" cy="5335074"/>
        </p:xfrm>
        <a:graphic>
          <a:graphicData uri="http://schemas.openxmlformats.org/drawingml/2006/table">
            <a:tbl>
              <a:tblPr/>
              <a:tblGrid>
                <a:gridCol w="1352852">
                  <a:extLst>
                    <a:ext uri="{9D8B030D-6E8A-4147-A177-3AD203B41FA5}">
                      <a16:colId xmlns:a16="http://schemas.microsoft.com/office/drawing/2014/main" val="20001"/>
                    </a:ext>
                  </a:extLst>
                </a:gridCol>
                <a:gridCol w="901387">
                  <a:extLst>
                    <a:ext uri="{9D8B030D-6E8A-4147-A177-3AD203B41FA5}">
                      <a16:colId xmlns:a16="http://schemas.microsoft.com/office/drawing/2014/main" val="587107400"/>
                    </a:ext>
                  </a:extLst>
                </a:gridCol>
                <a:gridCol w="901387">
                  <a:extLst>
                    <a:ext uri="{9D8B030D-6E8A-4147-A177-3AD203B41FA5}">
                      <a16:colId xmlns:a16="http://schemas.microsoft.com/office/drawing/2014/main" val="33129577"/>
                    </a:ext>
                  </a:extLst>
                </a:gridCol>
                <a:gridCol w="901387">
                  <a:extLst>
                    <a:ext uri="{9D8B030D-6E8A-4147-A177-3AD203B41FA5}">
                      <a16:colId xmlns:a16="http://schemas.microsoft.com/office/drawing/2014/main" val="20002"/>
                    </a:ext>
                  </a:extLst>
                </a:gridCol>
                <a:gridCol w="1197770">
                  <a:extLst>
                    <a:ext uri="{9D8B030D-6E8A-4147-A177-3AD203B41FA5}">
                      <a16:colId xmlns:a16="http://schemas.microsoft.com/office/drawing/2014/main" val="20003"/>
                    </a:ext>
                  </a:extLst>
                </a:gridCol>
                <a:gridCol w="1112689">
                  <a:extLst>
                    <a:ext uri="{9D8B030D-6E8A-4147-A177-3AD203B41FA5}">
                      <a16:colId xmlns:a16="http://schemas.microsoft.com/office/drawing/2014/main" val="20004"/>
                    </a:ext>
                  </a:extLst>
                </a:gridCol>
                <a:gridCol w="1018796">
                  <a:extLst>
                    <a:ext uri="{9D8B030D-6E8A-4147-A177-3AD203B41FA5}">
                      <a16:colId xmlns:a16="http://schemas.microsoft.com/office/drawing/2014/main" val="20005"/>
                    </a:ext>
                  </a:extLst>
                </a:gridCol>
                <a:gridCol w="1007611">
                  <a:extLst>
                    <a:ext uri="{9D8B030D-6E8A-4147-A177-3AD203B41FA5}">
                      <a16:colId xmlns:a16="http://schemas.microsoft.com/office/drawing/2014/main" val="20006"/>
                    </a:ext>
                  </a:extLst>
                </a:gridCol>
                <a:gridCol w="1010576">
                  <a:extLst>
                    <a:ext uri="{9D8B030D-6E8A-4147-A177-3AD203B41FA5}">
                      <a16:colId xmlns:a16="http://schemas.microsoft.com/office/drawing/2014/main" val="20007"/>
                    </a:ext>
                  </a:extLst>
                </a:gridCol>
              </a:tblGrid>
              <a:tr h="326243">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80000"/>
                        </a:lnSpc>
                        <a:spcBef>
                          <a:spcPts val="0"/>
                        </a:spcBef>
                        <a:spcAft>
                          <a:spcPts val="0"/>
                        </a:spcAft>
                        <a:buClrTx/>
                        <a:buSzTx/>
                        <a:buFontTx/>
                        <a:buNone/>
                        <a:tabLst/>
                      </a:pPr>
                      <a:r>
                        <a:rPr kumimoji="0" lang="es-ES" altLang="es-ES" sz="1000" b="1" i="0" u="none" strike="noStrike" cap="none" normalizeH="0" baseline="0" dirty="0">
                          <a:ln>
                            <a:noFill/>
                          </a:ln>
                          <a:solidFill>
                            <a:schemeClr val="bg1"/>
                          </a:solidFill>
                          <a:effectLst/>
                          <a:latin typeface="+mn-lt"/>
                          <a:cs typeface="Arial" panose="020B0604020202020204" pitchFamily="34" charset="0"/>
                        </a:rPr>
                        <a:t>SERVICIOS</a:t>
                      </a:r>
                    </a:p>
                  </a:txBody>
                  <a:tcPr marT="45711" marB="4571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0000"/>
                    </a:solidFill>
                  </a:tcPr>
                </a:tc>
                <a:tc>
                  <a:txBody>
                    <a:bodyPr/>
                    <a:lstStyle/>
                    <a:p>
                      <a:pPr marL="0" marR="0" lvl="0" indent="0" algn="ctr" defTabSz="914400" rtl="0" eaLnBrk="1" fontAlgn="ctr" latinLnBrk="0" hangingPunct="1">
                        <a:lnSpc>
                          <a:spcPct val="80000"/>
                        </a:lnSpc>
                        <a:spcBef>
                          <a:spcPts val="0"/>
                        </a:spcBef>
                        <a:spcAft>
                          <a:spcPts val="0"/>
                        </a:spcAft>
                        <a:buClrTx/>
                        <a:buSzTx/>
                        <a:buFontTx/>
                        <a:buNone/>
                        <a:tabLst/>
                      </a:pPr>
                      <a:r>
                        <a:rPr kumimoji="0" lang="es-ES" altLang="es-ES" sz="1000" b="1" i="0" u="none" strike="noStrike" cap="none" normalizeH="0" baseline="0" dirty="0">
                          <a:ln>
                            <a:noFill/>
                          </a:ln>
                          <a:solidFill>
                            <a:schemeClr val="bg1"/>
                          </a:solidFill>
                          <a:effectLst/>
                          <a:latin typeface="+mn-lt"/>
                          <a:cs typeface="Arial" panose="020B0604020202020204" pitchFamily="34" charset="0"/>
                        </a:rPr>
                        <a:t>ADUANA</a:t>
                      </a:r>
                    </a:p>
                  </a:txBody>
                  <a:tcPr marT="45711" marB="4571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0000"/>
                    </a:solidFill>
                  </a:tcPr>
                </a:tc>
                <a:tc>
                  <a:txBody>
                    <a:bodyPr/>
                    <a:lstStyle/>
                    <a:p>
                      <a:pPr marL="0" marR="0" lvl="0" indent="0" algn="ctr" defTabSz="914400" rtl="0" eaLnBrk="1" fontAlgn="ctr" latinLnBrk="0" hangingPunct="1">
                        <a:lnSpc>
                          <a:spcPct val="80000"/>
                        </a:lnSpc>
                        <a:spcBef>
                          <a:spcPts val="0"/>
                        </a:spcBef>
                        <a:spcAft>
                          <a:spcPts val="0"/>
                        </a:spcAft>
                        <a:buClrTx/>
                        <a:buSzTx/>
                        <a:buFontTx/>
                        <a:buNone/>
                        <a:tabLst/>
                      </a:pPr>
                      <a:r>
                        <a:rPr kumimoji="0" lang="es-ES" altLang="es-ES" sz="1000" b="1" i="0" u="none" strike="noStrike" cap="none" normalizeH="0" baseline="0" dirty="0">
                          <a:ln>
                            <a:noFill/>
                          </a:ln>
                          <a:solidFill>
                            <a:schemeClr val="bg1"/>
                          </a:solidFill>
                          <a:effectLst/>
                          <a:latin typeface="+mn-lt"/>
                          <a:cs typeface="Arial" panose="020B0604020202020204" pitchFamily="34" charset="0"/>
                        </a:rPr>
                        <a:t>BASE</a:t>
                      </a:r>
                    </a:p>
                  </a:txBody>
                  <a:tcPr marT="45711" marB="4571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0000"/>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80000"/>
                        </a:lnSpc>
                        <a:spcBef>
                          <a:spcPts val="0"/>
                        </a:spcBef>
                        <a:spcAft>
                          <a:spcPts val="0"/>
                        </a:spcAft>
                        <a:buClrTx/>
                        <a:buSzTx/>
                        <a:buFontTx/>
                        <a:buNone/>
                        <a:tabLst/>
                      </a:pPr>
                      <a:r>
                        <a:rPr kumimoji="0" lang="es-ES" altLang="es-ES" sz="1000" b="1" i="0" u="none" strike="noStrike" cap="none" normalizeH="0" baseline="0" dirty="0">
                          <a:ln>
                            <a:noFill/>
                          </a:ln>
                          <a:solidFill>
                            <a:schemeClr val="bg1"/>
                          </a:solidFill>
                          <a:effectLst/>
                          <a:latin typeface="+mn-lt"/>
                          <a:cs typeface="Arial" panose="020B0604020202020204" pitchFamily="34" charset="0"/>
                        </a:rPr>
                        <a:t>TOTAL</a:t>
                      </a:r>
                    </a:p>
                  </a:txBody>
                  <a:tcPr marT="45711" marB="4571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0000"/>
                    </a:solidFill>
                  </a:tcPr>
                </a:tc>
                <a:tc>
                  <a:txBody>
                    <a:bodyPr/>
                    <a:lstStyle/>
                    <a:p>
                      <a:pPr marL="0" marR="0" lvl="0" indent="0" algn="ctr" defTabSz="914400" rtl="0" eaLnBrk="1" fontAlgn="ctr" latinLnBrk="0" hangingPunct="1">
                        <a:lnSpc>
                          <a:spcPct val="80000"/>
                        </a:lnSpc>
                        <a:spcBef>
                          <a:spcPts val="0"/>
                        </a:spcBef>
                        <a:spcAft>
                          <a:spcPts val="0"/>
                        </a:spcAft>
                        <a:buClrTx/>
                        <a:buSzTx/>
                        <a:buFontTx/>
                        <a:buNone/>
                        <a:tabLst/>
                      </a:pPr>
                      <a:r>
                        <a:rPr kumimoji="0" lang="es-ES" altLang="es-ES" sz="10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Conocimiento técnico</a:t>
                      </a:r>
                    </a:p>
                  </a:txBody>
                  <a:tcPr marT="45711" marB="4571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marL="0" marR="0" lvl="0" indent="0" algn="ctr" defTabSz="914400" rtl="0" eaLnBrk="1" fontAlgn="ctr" latinLnBrk="0" hangingPunct="1">
                        <a:lnSpc>
                          <a:spcPct val="80000"/>
                        </a:lnSpc>
                        <a:spcBef>
                          <a:spcPts val="0"/>
                        </a:spcBef>
                        <a:spcAft>
                          <a:spcPts val="0"/>
                        </a:spcAft>
                        <a:buClrTx/>
                        <a:buSzTx/>
                        <a:buFontTx/>
                        <a:buNone/>
                        <a:tabLst/>
                      </a:pPr>
                      <a:r>
                        <a:rPr kumimoji="0" lang="es-ES" altLang="es-ES" sz="10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Comunicación</a:t>
                      </a:r>
                    </a:p>
                  </a:txBody>
                  <a:tcPr marT="45711" marB="4571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marL="0" marR="0" lvl="0" indent="0" algn="ctr" defTabSz="914400" rtl="0" eaLnBrk="1" fontAlgn="ctr" latinLnBrk="0" hangingPunct="1">
                        <a:lnSpc>
                          <a:spcPct val="80000"/>
                        </a:lnSpc>
                        <a:spcBef>
                          <a:spcPts val="0"/>
                        </a:spcBef>
                        <a:spcAft>
                          <a:spcPts val="0"/>
                        </a:spcAft>
                        <a:buClrTx/>
                        <a:buSzTx/>
                        <a:buFontTx/>
                        <a:buNone/>
                        <a:tabLst/>
                      </a:pPr>
                      <a:r>
                        <a:rPr kumimoji="0" lang="es-ES" altLang="es-ES" sz="10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Elementos tangibles</a:t>
                      </a:r>
                    </a:p>
                  </a:txBody>
                  <a:tcPr marT="45711" marB="4571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marL="0" marR="0" lvl="0" indent="0" algn="ctr" defTabSz="914400" rtl="0" eaLnBrk="1" fontAlgn="ctr" latinLnBrk="0" hangingPunct="1">
                        <a:lnSpc>
                          <a:spcPct val="80000"/>
                        </a:lnSpc>
                        <a:spcBef>
                          <a:spcPts val="0"/>
                        </a:spcBef>
                        <a:spcAft>
                          <a:spcPts val="0"/>
                        </a:spcAft>
                        <a:buClrTx/>
                        <a:buSzTx/>
                        <a:buFontTx/>
                        <a:buNone/>
                        <a:tabLst/>
                      </a:pPr>
                      <a:r>
                        <a:rPr kumimoji="0" lang="es-ES" altLang="es-ES" sz="10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Calidez</a:t>
                      </a:r>
                    </a:p>
                  </a:txBody>
                  <a:tcPr marT="45711" marB="4571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marL="0" marR="0" lvl="0" indent="0" algn="ctr" defTabSz="914400" rtl="0" eaLnBrk="1" fontAlgn="ctr" latinLnBrk="0" hangingPunct="1">
                        <a:lnSpc>
                          <a:spcPct val="80000"/>
                        </a:lnSpc>
                        <a:spcBef>
                          <a:spcPts val="0"/>
                        </a:spcBef>
                        <a:spcAft>
                          <a:spcPts val="0"/>
                        </a:spcAft>
                        <a:buClrTx/>
                        <a:buSzTx/>
                        <a:buFontTx/>
                        <a:buNone/>
                        <a:tabLst/>
                      </a:pPr>
                      <a:r>
                        <a:rPr kumimoji="0" lang="es-ES" altLang="es-ES" sz="10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Efectividad</a:t>
                      </a:r>
                    </a:p>
                  </a:txBody>
                  <a:tcPr marT="45711" marB="45711" anchor="ctr" horzOverflow="overflow">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extLst>
                  <a:ext uri="{0D108BD9-81ED-4DB2-BD59-A6C34878D82A}">
                    <a16:rowId xmlns:a16="http://schemas.microsoft.com/office/drawing/2014/main" val="3985696414"/>
                  </a:ext>
                </a:extLst>
              </a:tr>
              <a:tr h="205518">
                <a:tc rowSpan="3">
                  <a:txBody>
                    <a:bodyPr/>
                    <a:lstStyle/>
                    <a:p>
                      <a:pPr marL="0" marR="0" lvl="0" indent="0" algn="ctr" defTabSz="914400" rtl="0" eaLnBrk="1" fontAlgn="ctr" latinLnBrk="0" hangingPunct="1">
                        <a:lnSpc>
                          <a:spcPct val="80000"/>
                        </a:lnSpc>
                        <a:spcBef>
                          <a:spcPts val="0"/>
                        </a:spcBef>
                        <a:spcAft>
                          <a:spcPts val="0"/>
                        </a:spcAft>
                        <a:buClrTx/>
                        <a:buSzTx/>
                        <a:buFontTx/>
                        <a:buNone/>
                        <a:tabLst/>
                      </a:pPr>
                      <a:r>
                        <a:rPr kumimoji="0" lang="es-ES" altLang="es-ES" sz="800" b="1" i="0" u="none" strike="noStrike" cap="none" normalizeH="0" baseline="0" dirty="0">
                          <a:ln>
                            <a:noFill/>
                          </a:ln>
                          <a:solidFill>
                            <a:schemeClr val="tx1"/>
                          </a:solidFill>
                          <a:effectLst/>
                          <a:latin typeface="+mn-lt"/>
                          <a:cs typeface="Arial" panose="020B0604020202020204" pitchFamily="34" charset="0"/>
                        </a:rPr>
                        <a:t>MANIFIESTO IMPORTACIÓN</a:t>
                      </a:r>
                    </a:p>
                  </a:txBody>
                  <a:tcPr marT="45711" marB="4571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1" fontAlgn="ctr" latinLnBrk="0" hangingPunct="1">
                        <a:lnSpc>
                          <a:spcPct val="80000"/>
                        </a:lnSpc>
                        <a:spcBef>
                          <a:spcPts val="0"/>
                        </a:spcBef>
                        <a:spcAft>
                          <a:spcPts val="0"/>
                        </a:spcAft>
                        <a:buClrTx/>
                        <a:buSzTx/>
                        <a:buFontTx/>
                        <a:buNone/>
                        <a:tabLst/>
                      </a:pPr>
                      <a:r>
                        <a:rPr kumimoji="0" lang="es-ES" altLang="es-E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Aérea</a:t>
                      </a:r>
                    </a:p>
                  </a:txBody>
                  <a:tcPr marT="45711" marB="4571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1" fontAlgn="ctr" latinLnBrk="0" hangingPunct="1">
                        <a:lnSpc>
                          <a:spcPct val="80000"/>
                        </a:lnSpc>
                        <a:spcBef>
                          <a:spcPts val="0"/>
                        </a:spcBef>
                        <a:spcAft>
                          <a:spcPts val="0"/>
                        </a:spcAft>
                        <a:buClrTx/>
                        <a:buSzTx/>
                        <a:buFontTx/>
                        <a:buNone/>
                        <a:tabLst/>
                      </a:pPr>
                      <a:r>
                        <a:rPr kumimoji="0" lang="es-ES" altLang="es-E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15</a:t>
                      </a:r>
                    </a:p>
                  </a:txBody>
                  <a:tcPr marT="45711" marB="4571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ctr"/>
                      <a:r>
                        <a:rPr lang="es-PE" sz="900" b="0" i="0" u="none" strike="noStrike" dirty="0">
                          <a:solidFill>
                            <a:schemeClr val="tx1"/>
                          </a:solidFill>
                          <a:effectLst/>
                          <a:latin typeface="Arial" panose="020B0604020202020204" pitchFamily="34" charset="0"/>
                        </a:rPr>
                        <a:t>3.93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ctr"/>
                      <a:r>
                        <a:rPr lang="es-PE" sz="900" b="0" i="0" u="none" strike="noStrike" dirty="0">
                          <a:solidFill>
                            <a:schemeClr val="tx1"/>
                          </a:solidFill>
                          <a:effectLst/>
                          <a:latin typeface="Arial" panose="020B0604020202020204" pitchFamily="34" charset="0"/>
                        </a:rPr>
                        <a:t>4.07</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ctr"/>
                      <a:r>
                        <a:rPr lang="es-PE" sz="900" b="0" i="0" u="none" strike="noStrike" dirty="0">
                          <a:solidFill>
                            <a:schemeClr val="tx1"/>
                          </a:solidFill>
                          <a:effectLst/>
                          <a:latin typeface="Arial" panose="020B0604020202020204" pitchFamily="34" charset="0"/>
                        </a:rPr>
                        <a:t>4.07</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ctr"/>
                      <a:r>
                        <a:rPr lang="es-PE" sz="900" b="0" i="0" u="none" strike="noStrike" dirty="0">
                          <a:solidFill>
                            <a:schemeClr val="tx1"/>
                          </a:solidFill>
                          <a:effectLst/>
                          <a:latin typeface="Arial" panose="020B0604020202020204" pitchFamily="34" charset="0"/>
                        </a:rPr>
                        <a:t>3.80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ctr"/>
                      <a:r>
                        <a:rPr lang="es-PE" sz="900" b="0" i="0" u="none" strike="noStrike" dirty="0">
                          <a:solidFill>
                            <a:schemeClr val="tx1"/>
                          </a:solidFill>
                          <a:effectLst/>
                          <a:latin typeface="Arial" panose="020B0604020202020204" pitchFamily="34" charset="0"/>
                        </a:rPr>
                        <a:t>4.00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ctr"/>
                      <a:r>
                        <a:rPr lang="es-PE" sz="900" b="0" i="0" u="none" strike="noStrike" dirty="0">
                          <a:solidFill>
                            <a:schemeClr val="tx1"/>
                          </a:solidFill>
                          <a:effectLst/>
                          <a:latin typeface="Arial" panose="020B0604020202020204" pitchFamily="34" charset="0"/>
                        </a:rPr>
                        <a:t>3.73</a:t>
                      </a:r>
                    </a:p>
                  </a:txBody>
                  <a:tcPr marL="9525" marR="9525" marT="9525" marB="0"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4026992723"/>
                  </a:ext>
                </a:extLst>
              </a:tr>
              <a:tr h="205518">
                <a:tc vMerge="1">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ctr" latinLnBrk="0" hangingPunct="1">
                        <a:lnSpc>
                          <a:spcPct val="100000"/>
                        </a:lnSpc>
                        <a:spcBef>
                          <a:spcPct val="0"/>
                        </a:spcBef>
                        <a:spcAft>
                          <a:spcPct val="0"/>
                        </a:spcAft>
                        <a:buClrTx/>
                        <a:buSzTx/>
                        <a:buFontTx/>
                        <a:buNone/>
                        <a:tabLst/>
                      </a:pPr>
                      <a:endParaRPr kumimoji="0" lang="es-ES" altLang="es-ES" sz="9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T="45711" marB="4571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ctr" latinLnBrk="0" hangingPunct="1">
                        <a:lnSpc>
                          <a:spcPct val="80000"/>
                        </a:lnSpc>
                        <a:spcBef>
                          <a:spcPts val="0"/>
                        </a:spcBef>
                        <a:spcAft>
                          <a:spcPts val="0"/>
                        </a:spcAft>
                        <a:buClrTx/>
                        <a:buSzTx/>
                        <a:buFontTx/>
                        <a:buNone/>
                        <a:tabLst/>
                      </a:pPr>
                      <a:r>
                        <a:rPr kumimoji="0" lang="es-ES" altLang="es-E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Marítima</a:t>
                      </a:r>
                    </a:p>
                  </a:txBody>
                  <a:tcPr marT="45711" marB="4571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1" fontAlgn="ctr" latinLnBrk="0" hangingPunct="1">
                        <a:lnSpc>
                          <a:spcPct val="80000"/>
                        </a:lnSpc>
                        <a:spcBef>
                          <a:spcPts val="0"/>
                        </a:spcBef>
                        <a:spcAft>
                          <a:spcPts val="0"/>
                        </a:spcAft>
                        <a:buClrTx/>
                        <a:buSzTx/>
                        <a:buFontTx/>
                        <a:buNone/>
                        <a:tabLst/>
                      </a:pPr>
                      <a:r>
                        <a:rPr kumimoji="0" lang="es-ES" altLang="es-E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15</a:t>
                      </a:r>
                    </a:p>
                  </a:txBody>
                  <a:tcPr marT="45711" marB="4571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ctr"/>
                      <a:r>
                        <a:rPr lang="es-PE" sz="900" b="0" i="0" u="none" strike="noStrike" dirty="0">
                          <a:solidFill>
                            <a:schemeClr val="tx1"/>
                          </a:solidFill>
                          <a:effectLst/>
                          <a:latin typeface="Arial" panose="020B0604020202020204" pitchFamily="34" charset="0"/>
                        </a:rPr>
                        <a:t>3.91</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ctr"/>
                      <a:r>
                        <a:rPr lang="es-PE" sz="900" b="0" i="0" u="none" strike="noStrike" dirty="0">
                          <a:solidFill>
                            <a:schemeClr val="tx1"/>
                          </a:solidFill>
                          <a:effectLst/>
                          <a:latin typeface="Arial" panose="020B0604020202020204" pitchFamily="34" charset="0"/>
                        </a:rPr>
                        <a:t>3.90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ctr"/>
                      <a:r>
                        <a:rPr lang="es-PE" sz="900" b="0" i="0" u="none" strike="noStrike" dirty="0">
                          <a:solidFill>
                            <a:schemeClr val="tx1"/>
                          </a:solidFill>
                          <a:effectLst/>
                          <a:latin typeface="Arial" panose="020B0604020202020204" pitchFamily="34" charset="0"/>
                        </a:rPr>
                        <a:t>3.83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ctr"/>
                      <a:r>
                        <a:rPr lang="es-PE" sz="900" b="0" i="0" u="none" strike="noStrike" dirty="0">
                          <a:solidFill>
                            <a:schemeClr val="tx1"/>
                          </a:solidFill>
                          <a:effectLst/>
                          <a:latin typeface="Arial" panose="020B0604020202020204" pitchFamily="34" charset="0"/>
                        </a:rPr>
                        <a:t>3.82</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ctr"/>
                      <a:r>
                        <a:rPr lang="es-PE" sz="900" b="0" i="0" u="none" strike="noStrike" dirty="0">
                          <a:solidFill>
                            <a:schemeClr val="tx1"/>
                          </a:solidFill>
                          <a:effectLst/>
                          <a:latin typeface="Arial" panose="020B0604020202020204" pitchFamily="34" charset="0"/>
                        </a:rPr>
                        <a:t>4.10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ctr"/>
                      <a:r>
                        <a:rPr lang="es-PE" sz="900" b="0" i="0" u="none" strike="noStrike" dirty="0">
                          <a:solidFill>
                            <a:schemeClr val="tx1"/>
                          </a:solidFill>
                          <a:effectLst/>
                          <a:latin typeface="Arial" panose="020B0604020202020204" pitchFamily="34" charset="0"/>
                        </a:rPr>
                        <a:t>3.90</a:t>
                      </a:r>
                    </a:p>
                  </a:txBody>
                  <a:tcPr marL="9525" marR="9525" marT="9525" marB="0"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3"/>
                  </a:ext>
                </a:extLst>
              </a:tr>
              <a:tr h="205518">
                <a:tc vMerge="1">
                  <a:txBody>
                    <a:bodyPr/>
                    <a:lstStyle/>
                    <a:p>
                      <a:pPr marL="0" marR="0" lvl="0" indent="0" algn="l" defTabSz="914400" rtl="0" eaLnBrk="1" fontAlgn="ctr" latinLnBrk="0" hangingPunct="1">
                        <a:lnSpc>
                          <a:spcPct val="100000"/>
                        </a:lnSpc>
                        <a:spcBef>
                          <a:spcPct val="0"/>
                        </a:spcBef>
                        <a:spcAft>
                          <a:spcPct val="0"/>
                        </a:spcAft>
                        <a:buClrTx/>
                        <a:buSzTx/>
                        <a:buFontTx/>
                        <a:buNone/>
                        <a:tabLst/>
                      </a:pPr>
                      <a:endParaRPr kumimoji="0" lang="es-ES" altLang="es-ES" sz="9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T="45711" marB="4571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ctr" latinLnBrk="0" hangingPunct="1">
                        <a:lnSpc>
                          <a:spcPct val="80000"/>
                        </a:lnSpc>
                        <a:spcBef>
                          <a:spcPts val="0"/>
                        </a:spcBef>
                        <a:spcAft>
                          <a:spcPts val="0"/>
                        </a:spcAft>
                        <a:buClrTx/>
                        <a:buSzTx/>
                        <a:buFontTx/>
                        <a:buNone/>
                        <a:tabLst/>
                      </a:pPr>
                      <a:r>
                        <a:rPr kumimoji="0" lang="es-ES" altLang="es-ES" sz="900" b="1" i="0" u="none" strike="noStrike" cap="none" normalizeH="0" baseline="0" dirty="0">
                          <a:ln>
                            <a:noFill/>
                          </a:ln>
                          <a:solidFill>
                            <a:srgbClr val="C00000"/>
                          </a:solidFill>
                          <a:effectLst/>
                          <a:latin typeface="Arial" panose="020B0604020202020204" pitchFamily="34" charset="0"/>
                          <a:cs typeface="Arial" panose="020B0604020202020204" pitchFamily="34" charset="0"/>
                        </a:rPr>
                        <a:t>Total</a:t>
                      </a:r>
                    </a:p>
                  </a:txBody>
                  <a:tcPr marT="45711" marB="4571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ctr"/>
                      <a:r>
                        <a:rPr lang="es-PE" sz="900" b="1" i="0" u="none" strike="noStrike" dirty="0">
                          <a:solidFill>
                            <a:srgbClr val="C00000"/>
                          </a:solidFill>
                          <a:effectLst/>
                          <a:latin typeface="Arial" panose="020B0604020202020204" pitchFamily="34" charset="0"/>
                          <a:cs typeface="Arial" panose="020B0604020202020204" pitchFamily="34" charset="0"/>
                        </a:rPr>
                        <a:t>30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ctr"/>
                      <a:r>
                        <a:rPr lang="es-PE" sz="900" b="0" i="0" u="none" strike="noStrike" dirty="0">
                          <a:solidFill>
                            <a:srgbClr val="C00000"/>
                          </a:solidFill>
                          <a:effectLst/>
                          <a:latin typeface="Arial" panose="020B0604020202020204" pitchFamily="34" charset="0"/>
                        </a:rPr>
                        <a:t>3.92</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ctr"/>
                      <a:r>
                        <a:rPr lang="es-PE" sz="900" b="0" i="0" u="none" strike="noStrike" dirty="0">
                          <a:solidFill>
                            <a:srgbClr val="C00000"/>
                          </a:solidFill>
                          <a:effectLst/>
                          <a:latin typeface="Arial" panose="020B0604020202020204" pitchFamily="34" charset="0"/>
                        </a:rPr>
                        <a:t>3.98</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ctr"/>
                      <a:r>
                        <a:rPr lang="es-PE" sz="900" b="0" i="0" u="none" strike="noStrike" dirty="0">
                          <a:solidFill>
                            <a:srgbClr val="C00000"/>
                          </a:solidFill>
                          <a:effectLst/>
                          <a:latin typeface="Arial" panose="020B0604020202020204" pitchFamily="34" charset="0"/>
                        </a:rPr>
                        <a:t>3.95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ctr"/>
                      <a:r>
                        <a:rPr lang="es-PE" sz="900" b="0" i="0" u="none" strike="noStrike" dirty="0">
                          <a:solidFill>
                            <a:srgbClr val="C00000"/>
                          </a:solidFill>
                          <a:effectLst/>
                          <a:latin typeface="Arial" panose="020B0604020202020204" pitchFamily="34" charset="0"/>
                        </a:rPr>
                        <a:t>3.81</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ctr"/>
                      <a:r>
                        <a:rPr lang="es-PE" sz="900" b="0" i="0" u="none" strike="noStrike" dirty="0">
                          <a:solidFill>
                            <a:srgbClr val="C00000"/>
                          </a:solidFill>
                          <a:effectLst/>
                          <a:latin typeface="Arial" panose="020B0604020202020204" pitchFamily="34" charset="0"/>
                        </a:rPr>
                        <a:t>4.05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ctr"/>
                      <a:r>
                        <a:rPr lang="es-PE" sz="900" b="0" i="0" u="none" strike="noStrike" dirty="0">
                          <a:solidFill>
                            <a:srgbClr val="C00000"/>
                          </a:solidFill>
                          <a:effectLst/>
                          <a:latin typeface="Arial" panose="020B0604020202020204" pitchFamily="34" charset="0"/>
                        </a:rPr>
                        <a:t>3.82</a:t>
                      </a:r>
                    </a:p>
                  </a:txBody>
                  <a:tcPr marL="9525" marR="9525" marT="9525" marB="0"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2036239552"/>
                  </a:ext>
                </a:extLst>
              </a:tr>
              <a:tr h="205518">
                <a:tc rowSpan="3">
                  <a:txBody>
                    <a:bodyPr/>
                    <a:lstStyle/>
                    <a:p>
                      <a:pPr marL="0" marR="0" lvl="0" indent="0" algn="ctr" defTabSz="914400" rtl="0" eaLnBrk="1" fontAlgn="ctr" latinLnBrk="0" hangingPunct="1">
                        <a:lnSpc>
                          <a:spcPct val="80000"/>
                        </a:lnSpc>
                        <a:spcBef>
                          <a:spcPts val="0"/>
                        </a:spcBef>
                        <a:spcAft>
                          <a:spcPts val="0"/>
                        </a:spcAft>
                        <a:buClrTx/>
                        <a:buSzTx/>
                        <a:buFontTx/>
                        <a:buNone/>
                        <a:tabLst/>
                      </a:pPr>
                      <a:r>
                        <a:rPr kumimoji="0" lang="es-ES" altLang="es-ES" sz="800" b="1" i="0" u="none" strike="noStrike" cap="none" normalizeH="0" baseline="0" dirty="0">
                          <a:ln>
                            <a:noFill/>
                          </a:ln>
                          <a:solidFill>
                            <a:schemeClr val="tx1"/>
                          </a:solidFill>
                          <a:effectLst/>
                          <a:latin typeface="+mn-lt"/>
                          <a:cs typeface="Arial" panose="020B0604020202020204" pitchFamily="34" charset="0"/>
                        </a:rPr>
                        <a:t>DESPACHO DE IMPORTACIÓN</a:t>
                      </a:r>
                    </a:p>
                    <a:p>
                      <a:pPr marL="0" marR="0" lvl="0" indent="0" algn="ctr" defTabSz="914400" rtl="0" eaLnBrk="1" fontAlgn="ctr" latinLnBrk="0" hangingPunct="1">
                        <a:lnSpc>
                          <a:spcPct val="80000"/>
                        </a:lnSpc>
                        <a:spcBef>
                          <a:spcPts val="0"/>
                        </a:spcBef>
                        <a:spcAft>
                          <a:spcPts val="0"/>
                        </a:spcAft>
                        <a:buClrTx/>
                        <a:buSzTx/>
                        <a:buFontTx/>
                        <a:buNone/>
                        <a:tabLst/>
                      </a:pPr>
                      <a:r>
                        <a:rPr kumimoji="0" lang="es-ES" altLang="es-ES" sz="800" b="1" i="0" u="none" strike="noStrike" cap="none" normalizeH="0" baseline="0" dirty="0">
                          <a:ln>
                            <a:noFill/>
                          </a:ln>
                          <a:solidFill>
                            <a:schemeClr val="tx1"/>
                          </a:solidFill>
                          <a:effectLst/>
                          <a:latin typeface="+mn-lt"/>
                          <a:cs typeface="Arial" panose="020B0604020202020204" pitchFamily="34" charset="0"/>
                        </a:rPr>
                        <a:t>(Importadores)</a:t>
                      </a:r>
                    </a:p>
                  </a:txBody>
                  <a:tcPr marT="45711" marB="4571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marL="0" marR="0" lvl="0" indent="0" algn="ctr" defTabSz="914400" rtl="0" eaLnBrk="1" fontAlgn="ctr" latinLnBrk="0" hangingPunct="1">
                        <a:lnSpc>
                          <a:spcPct val="80000"/>
                        </a:lnSpc>
                        <a:spcBef>
                          <a:spcPts val="0"/>
                        </a:spcBef>
                        <a:spcAft>
                          <a:spcPts val="0"/>
                        </a:spcAft>
                        <a:buClrTx/>
                        <a:buSzTx/>
                        <a:buFontTx/>
                        <a:buNone/>
                        <a:tabLst/>
                      </a:pPr>
                      <a:r>
                        <a:rPr kumimoji="0" lang="es-ES" altLang="es-E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Aérea</a:t>
                      </a:r>
                    </a:p>
                  </a:txBody>
                  <a:tcPr marT="45711" marB="4571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marL="0" marR="0" lvl="0" indent="0" algn="ctr" defTabSz="914400" rtl="0" eaLnBrk="1" fontAlgn="ctr" latinLnBrk="0" hangingPunct="1">
                        <a:lnSpc>
                          <a:spcPct val="80000"/>
                        </a:lnSpc>
                        <a:spcBef>
                          <a:spcPts val="0"/>
                        </a:spcBef>
                        <a:spcAft>
                          <a:spcPts val="0"/>
                        </a:spcAft>
                        <a:buClrTx/>
                        <a:buSzTx/>
                        <a:buFontTx/>
                        <a:buNone/>
                        <a:tabLst/>
                      </a:pPr>
                      <a:r>
                        <a:rPr kumimoji="0" lang="es-ES" altLang="es-E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30</a:t>
                      </a:r>
                    </a:p>
                  </a:txBody>
                  <a:tcPr marT="45711" marB="4571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algn="ctr" fontAlgn="ctr"/>
                      <a:r>
                        <a:rPr lang="es-PE" sz="900" b="0" i="0" u="none" strike="noStrike" dirty="0">
                          <a:solidFill>
                            <a:schemeClr val="tx1"/>
                          </a:solidFill>
                          <a:effectLst/>
                          <a:latin typeface="Arial" panose="020B0604020202020204" pitchFamily="34" charset="0"/>
                        </a:rPr>
                        <a:t>3.41</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algn="ctr" fontAlgn="ctr"/>
                      <a:r>
                        <a:rPr lang="es-PE" sz="900" b="0" i="0" u="none" strike="noStrike" dirty="0">
                          <a:solidFill>
                            <a:schemeClr val="tx1"/>
                          </a:solidFill>
                          <a:effectLst/>
                          <a:latin typeface="Arial" panose="020B0604020202020204" pitchFamily="34" charset="0"/>
                        </a:rPr>
                        <a:t>3.40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algn="ctr" fontAlgn="ctr"/>
                      <a:r>
                        <a:rPr lang="es-PE" sz="900" b="0" i="0" u="none" strike="noStrike" dirty="0">
                          <a:solidFill>
                            <a:schemeClr val="tx1"/>
                          </a:solidFill>
                          <a:effectLst/>
                          <a:latin typeface="Arial" panose="020B0604020202020204" pitchFamily="34" charset="0"/>
                        </a:rPr>
                        <a:t>3.35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algn="ctr" fontAlgn="ctr"/>
                      <a:r>
                        <a:rPr lang="es-PE" sz="900" b="0" i="0" u="none" strike="noStrike" dirty="0">
                          <a:solidFill>
                            <a:schemeClr val="tx1"/>
                          </a:solidFill>
                          <a:effectLst/>
                          <a:latin typeface="Arial" panose="020B0604020202020204" pitchFamily="34" charset="0"/>
                        </a:rPr>
                        <a:t>3.55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algn="ctr" fontAlgn="ctr"/>
                      <a:r>
                        <a:rPr lang="es-PE" sz="900" b="0" i="0" u="none" strike="noStrike" dirty="0">
                          <a:solidFill>
                            <a:schemeClr val="tx1"/>
                          </a:solidFill>
                          <a:effectLst/>
                          <a:latin typeface="Arial" panose="020B0604020202020204" pitchFamily="34" charset="0"/>
                        </a:rPr>
                        <a:t>3.45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algn="ctr" fontAlgn="ctr"/>
                      <a:r>
                        <a:rPr lang="es-PE" sz="900" b="0" i="0" u="none" strike="noStrike" dirty="0">
                          <a:solidFill>
                            <a:schemeClr val="tx1"/>
                          </a:solidFill>
                          <a:effectLst/>
                          <a:latin typeface="Arial" panose="020B0604020202020204" pitchFamily="34" charset="0"/>
                        </a:rPr>
                        <a:t>3.29</a:t>
                      </a:r>
                    </a:p>
                  </a:txBody>
                  <a:tcPr marL="9525" marR="9525" marT="9525" marB="0"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60000"/>
                        <a:lumOff val="40000"/>
                      </a:schemeClr>
                    </a:solidFill>
                  </a:tcPr>
                </a:tc>
                <a:extLst>
                  <a:ext uri="{0D108BD9-81ED-4DB2-BD59-A6C34878D82A}">
                    <a16:rowId xmlns:a16="http://schemas.microsoft.com/office/drawing/2014/main" val="1791017058"/>
                  </a:ext>
                </a:extLst>
              </a:tr>
              <a:tr h="205518">
                <a:tc vMerge="1">
                  <a:txBody>
                    <a:bodyPr/>
                    <a:lstStyle/>
                    <a:p>
                      <a:pPr marL="0" marR="0" lvl="0" indent="0" algn="l" defTabSz="914400" rtl="0" eaLnBrk="1" fontAlgn="ctr" latinLnBrk="0" hangingPunct="1">
                        <a:lnSpc>
                          <a:spcPct val="100000"/>
                        </a:lnSpc>
                        <a:spcBef>
                          <a:spcPct val="0"/>
                        </a:spcBef>
                        <a:spcAft>
                          <a:spcPct val="0"/>
                        </a:spcAft>
                        <a:buClrTx/>
                        <a:buSzTx/>
                        <a:buFontTx/>
                        <a:buNone/>
                        <a:tabLst/>
                      </a:pPr>
                      <a:endParaRPr kumimoji="0" lang="es-ES" altLang="es-ES" sz="9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T="45711" marB="4571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ctr" latinLnBrk="0" hangingPunct="1">
                        <a:lnSpc>
                          <a:spcPct val="80000"/>
                        </a:lnSpc>
                        <a:spcBef>
                          <a:spcPts val="0"/>
                        </a:spcBef>
                        <a:spcAft>
                          <a:spcPts val="0"/>
                        </a:spcAft>
                        <a:buClrTx/>
                        <a:buSzTx/>
                        <a:buFontTx/>
                        <a:buNone/>
                        <a:tabLst/>
                      </a:pPr>
                      <a:r>
                        <a:rPr kumimoji="0" lang="es-ES" altLang="es-E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Marítima</a:t>
                      </a:r>
                    </a:p>
                  </a:txBody>
                  <a:tcPr marT="45711" marB="4571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marL="0" marR="0" lvl="0" indent="0" algn="ctr" defTabSz="914400" rtl="0" eaLnBrk="1" fontAlgn="ctr" latinLnBrk="0" hangingPunct="1">
                        <a:lnSpc>
                          <a:spcPct val="80000"/>
                        </a:lnSpc>
                        <a:spcBef>
                          <a:spcPts val="0"/>
                        </a:spcBef>
                        <a:spcAft>
                          <a:spcPts val="0"/>
                        </a:spcAft>
                        <a:buClrTx/>
                        <a:buSzTx/>
                        <a:buFontTx/>
                        <a:buNone/>
                        <a:tabLst/>
                      </a:pPr>
                      <a:r>
                        <a:rPr kumimoji="0" lang="es-ES" altLang="es-E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30</a:t>
                      </a:r>
                    </a:p>
                  </a:txBody>
                  <a:tcPr marT="45711" marB="4571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algn="ctr" fontAlgn="ctr"/>
                      <a:r>
                        <a:rPr lang="es-PE" sz="900" b="0" i="0" u="none" strike="noStrike" dirty="0">
                          <a:solidFill>
                            <a:schemeClr val="tx1"/>
                          </a:solidFill>
                          <a:effectLst/>
                          <a:latin typeface="Arial" panose="020B0604020202020204" pitchFamily="34" charset="0"/>
                        </a:rPr>
                        <a:t>3.51</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algn="ctr" fontAlgn="ctr"/>
                      <a:r>
                        <a:rPr lang="es-PE" sz="900" b="0" i="0" u="none" strike="noStrike" dirty="0">
                          <a:solidFill>
                            <a:schemeClr val="tx1"/>
                          </a:solidFill>
                          <a:effectLst/>
                          <a:latin typeface="Arial" panose="020B0604020202020204" pitchFamily="34" charset="0"/>
                        </a:rPr>
                        <a:t>3.60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algn="ctr" fontAlgn="ctr"/>
                      <a:r>
                        <a:rPr lang="es-PE" sz="900" b="0" i="0" u="none" strike="noStrike" dirty="0">
                          <a:solidFill>
                            <a:schemeClr val="tx1"/>
                          </a:solidFill>
                          <a:effectLst/>
                          <a:latin typeface="Arial" panose="020B0604020202020204" pitchFamily="34" charset="0"/>
                        </a:rPr>
                        <a:t>3.45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algn="ctr" fontAlgn="ctr"/>
                      <a:r>
                        <a:rPr lang="es-PE" sz="900" b="0" i="0" u="none" strike="noStrike" dirty="0">
                          <a:solidFill>
                            <a:schemeClr val="tx1"/>
                          </a:solidFill>
                          <a:effectLst/>
                          <a:latin typeface="Arial" panose="020B0604020202020204" pitchFamily="34" charset="0"/>
                        </a:rPr>
                        <a:t>3.55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algn="ctr" fontAlgn="ctr"/>
                      <a:r>
                        <a:rPr lang="es-PE" sz="900" b="0" i="0" u="none" strike="noStrike" dirty="0">
                          <a:solidFill>
                            <a:schemeClr val="tx1"/>
                          </a:solidFill>
                          <a:effectLst/>
                          <a:latin typeface="Arial" panose="020B0604020202020204" pitchFamily="34" charset="0"/>
                        </a:rPr>
                        <a:t>3.55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algn="ctr" fontAlgn="ctr"/>
                      <a:r>
                        <a:rPr lang="es-PE" sz="900" b="0" i="0" u="none" strike="noStrike" dirty="0">
                          <a:solidFill>
                            <a:schemeClr val="tx1"/>
                          </a:solidFill>
                          <a:effectLst/>
                          <a:latin typeface="Arial" panose="020B0604020202020204" pitchFamily="34" charset="0"/>
                        </a:rPr>
                        <a:t>3.42</a:t>
                      </a:r>
                    </a:p>
                  </a:txBody>
                  <a:tcPr marL="9525" marR="9525" marT="9525" marB="0"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60000"/>
                        <a:lumOff val="40000"/>
                      </a:schemeClr>
                    </a:solidFill>
                  </a:tcPr>
                </a:tc>
                <a:extLst>
                  <a:ext uri="{0D108BD9-81ED-4DB2-BD59-A6C34878D82A}">
                    <a16:rowId xmlns:a16="http://schemas.microsoft.com/office/drawing/2014/main" val="3303649640"/>
                  </a:ext>
                </a:extLst>
              </a:tr>
              <a:tr h="205518">
                <a:tc vMerge="1">
                  <a:txBody>
                    <a:bodyPr/>
                    <a:lstStyle/>
                    <a:p>
                      <a:pPr marL="0" marR="0" lvl="0" indent="0" algn="l" defTabSz="914400" rtl="0" eaLnBrk="1" fontAlgn="ctr" latinLnBrk="0" hangingPunct="1">
                        <a:lnSpc>
                          <a:spcPct val="100000"/>
                        </a:lnSpc>
                        <a:spcBef>
                          <a:spcPct val="0"/>
                        </a:spcBef>
                        <a:spcAft>
                          <a:spcPct val="0"/>
                        </a:spcAft>
                        <a:buClrTx/>
                        <a:buSzTx/>
                        <a:buFontTx/>
                        <a:buNone/>
                        <a:tabLst/>
                      </a:pPr>
                      <a:endParaRPr kumimoji="0" lang="es-ES" altLang="es-ES" sz="9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T="45711" marB="4571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ctr" latinLnBrk="0" hangingPunct="1">
                        <a:lnSpc>
                          <a:spcPct val="80000"/>
                        </a:lnSpc>
                        <a:spcBef>
                          <a:spcPts val="0"/>
                        </a:spcBef>
                        <a:spcAft>
                          <a:spcPts val="0"/>
                        </a:spcAft>
                        <a:buClrTx/>
                        <a:buSzTx/>
                        <a:buFontTx/>
                        <a:buNone/>
                        <a:tabLst/>
                      </a:pPr>
                      <a:r>
                        <a:rPr kumimoji="0" lang="es-ES" altLang="es-ES" sz="900" b="1" i="0" u="none" strike="noStrike" cap="none" normalizeH="0" baseline="0" dirty="0">
                          <a:ln>
                            <a:noFill/>
                          </a:ln>
                          <a:solidFill>
                            <a:srgbClr val="B00000"/>
                          </a:solidFill>
                          <a:effectLst/>
                          <a:latin typeface="Arial" panose="020B0604020202020204" pitchFamily="34" charset="0"/>
                          <a:cs typeface="Arial" panose="020B0604020202020204" pitchFamily="34" charset="0"/>
                        </a:rPr>
                        <a:t>Total</a:t>
                      </a:r>
                    </a:p>
                  </a:txBody>
                  <a:tcPr marT="45711" marB="4571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marL="0" marR="0" lvl="0" indent="0" algn="ctr" defTabSz="914400" rtl="0" eaLnBrk="1" fontAlgn="ctr" latinLnBrk="0" hangingPunct="1">
                        <a:lnSpc>
                          <a:spcPct val="80000"/>
                        </a:lnSpc>
                        <a:spcBef>
                          <a:spcPts val="0"/>
                        </a:spcBef>
                        <a:spcAft>
                          <a:spcPts val="0"/>
                        </a:spcAft>
                        <a:buClrTx/>
                        <a:buSzTx/>
                        <a:buFontTx/>
                        <a:buNone/>
                        <a:tabLst/>
                      </a:pPr>
                      <a:r>
                        <a:rPr kumimoji="0" lang="es-ES" altLang="es-ES" sz="900" b="1" i="0" u="none" strike="noStrike" cap="none" normalizeH="0" baseline="0" dirty="0">
                          <a:ln>
                            <a:noFill/>
                          </a:ln>
                          <a:solidFill>
                            <a:srgbClr val="C00000"/>
                          </a:solidFill>
                          <a:effectLst/>
                          <a:latin typeface="Arial" panose="020B0604020202020204" pitchFamily="34" charset="0"/>
                          <a:cs typeface="Arial" panose="020B0604020202020204" pitchFamily="34" charset="0"/>
                        </a:rPr>
                        <a:t>60</a:t>
                      </a:r>
                    </a:p>
                  </a:txBody>
                  <a:tcPr marT="45711" marB="4571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algn="ctr" fontAlgn="ctr"/>
                      <a:r>
                        <a:rPr lang="es-PE" sz="900" b="0" i="0" u="none" strike="noStrike" dirty="0">
                          <a:solidFill>
                            <a:srgbClr val="C00000"/>
                          </a:solidFill>
                          <a:effectLst/>
                          <a:latin typeface="Arial" panose="020B0604020202020204" pitchFamily="34" charset="0"/>
                        </a:rPr>
                        <a:t>3.46</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algn="ctr" fontAlgn="ctr"/>
                      <a:r>
                        <a:rPr lang="es-PE" sz="900" b="0" i="0" u="none" strike="noStrike" dirty="0">
                          <a:solidFill>
                            <a:srgbClr val="C00000"/>
                          </a:solidFill>
                          <a:effectLst/>
                          <a:latin typeface="Arial" panose="020B0604020202020204" pitchFamily="34" charset="0"/>
                        </a:rPr>
                        <a:t>3.50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algn="ctr" fontAlgn="ctr"/>
                      <a:r>
                        <a:rPr lang="es-PE" sz="900" b="0" i="0" u="none" strike="noStrike" dirty="0">
                          <a:solidFill>
                            <a:srgbClr val="C00000"/>
                          </a:solidFill>
                          <a:effectLst/>
                          <a:latin typeface="Arial" panose="020B0604020202020204" pitchFamily="34" charset="0"/>
                        </a:rPr>
                        <a:t>3.40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algn="ctr" fontAlgn="ctr"/>
                      <a:r>
                        <a:rPr lang="es-PE" sz="900" b="0" i="0" u="none" strike="noStrike" dirty="0">
                          <a:solidFill>
                            <a:srgbClr val="C00000"/>
                          </a:solidFill>
                          <a:effectLst/>
                          <a:latin typeface="Arial" panose="020B0604020202020204" pitchFamily="34" charset="0"/>
                        </a:rPr>
                        <a:t>3.55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algn="ctr" fontAlgn="ctr"/>
                      <a:r>
                        <a:rPr lang="es-PE" sz="900" b="0" i="0" u="none" strike="noStrike" dirty="0">
                          <a:solidFill>
                            <a:srgbClr val="C00000"/>
                          </a:solidFill>
                          <a:effectLst/>
                          <a:latin typeface="Arial" panose="020B0604020202020204" pitchFamily="34" charset="0"/>
                        </a:rPr>
                        <a:t>3.50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algn="ctr" fontAlgn="ctr"/>
                      <a:r>
                        <a:rPr lang="es-PE" sz="900" b="0" i="0" u="none" strike="noStrike" dirty="0">
                          <a:solidFill>
                            <a:srgbClr val="C00000"/>
                          </a:solidFill>
                          <a:effectLst/>
                          <a:latin typeface="Arial" panose="020B0604020202020204" pitchFamily="34" charset="0"/>
                        </a:rPr>
                        <a:t>3.36</a:t>
                      </a:r>
                    </a:p>
                  </a:txBody>
                  <a:tcPr marL="9525" marR="9525" marT="9525" marB="0"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60000"/>
                        <a:lumOff val="40000"/>
                      </a:schemeClr>
                    </a:solidFill>
                  </a:tcPr>
                </a:tc>
                <a:extLst>
                  <a:ext uri="{0D108BD9-81ED-4DB2-BD59-A6C34878D82A}">
                    <a16:rowId xmlns:a16="http://schemas.microsoft.com/office/drawing/2014/main" val="1998177333"/>
                  </a:ext>
                </a:extLst>
              </a:tr>
              <a:tr h="205518">
                <a:tc rowSpan="3">
                  <a:txBody>
                    <a:bodyPr/>
                    <a:lstStyle/>
                    <a:p>
                      <a:pPr marL="0" marR="0" lvl="0" indent="0" algn="ctr" defTabSz="914400" rtl="0" eaLnBrk="1" fontAlgn="ctr" latinLnBrk="0" hangingPunct="1">
                        <a:lnSpc>
                          <a:spcPct val="80000"/>
                        </a:lnSpc>
                        <a:spcBef>
                          <a:spcPts val="0"/>
                        </a:spcBef>
                        <a:spcAft>
                          <a:spcPts val="0"/>
                        </a:spcAft>
                        <a:buClrTx/>
                        <a:buSzTx/>
                        <a:buFontTx/>
                        <a:buNone/>
                        <a:tabLst/>
                        <a:defRPr/>
                      </a:pPr>
                      <a:r>
                        <a:rPr kumimoji="0" lang="es-ES" altLang="es-ES" sz="800" b="1" i="0" u="none" strike="noStrike" cap="none" normalizeH="0" baseline="0" dirty="0">
                          <a:ln>
                            <a:noFill/>
                          </a:ln>
                          <a:solidFill>
                            <a:schemeClr val="tx1"/>
                          </a:solidFill>
                          <a:effectLst/>
                          <a:latin typeface="+mn-lt"/>
                          <a:cs typeface="Arial" panose="020B0604020202020204" pitchFamily="34" charset="0"/>
                        </a:rPr>
                        <a:t>DESPACHO DE IMPORTACIÓN </a:t>
                      </a:r>
                    </a:p>
                    <a:p>
                      <a:pPr marL="0" marR="0" lvl="0" indent="0" algn="ctr" defTabSz="914400" rtl="0" eaLnBrk="1" fontAlgn="ctr" latinLnBrk="0" hangingPunct="1">
                        <a:lnSpc>
                          <a:spcPct val="80000"/>
                        </a:lnSpc>
                        <a:spcBef>
                          <a:spcPts val="0"/>
                        </a:spcBef>
                        <a:spcAft>
                          <a:spcPts val="0"/>
                        </a:spcAft>
                        <a:buClrTx/>
                        <a:buSzTx/>
                        <a:buFontTx/>
                        <a:buNone/>
                        <a:tabLst/>
                        <a:defRPr/>
                      </a:pPr>
                      <a:r>
                        <a:rPr kumimoji="0" lang="es-ES" altLang="es-ES" sz="800" b="1" i="0" u="none" strike="noStrike" cap="none" normalizeH="0" baseline="0" dirty="0">
                          <a:ln>
                            <a:noFill/>
                          </a:ln>
                          <a:solidFill>
                            <a:schemeClr val="tx1"/>
                          </a:solidFill>
                          <a:effectLst/>
                          <a:latin typeface="+mn-lt"/>
                          <a:cs typeface="Arial" panose="020B0604020202020204" pitchFamily="34" charset="0"/>
                        </a:rPr>
                        <a:t>(Agencias de Aduanas)</a:t>
                      </a:r>
                    </a:p>
                  </a:txBody>
                  <a:tcPr marT="45711" marB="4571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1" fontAlgn="ctr" latinLnBrk="0" hangingPunct="1">
                        <a:lnSpc>
                          <a:spcPct val="80000"/>
                        </a:lnSpc>
                        <a:spcBef>
                          <a:spcPts val="0"/>
                        </a:spcBef>
                        <a:spcAft>
                          <a:spcPts val="0"/>
                        </a:spcAft>
                        <a:buClrTx/>
                        <a:buSzTx/>
                        <a:buFontTx/>
                        <a:buNone/>
                        <a:tabLst/>
                      </a:pPr>
                      <a:r>
                        <a:rPr kumimoji="0" lang="es-ES" altLang="es-E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Aérea</a:t>
                      </a:r>
                    </a:p>
                  </a:txBody>
                  <a:tcPr marT="45711" marB="4571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1" fontAlgn="ctr" latinLnBrk="0" hangingPunct="1">
                        <a:lnSpc>
                          <a:spcPct val="80000"/>
                        </a:lnSpc>
                        <a:spcBef>
                          <a:spcPts val="0"/>
                        </a:spcBef>
                        <a:spcAft>
                          <a:spcPts val="0"/>
                        </a:spcAft>
                        <a:buClrTx/>
                        <a:buSzTx/>
                        <a:buFontTx/>
                        <a:buNone/>
                        <a:tabLst/>
                      </a:pPr>
                      <a:r>
                        <a:rPr kumimoji="0" lang="es-ES" altLang="es-E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15</a:t>
                      </a:r>
                    </a:p>
                  </a:txBody>
                  <a:tcPr marT="45711" marB="4571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ctr"/>
                      <a:r>
                        <a:rPr lang="es-PE" sz="900" b="0" i="0" u="none" strike="noStrike" dirty="0">
                          <a:solidFill>
                            <a:schemeClr val="tx1"/>
                          </a:solidFill>
                          <a:effectLst/>
                          <a:latin typeface="Arial" panose="020B0604020202020204" pitchFamily="34" charset="0"/>
                        </a:rPr>
                        <a:t>3.88</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ctr"/>
                      <a:r>
                        <a:rPr lang="es-PE" sz="900" b="0" i="0" u="none" strike="noStrike" dirty="0">
                          <a:solidFill>
                            <a:schemeClr val="tx1"/>
                          </a:solidFill>
                          <a:effectLst/>
                          <a:latin typeface="Arial" panose="020B0604020202020204" pitchFamily="34" charset="0"/>
                        </a:rPr>
                        <a:t>3.80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ctr"/>
                      <a:r>
                        <a:rPr lang="es-PE" sz="900" b="0" i="0" u="none" strike="noStrike" dirty="0">
                          <a:solidFill>
                            <a:schemeClr val="tx1"/>
                          </a:solidFill>
                          <a:effectLst/>
                          <a:latin typeface="Arial" panose="020B0604020202020204" pitchFamily="34" charset="0"/>
                        </a:rPr>
                        <a:t>3.83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ctr"/>
                      <a:r>
                        <a:rPr lang="es-PE" sz="900" b="0" i="0" u="none" strike="noStrike" dirty="0">
                          <a:solidFill>
                            <a:schemeClr val="tx1"/>
                          </a:solidFill>
                          <a:effectLst/>
                          <a:latin typeface="Arial" panose="020B0604020202020204" pitchFamily="34" charset="0"/>
                        </a:rPr>
                        <a:t>3.70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ctr"/>
                      <a:r>
                        <a:rPr lang="es-PE" sz="900" b="0" i="0" u="none" strike="noStrike" dirty="0">
                          <a:solidFill>
                            <a:schemeClr val="tx1"/>
                          </a:solidFill>
                          <a:effectLst/>
                          <a:latin typeface="Arial" panose="020B0604020202020204" pitchFamily="34" charset="0"/>
                        </a:rPr>
                        <a:t>4.00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ctr"/>
                      <a:r>
                        <a:rPr lang="es-PE" sz="900" b="0" i="0" u="none" strike="noStrike" dirty="0">
                          <a:solidFill>
                            <a:schemeClr val="tx1"/>
                          </a:solidFill>
                          <a:effectLst/>
                          <a:latin typeface="Arial" panose="020B0604020202020204" pitchFamily="34" charset="0"/>
                        </a:rPr>
                        <a:t>4.07</a:t>
                      </a:r>
                    </a:p>
                  </a:txBody>
                  <a:tcPr marL="9525" marR="9525" marT="9525" marB="0"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7"/>
                  </a:ext>
                </a:extLst>
              </a:tr>
              <a:tr h="205518">
                <a:tc vMerge="1">
                  <a:txBody>
                    <a:bodyPr/>
                    <a:lstStyle/>
                    <a:p>
                      <a:pPr marL="0" marR="0" lvl="0" indent="0" algn="ctr" defTabSz="914400" rtl="0" eaLnBrk="1" fontAlgn="ctr" latinLnBrk="0" hangingPunct="1">
                        <a:lnSpc>
                          <a:spcPct val="80000"/>
                        </a:lnSpc>
                        <a:spcBef>
                          <a:spcPts val="0"/>
                        </a:spcBef>
                        <a:spcAft>
                          <a:spcPts val="0"/>
                        </a:spcAft>
                        <a:buClrTx/>
                        <a:buSzTx/>
                        <a:buFontTx/>
                        <a:buNone/>
                        <a:tabLst/>
                      </a:pPr>
                      <a:endParaRPr kumimoji="0" lang="es-ES" altLang="es-ES" sz="1000" b="1" i="0" u="none" strike="noStrike" cap="none" normalizeH="0" baseline="0" dirty="0">
                        <a:ln>
                          <a:noFill/>
                        </a:ln>
                        <a:solidFill>
                          <a:schemeClr val="tx1"/>
                        </a:solidFill>
                        <a:effectLst/>
                        <a:latin typeface="+mn-lt"/>
                        <a:cs typeface="Arial" panose="020B0604020202020204" pitchFamily="34" charset="0"/>
                      </a:endParaRPr>
                    </a:p>
                  </a:txBody>
                  <a:tcPr marT="45711" marB="4571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marL="0" marR="0" lvl="0" indent="0" algn="ctr" defTabSz="914400" rtl="0" eaLnBrk="1" fontAlgn="ctr" latinLnBrk="0" hangingPunct="1">
                        <a:lnSpc>
                          <a:spcPct val="80000"/>
                        </a:lnSpc>
                        <a:spcBef>
                          <a:spcPts val="0"/>
                        </a:spcBef>
                        <a:spcAft>
                          <a:spcPts val="0"/>
                        </a:spcAft>
                        <a:buClrTx/>
                        <a:buSzTx/>
                        <a:buFontTx/>
                        <a:buNone/>
                        <a:tabLst/>
                      </a:pPr>
                      <a:r>
                        <a:rPr kumimoji="0" lang="es-ES" altLang="es-E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Marítima</a:t>
                      </a:r>
                    </a:p>
                  </a:txBody>
                  <a:tcPr marT="45711" marB="4571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1" fontAlgn="ctr" latinLnBrk="0" hangingPunct="1">
                        <a:lnSpc>
                          <a:spcPct val="80000"/>
                        </a:lnSpc>
                        <a:spcBef>
                          <a:spcPts val="0"/>
                        </a:spcBef>
                        <a:spcAft>
                          <a:spcPts val="0"/>
                        </a:spcAft>
                        <a:buClrTx/>
                        <a:buSzTx/>
                        <a:buFontTx/>
                        <a:buNone/>
                        <a:tabLst/>
                      </a:pPr>
                      <a:r>
                        <a:rPr kumimoji="0" lang="es-ES" altLang="es-E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15</a:t>
                      </a:r>
                    </a:p>
                  </a:txBody>
                  <a:tcPr marT="45711" marB="4571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ctr"/>
                      <a:r>
                        <a:rPr lang="es-PE" sz="900" b="0" i="0" u="none" strike="noStrike" dirty="0">
                          <a:solidFill>
                            <a:schemeClr val="tx1"/>
                          </a:solidFill>
                          <a:effectLst/>
                          <a:latin typeface="Arial" panose="020B0604020202020204" pitchFamily="34" charset="0"/>
                        </a:rPr>
                        <a:t>3.68</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ctr"/>
                      <a:r>
                        <a:rPr lang="es-PE" sz="900" b="0" i="0" u="none" strike="noStrike" dirty="0">
                          <a:solidFill>
                            <a:schemeClr val="tx1"/>
                          </a:solidFill>
                          <a:effectLst/>
                          <a:latin typeface="Arial" panose="020B0604020202020204" pitchFamily="34" charset="0"/>
                        </a:rPr>
                        <a:t>3.67</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ctr"/>
                      <a:r>
                        <a:rPr lang="es-PE" sz="900" b="0" i="0" u="none" strike="noStrike" dirty="0">
                          <a:solidFill>
                            <a:schemeClr val="tx1"/>
                          </a:solidFill>
                          <a:effectLst/>
                          <a:latin typeface="Arial" panose="020B0604020202020204" pitchFamily="34" charset="0"/>
                        </a:rPr>
                        <a:t>3.67</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ctr"/>
                      <a:r>
                        <a:rPr lang="es-PE" sz="900" b="0" i="0" u="none" strike="noStrike" dirty="0">
                          <a:solidFill>
                            <a:schemeClr val="tx1"/>
                          </a:solidFill>
                          <a:effectLst/>
                          <a:latin typeface="Arial" panose="020B0604020202020204" pitchFamily="34" charset="0"/>
                        </a:rPr>
                        <a:t>3.57</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ctr"/>
                      <a:r>
                        <a:rPr lang="es-PE" sz="900" b="0" i="0" u="none" strike="noStrike" dirty="0">
                          <a:solidFill>
                            <a:schemeClr val="tx1"/>
                          </a:solidFill>
                          <a:effectLst/>
                          <a:latin typeface="Arial" panose="020B0604020202020204" pitchFamily="34" charset="0"/>
                        </a:rPr>
                        <a:t>3.77</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ctr"/>
                      <a:r>
                        <a:rPr lang="es-PE" sz="900" b="0" i="0" u="none" strike="noStrike" dirty="0">
                          <a:solidFill>
                            <a:schemeClr val="tx1"/>
                          </a:solidFill>
                          <a:effectLst/>
                          <a:latin typeface="Arial" panose="020B0604020202020204" pitchFamily="34" charset="0"/>
                        </a:rPr>
                        <a:t>3.71</a:t>
                      </a:r>
                    </a:p>
                  </a:txBody>
                  <a:tcPr marL="9525" marR="9525" marT="9525" marB="0"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8"/>
                  </a:ext>
                </a:extLst>
              </a:tr>
              <a:tr h="205518">
                <a:tc vMerge="1">
                  <a:txBody>
                    <a:bodyPr/>
                    <a:lstStyle/>
                    <a:p>
                      <a:pPr marL="0" marR="0" lvl="0" indent="0" algn="ctr" defTabSz="914400" rtl="0" eaLnBrk="1" fontAlgn="ctr" latinLnBrk="0" hangingPunct="1">
                        <a:lnSpc>
                          <a:spcPct val="80000"/>
                        </a:lnSpc>
                        <a:spcBef>
                          <a:spcPts val="0"/>
                        </a:spcBef>
                        <a:spcAft>
                          <a:spcPts val="0"/>
                        </a:spcAft>
                        <a:buClrTx/>
                        <a:buSzTx/>
                        <a:buFontTx/>
                        <a:buNone/>
                        <a:tabLst/>
                      </a:pPr>
                      <a:endParaRPr kumimoji="0" lang="es-ES" altLang="es-ES" sz="1000" b="1" i="0" u="none" strike="noStrike" cap="none" normalizeH="0" baseline="0" dirty="0">
                        <a:ln>
                          <a:noFill/>
                        </a:ln>
                        <a:solidFill>
                          <a:schemeClr val="tx1"/>
                        </a:solidFill>
                        <a:effectLst/>
                        <a:latin typeface="+mn-lt"/>
                        <a:cs typeface="Arial" panose="020B0604020202020204" pitchFamily="34" charset="0"/>
                      </a:endParaRPr>
                    </a:p>
                  </a:txBody>
                  <a:tcPr marT="45711" marB="4571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a:txBody>
                    <a:bodyPr/>
                    <a:lstStyle/>
                    <a:p>
                      <a:pPr marL="0" marR="0" lvl="0" indent="0" algn="ctr" defTabSz="914400" rtl="0" eaLnBrk="1" fontAlgn="ctr" latinLnBrk="0" hangingPunct="1">
                        <a:lnSpc>
                          <a:spcPct val="80000"/>
                        </a:lnSpc>
                        <a:spcBef>
                          <a:spcPts val="0"/>
                        </a:spcBef>
                        <a:spcAft>
                          <a:spcPts val="0"/>
                        </a:spcAft>
                        <a:buClrTx/>
                        <a:buSzTx/>
                        <a:buFontTx/>
                        <a:buNone/>
                        <a:tabLst/>
                      </a:pPr>
                      <a:r>
                        <a:rPr kumimoji="0" lang="es-ES" altLang="es-ES" sz="900" b="1" i="0" u="none" strike="noStrike" cap="none" normalizeH="0" baseline="0" dirty="0">
                          <a:ln>
                            <a:noFill/>
                          </a:ln>
                          <a:solidFill>
                            <a:srgbClr val="C00000"/>
                          </a:solidFill>
                          <a:effectLst/>
                          <a:latin typeface="Arial" panose="020B0604020202020204" pitchFamily="34" charset="0"/>
                          <a:cs typeface="Arial" panose="020B0604020202020204" pitchFamily="34" charset="0"/>
                        </a:rPr>
                        <a:t>Total</a:t>
                      </a:r>
                    </a:p>
                  </a:txBody>
                  <a:tcPr marT="45711" marB="4571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1" fontAlgn="ctr" latinLnBrk="0" hangingPunct="1">
                        <a:lnSpc>
                          <a:spcPct val="80000"/>
                        </a:lnSpc>
                        <a:spcBef>
                          <a:spcPts val="0"/>
                        </a:spcBef>
                        <a:spcAft>
                          <a:spcPts val="0"/>
                        </a:spcAft>
                        <a:buClrTx/>
                        <a:buSzTx/>
                        <a:buFontTx/>
                        <a:buNone/>
                        <a:tabLst/>
                      </a:pPr>
                      <a:r>
                        <a:rPr kumimoji="0" lang="es-ES" altLang="es-ES" sz="900" b="1" i="0" u="none" strike="noStrike" cap="none" normalizeH="0" baseline="0" dirty="0">
                          <a:ln>
                            <a:noFill/>
                          </a:ln>
                          <a:solidFill>
                            <a:srgbClr val="C00000"/>
                          </a:solidFill>
                          <a:effectLst/>
                          <a:latin typeface="Arial" panose="020B0604020202020204" pitchFamily="34" charset="0"/>
                          <a:cs typeface="Arial" panose="020B0604020202020204" pitchFamily="34" charset="0"/>
                        </a:rPr>
                        <a:t>30</a:t>
                      </a:r>
                    </a:p>
                  </a:txBody>
                  <a:tcPr marT="45711" marB="4571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ctr"/>
                      <a:r>
                        <a:rPr lang="es-PE" sz="900" b="0" i="0" u="none" strike="noStrike" dirty="0">
                          <a:solidFill>
                            <a:srgbClr val="C00000"/>
                          </a:solidFill>
                          <a:effectLst/>
                          <a:latin typeface="Arial" panose="020B0604020202020204" pitchFamily="34" charset="0"/>
                        </a:rPr>
                        <a:t>3.78</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ctr"/>
                      <a:r>
                        <a:rPr lang="es-PE" sz="900" b="0" i="0" u="none" strike="noStrike" dirty="0">
                          <a:solidFill>
                            <a:srgbClr val="C00000"/>
                          </a:solidFill>
                          <a:effectLst/>
                          <a:latin typeface="Arial" panose="020B0604020202020204" pitchFamily="34" charset="0"/>
                        </a:rPr>
                        <a:t>3.73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ctr"/>
                      <a:r>
                        <a:rPr lang="es-PE" sz="900" b="0" i="0" u="none" strike="noStrike" dirty="0">
                          <a:solidFill>
                            <a:srgbClr val="C00000"/>
                          </a:solidFill>
                          <a:effectLst/>
                          <a:latin typeface="Arial" panose="020B0604020202020204" pitchFamily="34" charset="0"/>
                        </a:rPr>
                        <a:t>3.75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ctr"/>
                      <a:r>
                        <a:rPr lang="es-PE" sz="900" b="0" i="0" u="none" strike="noStrike" dirty="0">
                          <a:solidFill>
                            <a:srgbClr val="C00000"/>
                          </a:solidFill>
                          <a:effectLst/>
                          <a:latin typeface="Arial" panose="020B0604020202020204" pitchFamily="34" charset="0"/>
                        </a:rPr>
                        <a:t>3.63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ctr"/>
                      <a:r>
                        <a:rPr lang="es-PE" sz="900" b="0" i="0" u="none" strike="noStrike" dirty="0">
                          <a:solidFill>
                            <a:srgbClr val="C00000"/>
                          </a:solidFill>
                          <a:effectLst/>
                          <a:latin typeface="Arial" panose="020B0604020202020204" pitchFamily="34" charset="0"/>
                        </a:rPr>
                        <a:t>3.88</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ctr"/>
                      <a:r>
                        <a:rPr lang="es-PE" sz="900" b="0" i="0" u="none" strike="noStrike" dirty="0">
                          <a:solidFill>
                            <a:srgbClr val="C00000"/>
                          </a:solidFill>
                          <a:effectLst/>
                          <a:latin typeface="Arial" panose="020B0604020202020204" pitchFamily="34" charset="0"/>
                        </a:rPr>
                        <a:t>3.89</a:t>
                      </a:r>
                    </a:p>
                  </a:txBody>
                  <a:tcPr marL="9525" marR="9525" marT="9525" marB="0"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9"/>
                  </a:ext>
                </a:extLst>
              </a:tr>
              <a:tr h="205518">
                <a:tc rowSpan="3">
                  <a:txBody>
                    <a:bodyPr/>
                    <a:lstStyle/>
                    <a:p>
                      <a:pPr marL="0" marR="0" lvl="0" indent="0" algn="ctr" defTabSz="914400" rtl="0" eaLnBrk="1" fontAlgn="ctr" latinLnBrk="0" hangingPunct="1">
                        <a:lnSpc>
                          <a:spcPct val="80000"/>
                        </a:lnSpc>
                        <a:spcBef>
                          <a:spcPts val="0"/>
                        </a:spcBef>
                        <a:spcAft>
                          <a:spcPts val="0"/>
                        </a:spcAft>
                        <a:buClrTx/>
                        <a:buSzTx/>
                        <a:buFontTx/>
                        <a:buNone/>
                        <a:tabLst/>
                      </a:pPr>
                      <a:r>
                        <a:rPr kumimoji="0" lang="es-ES" altLang="es-ES" sz="800" b="1" i="0" u="none" strike="noStrike" cap="none" normalizeH="0" baseline="0" dirty="0">
                          <a:ln>
                            <a:noFill/>
                          </a:ln>
                          <a:solidFill>
                            <a:schemeClr val="tx1"/>
                          </a:solidFill>
                          <a:effectLst/>
                          <a:latin typeface="+mn-lt"/>
                          <a:cs typeface="Arial" panose="020B0604020202020204" pitchFamily="34" charset="0"/>
                        </a:rPr>
                        <a:t>DESPACHO SIMPLIFICADO DE IMPORTACIÓN</a:t>
                      </a:r>
                    </a:p>
                  </a:txBody>
                  <a:tcPr marT="45711" marB="4571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marL="0" marR="0" lvl="0" indent="0" algn="ctr" defTabSz="914400" rtl="0" eaLnBrk="1" fontAlgn="ctr" latinLnBrk="0" hangingPunct="1">
                        <a:lnSpc>
                          <a:spcPct val="80000"/>
                        </a:lnSpc>
                        <a:spcBef>
                          <a:spcPts val="0"/>
                        </a:spcBef>
                        <a:spcAft>
                          <a:spcPts val="0"/>
                        </a:spcAft>
                        <a:buClrTx/>
                        <a:buSzTx/>
                        <a:buFontTx/>
                        <a:buNone/>
                        <a:tabLst/>
                      </a:pPr>
                      <a:r>
                        <a:rPr kumimoji="0" lang="es-ES" altLang="es-E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Aérea</a:t>
                      </a:r>
                    </a:p>
                  </a:txBody>
                  <a:tcPr marT="45711" marB="4571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marL="0" marR="0" lvl="0" indent="0" algn="ctr" defTabSz="914400" rtl="0" eaLnBrk="1" fontAlgn="ctr" latinLnBrk="0" hangingPunct="1">
                        <a:lnSpc>
                          <a:spcPct val="80000"/>
                        </a:lnSpc>
                        <a:spcBef>
                          <a:spcPts val="0"/>
                        </a:spcBef>
                        <a:spcAft>
                          <a:spcPts val="0"/>
                        </a:spcAft>
                        <a:buClrTx/>
                        <a:buSzTx/>
                        <a:buFontTx/>
                        <a:buNone/>
                        <a:tabLst/>
                      </a:pPr>
                      <a:r>
                        <a:rPr kumimoji="0" lang="es-ES" altLang="es-E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30</a:t>
                      </a:r>
                    </a:p>
                  </a:txBody>
                  <a:tcPr marT="45711" marB="4571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algn="ctr" fontAlgn="ctr"/>
                      <a:r>
                        <a:rPr lang="es-PE" sz="900" b="0" i="0" u="none" strike="noStrike" dirty="0">
                          <a:solidFill>
                            <a:schemeClr val="tx1"/>
                          </a:solidFill>
                          <a:effectLst/>
                          <a:latin typeface="Arial" panose="020B0604020202020204" pitchFamily="34" charset="0"/>
                        </a:rPr>
                        <a:t>3.39</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algn="ctr" fontAlgn="ctr"/>
                      <a:r>
                        <a:rPr lang="es-PE" sz="900" b="0" i="0" u="none" strike="noStrike" dirty="0">
                          <a:solidFill>
                            <a:schemeClr val="tx1"/>
                          </a:solidFill>
                          <a:effectLst/>
                          <a:latin typeface="Arial" panose="020B0604020202020204" pitchFamily="34" charset="0"/>
                        </a:rPr>
                        <a:t>3.52</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algn="ctr" fontAlgn="ctr"/>
                      <a:r>
                        <a:rPr lang="es-PE" sz="900" b="0" i="0" u="none" strike="noStrike" dirty="0">
                          <a:solidFill>
                            <a:schemeClr val="tx1"/>
                          </a:solidFill>
                          <a:effectLst/>
                          <a:latin typeface="Arial" panose="020B0604020202020204" pitchFamily="34" charset="0"/>
                        </a:rPr>
                        <a:t>3.43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algn="ctr" fontAlgn="ctr"/>
                      <a:r>
                        <a:rPr lang="es-PE" sz="900" b="0" i="0" u="none" strike="noStrike" dirty="0">
                          <a:solidFill>
                            <a:schemeClr val="tx1"/>
                          </a:solidFill>
                          <a:effectLst/>
                          <a:latin typeface="Arial" panose="020B0604020202020204" pitchFamily="34" charset="0"/>
                        </a:rPr>
                        <a:t>3.33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algn="ctr" fontAlgn="ctr"/>
                      <a:r>
                        <a:rPr lang="es-PE" sz="900" b="0" i="0" u="none" strike="noStrike" dirty="0">
                          <a:solidFill>
                            <a:schemeClr val="tx1"/>
                          </a:solidFill>
                          <a:effectLst/>
                          <a:latin typeface="Arial" panose="020B0604020202020204" pitchFamily="34" charset="0"/>
                        </a:rPr>
                        <a:t>3.25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algn="ctr" fontAlgn="ctr"/>
                      <a:r>
                        <a:rPr lang="es-PE" sz="900" b="0" i="0" u="none" strike="noStrike" dirty="0">
                          <a:solidFill>
                            <a:schemeClr val="tx1"/>
                          </a:solidFill>
                          <a:effectLst/>
                          <a:latin typeface="Arial" panose="020B0604020202020204" pitchFamily="34" charset="0"/>
                        </a:rPr>
                        <a:t>3.40</a:t>
                      </a:r>
                    </a:p>
                  </a:txBody>
                  <a:tcPr marL="9525" marR="9525" marT="9525" marB="0"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60000"/>
                        <a:lumOff val="40000"/>
                      </a:schemeClr>
                    </a:solidFill>
                  </a:tcPr>
                </a:tc>
                <a:extLst>
                  <a:ext uri="{0D108BD9-81ED-4DB2-BD59-A6C34878D82A}">
                    <a16:rowId xmlns:a16="http://schemas.microsoft.com/office/drawing/2014/main" val="67738966"/>
                  </a:ext>
                </a:extLst>
              </a:tr>
              <a:tr h="205518">
                <a:tc vMerge="1">
                  <a:txBody>
                    <a:bodyPr/>
                    <a:lstStyle/>
                    <a:p>
                      <a:pPr marL="0" marR="0" lvl="0" indent="0" algn="l" defTabSz="914400" rtl="0" eaLnBrk="1" fontAlgn="ctr" latinLnBrk="0" hangingPunct="1">
                        <a:lnSpc>
                          <a:spcPct val="100000"/>
                        </a:lnSpc>
                        <a:spcBef>
                          <a:spcPct val="0"/>
                        </a:spcBef>
                        <a:spcAft>
                          <a:spcPct val="0"/>
                        </a:spcAft>
                        <a:buClrTx/>
                        <a:buSzTx/>
                        <a:buFontTx/>
                        <a:buNone/>
                        <a:tabLst/>
                      </a:pPr>
                      <a:endParaRPr kumimoji="0" lang="es-ES" altLang="es-ES" sz="9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T="45711" marB="4571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ctr" latinLnBrk="0" hangingPunct="1">
                        <a:lnSpc>
                          <a:spcPct val="80000"/>
                        </a:lnSpc>
                        <a:spcBef>
                          <a:spcPts val="0"/>
                        </a:spcBef>
                        <a:spcAft>
                          <a:spcPts val="0"/>
                        </a:spcAft>
                        <a:buClrTx/>
                        <a:buSzTx/>
                        <a:buFontTx/>
                        <a:buNone/>
                        <a:tabLst/>
                      </a:pPr>
                      <a:r>
                        <a:rPr kumimoji="0" lang="es-ES" altLang="es-E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Marítima</a:t>
                      </a:r>
                    </a:p>
                  </a:txBody>
                  <a:tcPr marT="45711" marB="4571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marL="0" marR="0" lvl="0" indent="0" algn="ctr" defTabSz="914400" rtl="0" eaLnBrk="1" fontAlgn="ctr" latinLnBrk="0" hangingPunct="1">
                        <a:lnSpc>
                          <a:spcPct val="80000"/>
                        </a:lnSpc>
                        <a:spcBef>
                          <a:spcPts val="0"/>
                        </a:spcBef>
                        <a:spcAft>
                          <a:spcPts val="0"/>
                        </a:spcAft>
                        <a:buClrTx/>
                        <a:buSzTx/>
                        <a:buFontTx/>
                        <a:buNone/>
                        <a:tabLst/>
                      </a:pPr>
                      <a:r>
                        <a:rPr kumimoji="0" lang="es-ES" altLang="es-E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30</a:t>
                      </a:r>
                    </a:p>
                  </a:txBody>
                  <a:tcPr marT="45711" marB="4571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algn="ctr" fontAlgn="ctr"/>
                      <a:r>
                        <a:rPr lang="es-PE" sz="900" b="0" i="0" u="none" strike="noStrike" dirty="0">
                          <a:solidFill>
                            <a:schemeClr val="tx1"/>
                          </a:solidFill>
                          <a:effectLst/>
                          <a:latin typeface="Arial" panose="020B0604020202020204" pitchFamily="34" charset="0"/>
                        </a:rPr>
                        <a:t>3.55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algn="ctr" fontAlgn="ctr"/>
                      <a:r>
                        <a:rPr lang="es-PE" sz="900" b="0" i="0" u="none" strike="noStrike" dirty="0">
                          <a:solidFill>
                            <a:schemeClr val="tx1"/>
                          </a:solidFill>
                          <a:effectLst/>
                          <a:latin typeface="Arial" panose="020B0604020202020204" pitchFamily="34" charset="0"/>
                        </a:rPr>
                        <a:t>3.80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algn="ctr" fontAlgn="ctr"/>
                      <a:r>
                        <a:rPr lang="es-PE" sz="900" b="0" i="0" u="none" strike="noStrike" dirty="0">
                          <a:solidFill>
                            <a:schemeClr val="tx1"/>
                          </a:solidFill>
                          <a:effectLst/>
                          <a:latin typeface="Arial" panose="020B0604020202020204" pitchFamily="34" charset="0"/>
                        </a:rPr>
                        <a:t>3.67</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algn="ctr" fontAlgn="ctr"/>
                      <a:r>
                        <a:rPr lang="es-PE" sz="900" b="0" i="0" u="none" strike="noStrike" dirty="0">
                          <a:solidFill>
                            <a:schemeClr val="tx1"/>
                          </a:solidFill>
                          <a:effectLst/>
                          <a:latin typeface="Arial" panose="020B0604020202020204" pitchFamily="34" charset="0"/>
                        </a:rPr>
                        <a:t>3.48</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algn="ctr" fontAlgn="ctr"/>
                      <a:r>
                        <a:rPr lang="es-PE" sz="900" b="0" i="0" u="none" strike="noStrike" dirty="0">
                          <a:solidFill>
                            <a:schemeClr val="tx1"/>
                          </a:solidFill>
                          <a:effectLst/>
                          <a:latin typeface="Arial" panose="020B0604020202020204" pitchFamily="34" charset="0"/>
                        </a:rPr>
                        <a:t>3.63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algn="ctr" fontAlgn="ctr"/>
                      <a:r>
                        <a:rPr lang="es-PE" sz="900" b="0" i="0" u="none" strike="noStrike" dirty="0">
                          <a:solidFill>
                            <a:schemeClr val="tx1"/>
                          </a:solidFill>
                          <a:effectLst/>
                          <a:latin typeface="Arial" panose="020B0604020202020204" pitchFamily="34" charset="0"/>
                        </a:rPr>
                        <a:t>3.17</a:t>
                      </a:r>
                    </a:p>
                  </a:txBody>
                  <a:tcPr marL="9525" marR="9525" marT="9525" marB="0"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60000"/>
                        <a:lumOff val="40000"/>
                      </a:schemeClr>
                    </a:solidFill>
                  </a:tcPr>
                </a:tc>
                <a:extLst>
                  <a:ext uri="{0D108BD9-81ED-4DB2-BD59-A6C34878D82A}">
                    <a16:rowId xmlns:a16="http://schemas.microsoft.com/office/drawing/2014/main" val="3893748528"/>
                  </a:ext>
                </a:extLst>
              </a:tr>
              <a:tr h="205518">
                <a:tc vMerge="1">
                  <a:txBody>
                    <a:bodyPr/>
                    <a:lstStyle/>
                    <a:p>
                      <a:pPr marL="0" marR="0" lvl="0" indent="0" algn="l" defTabSz="914400" rtl="0" eaLnBrk="1" fontAlgn="ctr" latinLnBrk="0" hangingPunct="1">
                        <a:lnSpc>
                          <a:spcPct val="100000"/>
                        </a:lnSpc>
                        <a:spcBef>
                          <a:spcPct val="0"/>
                        </a:spcBef>
                        <a:spcAft>
                          <a:spcPct val="0"/>
                        </a:spcAft>
                        <a:buClrTx/>
                        <a:buSzTx/>
                        <a:buFontTx/>
                        <a:buNone/>
                        <a:tabLst/>
                      </a:pPr>
                      <a:endParaRPr kumimoji="0" lang="es-ES" altLang="es-ES" sz="9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T="45711" marB="4571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ctr" latinLnBrk="0" hangingPunct="1">
                        <a:lnSpc>
                          <a:spcPct val="80000"/>
                        </a:lnSpc>
                        <a:spcBef>
                          <a:spcPts val="0"/>
                        </a:spcBef>
                        <a:spcAft>
                          <a:spcPts val="0"/>
                        </a:spcAft>
                        <a:buClrTx/>
                        <a:buSzTx/>
                        <a:buFontTx/>
                        <a:buNone/>
                        <a:tabLst/>
                      </a:pPr>
                      <a:r>
                        <a:rPr kumimoji="0" lang="es-ES" altLang="es-ES" sz="900" b="1" i="0" u="none" strike="noStrike" cap="none" normalizeH="0" baseline="0" dirty="0">
                          <a:ln>
                            <a:noFill/>
                          </a:ln>
                          <a:solidFill>
                            <a:srgbClr val="C00000"/>
                          </a:solidFill>
                          <a:effectLst/>
                          <a:latin typeface="Arial" panose="020B0604020202020204" pitchFamily="34" charset="0"/>
                          <a:cs typeface="Arial" panose="020B0604020202020204" pitchFamily="34" charset="0"/>
                        </a:rPr>
                        <a:t>Total</a:t>
                      </a:r>
                    </a:p>
                  </a:txBody>
                  <a:tcPr marT="45711" marB="4571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marL="0" marR="0" lvl="0" indent="0" algn="ctr" defTabSz="914400" rtl="0" eaLnBrk="1" fontAlgn="ctr" latinLnBrk="0" hangingPunct="1">
                        <a:lnSpc>
                          <a:spcPct val="80000"/>
                        </a:lnSpc>
                        <a:spcBef>
                          <a:spcPts val="0"/>
                        </a:spcBef>
                        <a:spcAft>
                          <a:spcPts val="0"/>
                        </a:spcAft>
                        <a:buClrTx/>
                        <a:buSzTx/>
                        <a:buFontTx/>
                        <a:buNone/>
                        <a:tabLst/>
                      </a:pPr>
                      <a:r>
                        <a:rPr kumimoji="0" lang="es-ES" altLang="es-ES" sz="900" b="1" i="0" u="none" strike="noStrike" cap="none" normalizeH="0" baseline="0" dirty="0">
                          <a:ln>
                            <a:noFill/>
                          </a:ln>
                          <a:solidFill>
                            <a:srgbClr val="C00000"/>
                          </a:solidFill>
                          <a:effectLst/>
                          <a:latin typeface="Arial" panose="020B0604020202020204" pitchFamily="34" charset="0"/>
                          <a:cs typeface="Arial" panose="020B0604020202020204" pitchFamily="34" charset="0"/>
                        </a:rPr>
                        <a:t>60</a:t>
                      </a:r>
                    </a:p>
                  </a:txBody>
                  <a:tcPr marT="45711" marB="4571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algn="ctr" fontAlgn="ctr"/>
                      <a:r>
                        <a:rPr lang="es-PE" sz="900" b="0" i="0" u="none" strike="noStrike" dirty="0">
                          <a:solidFill>
                            <a:srgbClr val="C00000"/>
                          </a:solidFill>
                          <a:effectLst/>
                          <a:latin typeface="Arial" panose="020B0604020202020204" pitchFamily="34" charset="0"/>
                        </a:rPr>
                        <a:t>3.47</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algn="ctr" fontAlgn="ctr"/>
                      <a:r>
                        <a:rPr lang="es-PE" sz="900" b="0" i="0" u="none" strike="noStrike" dirty="0">
                          <a:solidFill>
                            <a:srgbClr val="C00000"/>
                          </a:solidFill>
                          <a:effectLst/>
                          <a:latin typeface="Arial" panose="020B0604020202020204" pitchFamily="34" charset="0"/>
                        </a:rPr>
                        <a:t>3.66</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algn="ctr" fontAlgn="ctr"/>
                      <a:r>
                        <a:rPr lang="es-PE" sz="900" b="0" i="0" u="none" strike="noStrike" dirty="0">
                          <a:solidFill>
                            <a:srgbClr val="C00000"/>
                          </a:solidFill>
                          <a:effectLst/>
                          <a:latin typeface="Arial" panose="020B0604020202020204" pitchFamily="34" charset="0"/>
                        </a:rPr>
                        <a:t>3.55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algn="ctr" fontAlgn="ctr"/>
                      <a:r>
                        <a:rPr lang="es-PE" sz="900" b="0" i="0" u="none" strike="noStrike" dirty="0">
                          <a:solidFill>
                            <a:srgbClr val="C00000"/>
                          </a:solidFill>
                          <a:effectLst/>
                          <a:latin typeface="Arial" panose="020B0604020202020204" pitchFamily="34" charset="0"/>
                        </a:rPr>
                        <a:t>3.41</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algn="ctr" fontAlgn="ctr"/>
                      <a:r>
                        <a:rPr lang="es-PE" sz="900" b="0" i="0" u="none" strike="noStrike" dirty="0">
                          <a:solidFill>
                            <a:srgbClr val="C00000"/>
                          </a:solidFill>
                          <a:effectLst/>
                          <a:latin typeface="Arial" panose="020B0604020202020204" pitchFamily="34" charset="0"/>
                        </a:rPr>
                        <a:t>3.44</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algn="ctr" fontAlgn="ctr"/>
                      <a:r>
                        <a:rPr lang="es-PE" sz="900" b="0" i="0" u="none" strike="noStrike" dirty="0">
                          <a:solidFill>
                            <a:srgbClr val="C00000"/>
                          </a:solidFill>
                          <a:effectLst/>
                          <a:latin typeface="Arial" panose="020B0604020202020204" pitchFamily="34" charset="0"/>
                        </a:rPr>
                        <a:t>3.28</a:t>
                      </a:r>
                    </a:p>
                  </a:txBody>
                  <a:tcPr marL="9525" marR="9525" marT="9525" marB="0"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60000"/>
                        <a:lumOff val="40000"/>
                      </a:schemeClr>
                    </a:solidFill>
                  </a:tcPr>
                </a:tc>
                <a:extLst>
                  <a:ext uri="{0D108BD9-81ED-4DB2-BD59-A6C34878D82A}">
                    <a16:rowId xmlns:a16="http://schemas.microsoft.com/office/drawing/2014/main" val="1728361196"/>
                  </a:ext>
                </a:extLst>
              </a:tr>
              <a:tr h="205518">
                <a:tc rowSpan="3">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80000"/>
                        </a:lnSpc>
                        <a:spcBef>
                          <a:spcPts val="0"/>
                        </a:spcBef>
                        <a:spcAft>
                          <a:spcPts val="0"/>
                        </a:spcAft>
                        <a:buClrTx/>
                        <a:buSzTx/>
                        <a:buFontTx/>
                        <a:buNone/>
                        <a:tabLst/>
                      </a:pPr>
                      <a:r>
                        <a:rPr kumimoji="0" lang="es-ES" altLang="es-ES" sz="800" b="1" i="0" u="none" strike="noStrike" cap="none" normalizeH="0" baseline="0" dirty="0">
                          <a:ln>
                            <a:noFill/>
                          </a:ln>
                          <a:solidFill>
                            <a:schemeClr val="tx1"/>
                          </a:solidFill>
                          <a:effectLst/>
                          <a:latin typeface="+mn-lt"/>
                          <a:cs typeface="Arial" panose="020B0604020202020204" pitchFamily="34" charset="0"/>
                        </a:rPr>
                        <a:t>MANIFIESTO </a:t>
                      </a:r>
                    </a:p>
                    <a:p>
                      <a:pPr marL="0" marR="0" lvl="0" indent="0" algn="ctr" defTabSz="914400" rtl="0" eaLnBrk="1" fontAlgn="ctr" latinLnBrk="0" hangingPunct="1">
                        <a:lnSpc>
                          <a:spcPct val="80000"/>
                        </a:lnSpc>
                        <a:spcBef>
                          <a:spcPts val="0"/>
                        </a:spcBef>
                        <a:spcAft>
                          <a:spcPts val="0"/>
                        </a:spcAft>
                        <a:buClrTx/>
                        <a:buSzTx/>
                        <a:buFontTx/>
                        <a:buNone/>
                        <a:tabLst/>
                      </a:pPr>
                      <a:r>
                        <a:rPr kumimoji="0" lang="es-ES" altLang="es-ES" sz="800" b="1" i="0" u="none" strike="noStrike" cap="none" normalizeH="0" baseline="0" dirty="0">
                          <a:ln>
                            <a:noFill/>
                          </a:ln>
                          <a:solidFill>
                            <a:schemeClr val="tx1"/>
                          </a:solidFill>
                          <a:effectLst/>
                          <a:latin typeface="+mn-lt"/>
                          <a:cs typeface="Arial" panose="020B0604020202020204" pitchFamily="34" charset="0"/>
                        </a:rPr>
                        <a:t>EXPORTACIÓN</a:t>
                      </a:r>
                    </a:p>
                  </a:txBody>
                  <a:tcPr marT="45711" marB="4571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1" fontAlgn="ctr" latinLnBrk="0" hangingPunct="1">
                        <a:lnSpc>
                          <a:spcPct val="80000"/>
                        </a:lnSpc>
                        <a:spcBef>
                          <a:spcPts val="0"/>
                        </a:spcBef>
                        <a:spcAft>
                          <a:spcPts val="0"/>
                        </a:spcAft>
                        <a:buClrTx/>
                        <a:buSzTx/>
                        <a:buFontTx/>
                        <a:buNone/>
                        <a:tabLst/>
                      </a:pPr>
                      <a:r>
                        <a:rPr kumimoji="0" lang="es-ES" altLang="es-E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Aérea</a:t>
                      </a:r>
                    </a:p>
                  </a:txBody>
                  <a:tcPr marT="45711" marB="4571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1" fontAlgn="ctr" latinLnBrk="0" hangingPunct="1">
                        <a:lnSpc>
                          <a:spcPct val="80000"/>
                        </a:lnSpc>
                        <a:spcBef>
                          <a:spcPts val="0"/>
                        </a:spcBef>
                        <a:spcAft>
                          <a:spcPts val="0"/>
                        </a:spcAft>
                        <a:buClrTx/>
                        <a:buSzTx/>
                        <a:buFontTx/>
                        <a:buNone/>
                        <a:tabLst/>
                      </a:pPr>
                      <a:r>
                        <a:rPr kumimoji="0" lang="es-ES" altLang="es-E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15</a:t>
                      </a:r>
                    </a:p>
                  </a:txBody>
                  <a:tcPr marT="45711" marB="4571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ctr"/>
                      <a:r>
                        <a:rPr lang="es-PE" sz="900" b="0" i="0" u="none" strike="noStrike" dirty="0">
                          <a:solidFill>
                            <a:schemeClr val="tx1"/>
                          </a:solidFill>
                          <a:effectLst/>
                          <a:latin typeface="Arial" panose="020B0604020202020204" pitchFamily="34" charset="0"/>
                        </a:rPr>
                        <a:t>3.72</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ctr"/>
                      <a:r>
                        <a:rPr lang="es-PE" sz="900" b="0" i="0" u="none" strike="noStrike" dirty="0">
                          <a:solidFill>
                            <a:schemeClr val="tx1"/>
                          </a:solidFill>
                          <a:effectLst/>
                          <a:latin typeface="Arial" panose="020B0604020202020204" pitchFamily="34" charset="0"/>
                        </a:rPr>
                        <a:t>3.70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ctr"/>
                      <a:r>
                        <a:rPr lang="es-PE" sz="900" b="0" i="0" u="none" strike="noStrike" dirty="0">
                          <a:solidFill>
                            <a:schemeClr val="tx1"/>
                          </a:solidFill>
                          <a:effectLst/>
                          <a:latin typeface="Arial" panose="020B0604020202020204" pitchFamily="34" charset="0"/>
                        </a:rPr>
                        <a:t>3.70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ctr"/>
                      <a:r>
                        <a:rPr lang="es-PE" sz="900" b="0" i="0" u="none" strike="noStrike" dirty="0">
                          <a:solidFill>
                            <a:schemeClr val="tx1"/>
                          </a:solidFill>
                          <a:effectLst/>
                          <a:latin typeface="Arial" panose="020B0604020202020204" pitchFamily="34" charset="0"/>
                        </a:rPr>
                        <a:t>3.31</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ctr"/>
                      <a:r>
                        <a:rPr lang="es-PE" sz="900" b="0" i="0" u="none" strike="noStrike" dirty="0">
                          <a:solidFill>
                            <a:schemeClr val="tx1"/>
                          </a:solidFill>
                          <a:effectLst/>
                          <a:latin typeface="Arial" panose="020B0604020202020204" pitchFamily="34" charset="0"/>
                        </a:rPr>
                        <a:t>4.03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ctr"/>
                      <a:r>
                        <a:rPr lang="es-PE" sz="900" b="0" i="0" u="none" strike="noStrike" dirty="0">
                          <a:solidFill>
                            <a:schemeClr val="tx1"/>
                          </a:solidFill>
                          <a:effectLst/>
                          <a:latin typeface="Arial" panose="020B0604020202020204" pitchFamily="34" charset="0"/>
                        </a:rPr>
                        <a:t>3.87</a:t>
                      </a:r>
                    </a:p>
                  </a:txBody>
                  <a:tcPr marL="9525" marR="9525" marT="9525" marB="0"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5"/>
                  </a:ext>
                </a:extLst>
              </a:tr>
              <a:tr h="205518">
                <a:tc vMerge="1">
                  <a:txBody>
                    <a:bodyPr/>
                    <a:lstStyle/>
                    <a:p>
                      <a:pPr marL="0" marR="0" lvl="0" indent="0" algn="l" defTabSz="914400" rtl="0" eaLnBrk="1" fontAlgn="ctr" latinLnBrk="0" hangingPunct="1">
                        <a:lnSpc>
                          <a:spcPct val="100000"/>
                        </a:lnSpc>
                        <a:spcBef>
                          <a:spcPct val="0"/>
                        </a:spcBef>
                        <a:spcAft>
                          <a:spcPct val="0"/>
                        </a:spcAft>
                        <a:buClrTx/>
                        <a:buSzTx/>
                        <a:buFontTx/>
                        <a:buNone/>
                        <a:tabLst/>
                      </a:pPr>
                      <a:endParaRPr kumimoji="0" lang="es-ES" altLang="es-ES" sz="9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T="45711" marB="4571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ctr" latinLnBrk="0" hangingPunct="1">
                        <a:lnSpc>
                          <a:spcPct val="80000"/>
                        </a:lnSpc>
                        <a:spcBef>
                          <a:spcPts val="0"/>
                        </a:spcBef>
                        <a:spcAft>
                          <a:spcPts val="0"/>
                        </a:spcAft>
                        <a:buClrTx/>
                        <a:buSzTx/>
                        <a:buFontTx/>
                        <a:buNone/>
                        <a:tabLst/>
                      </a:pPr>
                      <a:r>
                        <a:rPr kumimoji="0" lang="es-ES" altLang="es-E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Marítima</a:t>
                      </a:r>
                    </a:p>
                  </a:txBody>
                  <a:tcPr marT="45711" marB="4571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1" fontAlgn="ctr" latinLnBrk="0" hangingPunct="1">
                        <a:lnSpc>
                          <a:spcPct val="80000"/>
                        </a:lnSpc>
                        <a:spcBef>
                          <a:spcPts val="0"/>
                        </a:spcBef>
                        <a:spcAft>
                          <a:spcPts val="0"/>
                        </a:spcAft>
                        <a:buClrTx/>
                        <a:buSzTx/>
                        <a:buFontTx/>
                        <a:buNone/>
                        <a:tabLst/>
                      </a:pPr>
                      <a:r>
                        <a:rPr kumimoji="0" lang="es-ES" altLang="es-E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15</a:t>
                      </a:r>
                    </a:p>
                  </a:txBody>
                  <a:tcPr marT="45711" marB="4571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ctr"/>
                      <a:r>
                        <a:rPr lang="es-PE" sz="900" b="0" i="0" u="none" strike="noStrike" dirty="0">
                          <a:solidFill>
                            <a:schemeClr val="tx1"/>
                          </a:solidFill>
                          <a:effectLst/>
                          <a:latin typeface="Arial" panose="020B0604020202020204" pitchFamily="34" charset="0"/>
                        </a:rPr>
                        <a:t>3.73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ctr"/>
                      <a:r>
                        <a:rPr lang="es-PE" sz="900" b="0" i="0" u="none" strike="noStrike" dirty="0">
                          <a:solidFill>
                            <a:schemeClr val="tx1"/>
                          </a:solidFill>
                          <a:effectLst/>
                          <a:latin typeface="Arial" panose="020B0604020202020204" pitchFamily="34" charset="0"/>
                        </a:rPr>
                        <a:t>3.73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ctr"/>
                      <a:r>
                        <a:rPr lang="es-PE" sz="900" b="0" i="0" u="none" strike="noStrike" dirty="0">
                          <a:solidFill>
                            <a:schemeClr val="tx1"/>
                          </a:solidFill>
                          <a:effectLst/>
                          <a:latin typeface="Arial" panose="020B0604020202020204" pitchFamily="34" charset="0"/>
                        </a:rPr>
                        <a:t>3.80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ctr"/>
                      <a:r>
                        <a:rPr lang="es-PE" sz="900" b="0" i="0" u="none" strike="noStrike" dirty="0">
                          <a:solidFill>
                            <a:schemeClr val="tx1"/>
                          </a:solidFill>
                          <a:effectLst/>
                          <a:latin typeface="Arial" panose="020B0604020202020204" pitchFamily="34" charset="0"/>
                        </a:rPr>
                        <a:t>3.53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ctr"/>
                      <a:r>
                        <a:rPr lang="es-PE" sz="900" b="0" i="0" u="none" strike="noStrike" dirty="0">
                          <a:solidFill>
                            <a:schemeClr val="tx1"/>
                          </a:solidFill>
                          <a:effectLst/>
                          <a:latin typeface="Arial" panose="020B0604020202020204" pitchFamily="34" charset="0"/>
                        </a:rPr>
                        <a:t>3.97</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ctr"/>
                      <a:r>
                        <a:rPr lang="es-PE" sz="900" b="0" i="0" u="none" strike="noStrike" dirty="0">
                          <a:solidFill>
                            <a:schemeClr val="tx1"/>
                          </a:solidFill>
                          <a:effectLst/>
                          <a:latin typeface="Arial" panose="020B0604020202020204" pitchFamily="34" charset="0"/>
                        </a:rPr>
                        <a:t>3.63</a:t>
                      </a:r>
                    </a:p>
                  </a:txBody>
                  <a:tcPr marL="9525" marR="9525" marT="9525" marB="0"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3871671680"/>
                  </a:ext>
                </a:extLst>
              </a:tr>
              <a:tr h="205518">
                <a:tc vMerge="1">
                  <a:txBody>
                    <a:bodyPr/>
                    <a:lstStyle/>
                    <a:p>
                      <a:pPr marL="0" marR="0" lvl="0" indent="0" algn="l" defTabSz="914400" rtl="0" eaLnBrk="1" fontAlgn="ctr" latinLnBrk="0" hangingPunct="1">
                        <a:lnSpc>
                          <a:spcPct val="100000"/>
                        </a:lnSpc>
                        <a:spcBef>
                          <a:spcPct val="0"/>
                        </a:spcBef>
                        <a:spcAft>
                          <a:spcPct val="0"/>
                        </a:spcAft>
                        <a:buClrTx/>
                        <a:buSzTx/>
                        <a:buFontTx/>
                        <a:buNone/>
                        <a:tabLst/>
                      </a:pPr>
                      <a:endParaRPr kumimoji="0" lang="es-ES" altLang="es-ES" sz="9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T="45711" marB="4571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ctr" latinLnBrk="0" hangingPunct="1">
                        <a:lnSpc>
                          <a:spcPct val="80000"/>
                        </a:lnSpc>
                        <a:spcBef>
                          <a:spcPts val="0"/>
                        </a:spcBef>
                        <a:spcAft>
                          <a:spcPts val="0"/>
                        </a:spcAft>
                        <a:buClrTx/>
                        <a:buSzTx/>
                        <a:buFontTx/>
                        <a:buNone/>
                        <a:tabLst/>
                      </a:pPr>
                      <a:r>
                        <a:rPr kumimoji="0" lang="es-ES" altLang="es-ES" sz="900" b="1" i="0" u="none" strike="noStrike" cap="none" normalizeH="0" baseline="0" dirty="0">
                          <a:ln>
                            <a:noFill/>
                          </a:ln>
                          <a:solidFill>
                            <a:srgbClr val="C00000"/>
                          </a:solidFill>
                          <a:effectLst/>
                          <a:latin typeface="Arial" panose="020B0604020202020204" pitchFamily="34" charset="0"/>
                          <a:cs typeface="Arial" panose="020B0604020202020204" pitchFamily="34" charset="0"/>
                        </a:rPr>
                        <a:t>Total</a:t>
                      </a:r>
                    </a:p>
                  </a:txBody>
                  <a:tcPr marT="45711" marB="4571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ctr"/>
                      <a:r>
                        <a:rPr lang="es-PE" sz="900" b="0" i="0" u="none" strike="noStrike" dirty="0">
                          <a:solidFill>
                            <a:srgbClr val="C00000"/>
                          </a:solidFill>
                          <a:effectLst/>
                          <a:latin typeface="Arial" panose="020B0604020202020204" pitchFamily="34" charset="0"/>
                          <a:cs typeface="Arial" panose="020B0604020202020204" pitchFamily="34" charset="0"/>
                        </a:rPr>
                        <a:t>30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ctr"/>
                      <a:r>
                        <a:rPr lang="es-PE" sz="900" b="0" i="0" u="none" strike="noStrike" dirty="0">
                          <a:solidFill>
                            <a:srgbClr val="C00000"/>
                          </a:solidFill>
                          <a:effectLst/>
                          <a:latin typeface="Arial" panose="020B0604020202020204" pitchFamily="34" charset="0"/>
                        </a:rPr>
                        <a:t>3.73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ctr"/>
                      <a:r>
                        <a:rPr lang="es-PE" sz="900" b="0" i="0" u="none" strike="noStrike" dirty="0">
                          <a:solidFill>
                            <a:srgbClr val="C00000"/>
                          </a:solidFill>
                          <a:effectLst/>
                          <a:latin typeface="Arial" panose="020B0604020202020204" pitchFamily="34" charset="0"/>
                        </a:rPr>
                        <a:t>3.72</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ctr"/>
                      <a:r>
                        <a:rPr lang="es-PE" sz="900" b="0" i="0" u="none" strike="noStrike" dirty="0">
                          <a:solidFill>
                            <a:srgbClr val="C00000"/>
                          </a:solidFill>
                          <a:effectLst/>
                          <a:latin typeface="Arial" panose="020B0604020202020204" pitchFamily="34" charset="0"/>
                        </a:rPr>
                        <a:t>3.75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ctr"/>
                      <a:r>
                        <a:rPr lang="es-PE" sz="900" b="0" i="0" u="none" strike="noStrike" dirty="0">
                          <a:solidFill>
                            <a:srgbClr val="C00000"/>
                          </a:solidFill>
                          <a:effectLst/>
                          <a:latin typeface="Arial" panose="020B0604020202020204" pitchFamily="34" charset="0"/>
                        </a:rPr>
                        <a:t>3.42</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ctr"/>
                      <a:r>
                        <a:rPr lang="es-PE" sz="900" b="0" i="0" u="none" strike="noStrike" dirty="0">
                          <a:solidFill>
                            <a:srgbClr val="C00000"/>
                          </a:solidFill>
                          <a:effectLst/>
                          <a:latin typeface="Arial" panose="020B0604020202020204" pitchFamily="34" charset="0"/>
                        </a:rPr>
                        <a:t>4.00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ctr"/>
                      <a:r>
                        <a:rPr lang="es-PE" sz="900" b="0" i="0" u="none" strike="noStrike" dirty="0">
                          <a:solidFill>
                            <a:srgbClr val="C00000"/>
                          </a:solidFill>
                          <a:effectLst/>
                          <a:latin typeface="Arial" panose="020B0604020202020204" pitchFamily="34" charset="0"/>
                        </a:rPr>
                        <a:t>3.75</a:t>
                      </a:r>
                    </a:p>
                  </a:txBody>
                  <a:tcPr marL="9525" marR="9525" marT="9525" marB="0"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2508110423"/>
                  </a:ext>
                </a:extLst>
              </a:tr>
              <a:tr h="205518">
                <a:tc rowSpan="3">
                  <a:txBody>
                    <a:bodyPr/>
                    <a:lstStyle/>
                    <a:p>
                      <a:pPr marL="0" marR="0" lvl="0" indent="0" algn="ctr" defTabSz="914400" rtl="0" eaLnBrk="1" fontAlgn="ctr" latinLnBrk="0" hangingPunct="1">
                        <a:lnSpc>
                          <a:spcPct val="80000"/>
                        </a:lnSpc>
                        <a:spcBef>
                          <a:spcPts val="0"/>
                        </a:spcBef>
                        <a:spcAft>
                          <a:spcPts val="0"/>
                        </a:spcAft>
                        <a:buClrTx/>
                        <a:buSzTx/>
                        <a:buFontTx/>
                        <a:buNone/>
                        <a:tabLst/>
                      </a:pPr>
                      <a:r>
                        <a:rPr kumimoji="0" lang="es-ES" altLang="es-ES" sz="800" b="1" i="0" u="none" strike="noStrike" cap="none" normalizeH="0" baseline="0" dirty="0">
                          <a:ln>
                            <a:noFill/>
                          </a:ln>
                          <a:solidFill>
                            <a:schemeClr val="tx1"/>
                          </a:solidFill>
                          <a:effectLst/>
                          <a:latin typeface="+mn-lt"/>
                          <a:cs typeface="Arial" panose="020B0604020202020204" pitchFamily="34" charset="0"/>
                        </a:rPr>
                        <a:t>DESPACHO DE EXPORTACIÓN</a:t>
                      </a:r>
                    </a:p>
                    <a:p>
                      <a:pPr marL="0" marR="0" lvl="0" indent="0" algn="ctr" defTabSz="914400" rtl="0" eaLnBrk="1" fontAlgn="ctr" latinLnBrk="0" hangingPunct="1">
                        <a:lnSpc>
                          <a:spcPct val="80000"/>
                        </a:lnSpc>
                        <a:spcBef>
                          <a:spcPts val="0"/>
                        </a:spcBef>
                        <a:spcAft>
                          <a:spcPts val="0"/>
                        </a:spcAft>
                        <a:buClrTx/>
                        <a:buSzTx/>
                        <a:buFontTx/>
                        <a:buNone/>
                        <a:tabLst/>
                      </a:pPr>
                      <a:r>
                        <a:rPr kumimoji="0" lang="es-ES" altLang="es-ES" sz="800" b="1" i="0" u="none" strike="noStrike" cap="none" normalizeH="0" baseline="0" dirty="0">
                          <a:ln>
                            <a:noFill/>
                          </a:ln>
                          <a:solidFill>
                            <a:schemeClr val="tx1"/>
                          </a:solidFill>
                          <a:effectLst/>
                          <a:latin typeface="+mn-lt"/>
                          <a:cs typeface="Arial" panose="020B0604020202020204" pitchFamily="34" charset="0"/>
                        </a:rPr>
                        <a:t>(Exportadores)</a:t>
                      </a:r>
                    </a:p>
                  </a:txBody>
                  <a:tcPr marT="45711" marB="4571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marL="0" marR="0" lvl="0" indent="0" algn="ctr" defTabSz="914400" rtl="0" eaLnBrk="1" fontAlgn="ctr" latinLnBrk="0" hangingPunct="1">
                        <a:lnSpc>
                          <a:spcPct val="80000"/>
                        </a:lnSpc>
                        <a:spcBef>
                          <a:spcPts val="0"/>
                        </a:spcBef>
                        <a:spcAft>
                          <a:spcPts val="0"/>
                        </a:spcAft>
                        <a:buClrTx/>
                        <a:buSzTx/>
                        <a:buFontTx/>
                        <a:buNone/>
                        <a:tabLst/>
                      </a:pPr>
                      <a:r>
                        <a:rPr kumimoji="0" lang="es-ES" altLang="es-E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Aérea</a:t>
                      </a:r>
                    </a:p>
                  </a:txBody>
                  <a:tcPr marT="45711" marB="4571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marL="0" marR="0" lvl="0" indent="0" algn="ctr" defTabSz="914400" rtl="0" eaLnBrk="1" fontAlgn="ctr" latinLnBrk="0" hangingPunct="1">
                        <a:lnSpc>
                          <a:spcPct val="80000"/>
                        </a:lnSpc>
                        <a:spcBef>
                          <a:spcPts val="0"/>
                        </a:spcBef>
                        <a:spcAft>
                          <a:spcPts val="0"/>
                        </a:spcAft>
                        <a:buClrTx/>
                        <a:buSzTx/>
                        <a:buFontTx/>
                        <a:buNone/>
                        <a:tabLst/>
                      </a:pPr>
                      <a:r>
                        <a:rPr kumimoji="0" lang="es-ES" altLang="es-E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30</a:t>
                      </a:r>
                    </a:p>
                  </a:txBody>
                  <a:tcPr marT="45711" marB="4571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algn="ctr" fontAlgn="b"/>
                      <a:r>
                        <a:rPr lang="es-PE" sz="900" b="0" i="0" u="none" strike="noStrike" dirty="0">
                          <a:solidFill>
                            <a:schemeClr val="tx1"/>
                          </a:solidFill>
                          <a:effectLst/>
                          <a:latin typeface="Arial" panose="020B0604020202020204" pitchFamily="34" charset="0"/>
                        </a:rPr>
                        <a:t>3.43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algn="ctr" fontAlgn="b"/>
                      <a:r>
                        <a:rPr lang="es-PE" sz="900" b="0" i="0" u="none" strike="noStrike" dirty="0">
                          <a:solidFill>
                            <a:schemeClr val="tx1"/>
                          </a:solidFill>
                          <a:effectLst/>
                          <a:latin typeface="Arial" panose="020B0604020202020204" pitchFamily="34" charset="0"/>
                        </a:rPr>
                        <a:t>3.35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algn="ctr" fontAlgn="b"/>
                      <a:r>
                        <a:rPr lang="es-PE" sz="900" b="0" i="0" u="none" strike="noStrike" dirty="0">
                          <a:solidFill>
                            <a:schemeClr val="tx1"/>
                          </a:solidFill>
                          <a:effectLst/>
                          <a:latin typeface="Arial" panose="020B0604020202020204" pitchFamily="34" charset="0"/>
                        </a:rPr>
                        <a:t>3.48</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algn="ctr" fontAlgn="b"/>
                      <a:r>
                        <a:rPr lang="es-PE" sz="900" b="0" i="0" u="none" strike="noStrike" dirty="0">
                          <a:solidFill>
                            <a:schemeClr val="tx1"/>
                          </a:solidFill>
                          <a:effectLst/>
                          <a:latin typeface="Arial" panose="020B0604020202020204" pitchFamily="34" charset="0"/>
                        </a:rPr>
                        <a:t>3.49</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algn="ctr" fontAlgn="b"/>
                      <a:r>
                        <a:rPr lang="es-PE" sz="900" b="0" i="0" u="none" strike="noStrike" dirty="0">
                          <a:solidFill>
                            <a:schemeClr val="tx1"/>
                          </a:solidFill>
                          <a:effectLst/>
                          <a:latin typeface="Arial" panose="020B0604020202020204" pitchFamily="34" charset="0"/>
                        </a:rPr>
                        <a:t>3.50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algn="ctr" fontAlgn="b"/>
                      <a:r>
                        <a:rPr lang="es-PE" sz="900" b="0" i="0" u="none" strike="noStrike" dirty="0">
                          <a:solidFill>
                            <a:schemeClr val="tx1"/>
                          </a:solidFill>
                          <a:effectLst/>
                          <a:latin typeface="Arial" panose="020B0604020202020204" pitchFamily="34" charset="0"/>
                        </a:rPr>
                        <a:t>3.32</a:t>
                      </a:r>
                    </a:p>
                  </a:txBody>
                  <a:tcPr marL="9525" marR="9525" marT="9525" marB="0"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60000"/>
                        <a:lumOff val="40000"/>
                      </a:schemeClr>
                    </a:solidFill>
                  </a:tcPr>
                </a:tc>
                <a:extLst>
                  <a:ext uri="{0D108BD9-81ED-4DB2-BD59-A6C34878D82A}">
                    <a16:rowId xmlns:a16="http://schemas.microsoft.com/office/drawing/2014/main" val="3666073031"/>
                  </a:ext>
                </a:extLst>
              </a:tr>
              <a:tr h="205518">
                <a:tc vMerge="1">
                  <a:txBody>
                    <a:bodyPr/>
                    <a:lstStyle/>
                    <a:p>
                      <a:pPr marL="0" marR="0" lvl="0" indent="0" algn="l" defTabSz="914400" rtl="0" eaLnBrk="1" fontAlgn="ctr" latinLnBrk="0" hangingPunct="1">
                        <a:lnSpc>
                          <a:spcPct val="100000"/>
                        </a:lnSpc>
                        <a:spcBef>
                          <a:spcPct val="0"/>
                        </a:spcBef>
                        <a:spcAft>
                          <a:spcPct val="0"/>
                        </a:spcAft>
                        <a:buClrTx/>
                        <a:buSzTx/>
                        <a:buFontTx/>
                        <a:buNone/>
                        <a:tabLst/>
                      </a:pPr>
                      <a:endParaRPr kumimoji="0" lang="es-ES" altLang="es-ES" sz="9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T="45711" marB="4571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ctr" latinLnBrk="0" hangingPunct="1">
                        <a:lnSpc>
                          <a:spcPct val="80000"/>
                        </a:lnSpc>
                        <a:spcBef>
                          <a:spcPts val="0"/>
                        </a:spcBef>
                        <a:spcAft>
                          <a:spcPts val="0"/>
                        </a:spcAft>
                        <a:buClrTx/>
                        <a:buSzTx/>
                        <a:buFontTx/>
                        <a:buNone/>
                        <a:tabLst/>
                      </a:pPr>
                      <a:r>
                        <a:rPr kumimoji="0" lang="es-ES" altLang="es-E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Marítima</a:t>
                      </a:r>
                    </a:p>
                  </a:txBody>
                  <a:tcPr marT="45711" marB="4571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marL="0" marR="0" lvl="0" indent="0" algn="ctr" defTabSz="914400" rtl="0" eaLnBrk="1" fontAlgn="ctr" latinLnBrk="0" hangingPunct="1">
                        <a:lnSpc>
                          <a:spcPct val="80000"/>
                        </a:lnSpc>
                        <a:spcBef>
                          <a:spcPts val="0"/>
                        </a:spcBef>
                        <a:spcAft>
                          <a:spcPts val="0"/>
                        </a:spcAft>
                        <a:buClrTx/>
                        <a:buSzTx/>
                        <a:buFontTx/>
                        <a:buNone/>
                        <a:tabLst/>
                      </a:pPr>
                      <a:r>
                        <a:rPr kumimoji="0" lang="es-ES" altLang="es-E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30</a:t>
                      </a:r>
                    </a:p>
                  </a:txBody>
                  <a:tcPr marT="45711" marB="4571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algn="ctr" fontAlgn="b"/>
                      <a:r>
                        <a:rPr lang="es-PE" sz="900" b="0" i="0" u="none" strike="noStrike" dirty="0">
                          <a:solidFill>
                            <a:schemeClr val="tx1"/>
                          </a:solidFill>
                          <a:effectLst/>
                          <a:latin typeface="Arial" panose="020B0604020202020204" pitchFamily="34" charset="0"/>
                        </a:rPr>
                        <a:t>3.94</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algn="ctr" fontAlgn="b"/>
                      <a:r>
                        <a:rPr lang="es-PE" sz="900" b="0" i="0" u="none" strike="noStrike" dirty="0">
                          <a:solidFill>
                            <a:schemeClr val="tx1"/>
                          </a:solidFill>
                          <a:effectLst/>
                          <a:latin typeface="Arial" panose="020B0604020202020204" pitchFamily="34" charset="0"/>
                        </a:rPr>
                        <a:t>3.88</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algn="ctr" fontAlgn="b"/>
                      <a:r>
                        <a:rPr lang="es-PE" sz="900" b="0" i="0" u="none" strike="noStrike" dirty="0">
                          <a:solidFill>
                            <a:schemeClr val="tx1"/>
                          </a:solidFill>
                          <a:effectLst/>
                          <a:latin typeface="Arial" panose="020B0604020202020204" pitchFamily="34" charset="0"/>
                        </a:rPr>
                        <a:t>4.02</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algn="ctr" fontAlgn="b"/>
                      <a:r>
                        <a:rPr lang="es-PE" sz="900" b="0" i="0" u="none" strike="noStrike" dirty="0">
                          <a:solidFill>
                            <a:schemeClr val="tx1"/>
                          </a:solidFill>
                          <a:effectLst/>
                          <a:latin typeface="Arial" panose="020B0604020202020204" pitchFamily="34" charset="0"/>
                        </a:rPr>
                        <a:t>3.89</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algn="ctr" fontAlgn="b"/>
                      <a:r>
                        <a:rPr lang="es-PE" sz="900" b="0" i="0" u="none" strike="noStrike" dirty="0">
                          <a:solidFill>
                            <a:schemeClr val="tx1"/>
                          </a:solidFill>
                          <a:effectLst/>
                          <a:latin typeface="Arial" panose="020B0604020202020204" pitchFamily="34" charset="0"/>
                        </a:rPr>
                        <a:t>4.02</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algn="ctr" fontAlgn="b"/>
                      <a:r>
                        <a:rPr lang="es-PE" sz="900" b="0" i="0" u="none" strike="noStrike" dirty="0">
                          <a:solidFill>
                            <a:schemeClr val="tx1"/>
                          </a:solidFill>
                          <a:effectLst/>
                          <a:latin typeface="Arial" panose="020B0604020202020204" pitchFamily="34" charset="0"/>
                        </a:rPr>
                        <a:t>3.90</a:t>
                      </a:r>
                    </a:p>
                  </a:txBody>
                  <a:tcPr marL="9525" marR="9525" marT="9525" marB="0"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60000"/>
                        <a:lumOff val="40000"/>
                      </a:schemeClr>
                    </a:solidFill>
                  </a:tcPr>
                </a:tc>
                <a:extLst>
                  <a:ext uri="{0D108BD9-81ED-4DB2-BD59-A6C34878D82A}">
                    <a16:rowId xmlns:a16="http://schemas.microsoft.com/office/drawing/2014/main" val="3654612562"/>
                  </a:ext>
                </a:extLst>
              </a:tr>
              <a:tr h="205518">
                <a:tc vMerge="1">
                  <a:txBody>
                    <a:bodyPr/>
                    <a:lstStyle/>
                    <a:p>
                      <a:pPr marL="0" marR="0" lvl="0" indent="0" algn="l" defTabSz="914400" rtl="0" eaLnBrk="1" fontAlgn="ctr" latinLnBrk="0" hangingPunct="1">
                        <a:lnSpc>
                          <a:spcPct val="100000"/>
                        </a:lnSpc>
                        <a:spcBef>
                          <a:spcPct val="0"/>
                        </a:spcBef>
                        <a:spcAft>
                          <a:spcPct val="0"/>
                        </a:spcAft>
                        <a:buClrTx/>
                        <a:buSzTx/>
                        <a:buFontTx/>
                        <a:buNone/>
                        <a:tabLst/>
                      </a:pPr>
                      <a:endParaRPr kumimoji="0" lang="es-ES" altLang="es-ES" sz="9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T="45711" marB="4571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ctr" latinLnBrk="0" hangingPunct="1">
                        <a:lnSpc>
                          <a:spcPct val="80000"/>
                        </a:lnSpc>
                        <a:spcBef>
                          <a:spcPts val="0"/>
                        </a:spcBef>
                        <a:spcAft>
                          <a:spcPts val="0"/>
                        </a:spcAft>
                        <a:buClrTx/>
                        <a:buSzTx/>
                        <a:buFontTx/>
                        <a:buNone/>
                        <a:tabLst/>
                      </a:pPr>
                      <a:r>
                        <a:rPr kumimoji="0" lang="es-ES" altLang="es-ES" sz="900" b="1" i="0" u="none" strike="noStrike" cap="none" normalizeH="0" baseline="0" dirty="0">
                          <a:ln>
                            <a:noFill/>
                          </a:ln>
                          <a:solidFill>
                            <a:srgbClr val="B00000"/>
                          </a:solidFill>
                          <a:effectLst/>
                          <a:latin typeface="Arial" panose="020B0604020202020204" pitchFamily="34" charset="0"/>
                          <a:cs typeface="Arial" panose="020B0604020202020204" pitchFamily="34" charset="0"/>
                        </a:rPr>
                        <a:t>Total</a:t>
                      </a:r>
                    </a:p>
                  </a:txBody>
                  <a:tcPr marT="45711" marB="4571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marL="0" marR="0" lvl="0" indent="0" algn="ctr" defTabSz="914400" rtl="0" eaLnBrk="1" fontAlgn="ctr" latinLnBrk="0" hangingPunct="1">
                        <a:lnSpc>
                          <a:spcPct val="80000"/>
                        </a:lnSpc>
                        <a:spcBef>
                          <a:spcPts val="0"/>
                        </a:spcBef>
                        <a:spcAft>
                          <a:spcPts val="0"/>
                        </a:spcAft>
                        <a:buClrTx/>
                        <a:buSzTx/>
                        <a:buFontTx/>
                        <a:buNone/>
                        <a:tabLst/>
                      </a:pPr>
                      <a:r>
                        <a:rPr kumimoji="0" lang="es-ES" altLang="es-ES" sz="900" b="1" i="0" u="none" strike="noStrike" cap="none" normalizeH="0" baseline="0" dirty="0">
                          <a:ln>
                            <a:noFill/>
                          </a:ln>
                          <a:solidFill>
                            <a:srgbClr val="C00000"/>
                          </a:solidFill>
                          <a:effectLst/>
                          <a:latin typeface="Arial" panose="020B0604020202020204" pitchFamily="34" charset="0"/>
                          <a:cs typeface="Arial" panose="020B0604020202020204" pitchFamily="34" charset="0"/>
                        </a:rPr>
                        <a:t>60</a:t>
                      </a:r>
                    </a:p>
                  </a:txBody>
                  <a:tcPr marT="45711" marB="4571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algn="ctr" fontAlgn="b"/>
                      <a:r>
                        <a:rPr lang="es-PE" sz="900" b="0" i="0" u="none" strike="noStrike" dirty="0">
                          <a:solidFill>
                            <a:srgbClr val="C00000"/>
                          </a:solidFill>
                          <a:effectLst/>
                          <a:latin typeface="Arial" panose="020B0604020202020204" pitchFamily="34" charset="0"/>
                        </a:rPr>
                        <a:t>3.68</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algn="ctr" fontAlgn="b"/>
                      <a:r>
                        <a:rPr lang="es-PE" sz="900" b="0" i="0" u="none" strike="noStrike" dirty="0">
                          <a:solidFill>
                            <a:srgbClr val="C00000"/>
                          </a:solidFill>
                          <a:effectLst/>
                          <a:latin typeface="Arial" panose="020B0604020202020204" pitchFamily="34" charset="0"/>
                        </a:rPr>
                        <a:t>3.62</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algn="ctr" fontAlgn="b"/>
                      <a:r>
                        <a:rPr lang="es-PE" sz="900" b="0" i="0" u="none" strike="noStrike" dirty="0">
                          <a:solidFill>
                            <a:srgbClr val="C00000"/>
                          </a:solidFill>
                          <a:effectLst/>
                          <a:latin typeface="Arial" panose="020B0604020202020204" pitchFamily="34" charset="0"/>
                        </a:rPr>
                        <a:t>3.75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algn="ctr" fontAlgn="b"/>
                      <a:r>
                        <a:rPr lang="es-PE" sz="900" b="0" i="0" u="none" strike="noStrike" dirty="0">
                          <a:solidFill>
                            <a:srgbClr val="C00000"/>
                          </a:solidFill>
                          <a:effectLst/>
                          <a:latin typeface="Arial" panose="020B0604020202020204" pitchFamily="34" charset="0"/>
                        </a:rPr>
                        <a:t>3.69</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algn="ctr" fontAlgn="b"/>
                      <a:r>
                        <a:rPr lang="es-PE" sz="900" b="0" i="0" u="none" strike="noStrike" dirty="0">
                          <a:solidFill>
                            <a:srgbClr val="C00000"/>
                          </a:solidFill>
                          <a:effectLst/>
                          <a:latin typeface="Arial" panose="020B0604020202020204" pitchFamily="34" charset="0"/>
                        </a:rPr>
                        <a:t>3.76</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algn="ctr" fontAlgn="b"/>
                      <a:r>
                        <a:rPr lang="es-PE" sz="900" b="0" i="0" u="none" strike="noStrike" dirty="0">
                          <a:solidFill>
                            <a:srgbClr val="C00000"/>
                          </a:solidFill>
                          <a:effectLst/>
                          <a:latin typeface="Arial" panose="020B0604020202020204" pitchFamily="34" charset="0"/>
                        </a:rPr>
                        <a:t>3.61</a:t>
                      </a:r>
                    </a:p>
                  </a:txBody>
                  <a:tcPr marL="9525" marR="9525" marT="9525" marB="0"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60000"/>
                        <a:lumOff val="40000"/>
                      </a:schemeClr>
                    </a:solidFill>
                  </a:tcPr>
                </a:tc>
                <a:extLst>
                  <a:ext uri="{0D108BD9-81ED-4DB2-BD59-A6C34878D82A}">
                    <a16:rowId xmlns:a16="http://schemas.microsoft.com/office/drawing/2014/main" val="1229886903"/>
                  </a:ext>
                </a:extLst>
              </a:tr>
              <a:tr h="205518">
                <a:tc rowSpan="3">
                  <a:txBody>
                    <a:bodyPr/>
                    <a:lstStyle/>
                    <a:p>
                      <a:pPr marL="0" marR="0" lvl="0" indent="0" algn="ctr" defTabSz="914400" rtl="0" eaLnBrk="1" fontAlgn="ctr" latinLnBrk="0" hangingPunct="1">
                        <a:lnSpc>
                          <a:spcPct val="80000"/>
                        </a:lnSpc>
                        <a:spcBef>
                          <a:spcPts val="0"/>
                        </a:spcBef>
                        <a:spcAft>
                          <a:spcPts val="0"/>
                        </a:spcAft>
                        <a:buClrTx/>
                        <a:buSzTx/>
                        <a:buFontTx/>
                        <a:buNone/>
                        <a:tabLst/>
                        <a:defRPr/>
                      </a:pPr>
                      <a:r>
                        <a:rPr kumimoji="0" lang="es-ES" altLang="es-ES" sz="800" b="1" i="0" u="none" strike="noStrike" cap="none" normalizeH="0" baseline="0" dirty="0">
                          <a:ln>
                            <a:noFill/>
                          </a:ln>
                          <a:solidFill>
                            <a:schemeClr val="tx1"/>
                          </a:solidFill>
                          <a:effectLst/>
                          <a:latin typeface="+mn-lt"/>
                          <a:cs typeface="Arial" panose="020B0604020202020204" pitchFamily="34" charset="0"/>
                        </a:rPr>
                        <a:t>DESPACHO DE EXPORTACIÓN </a:t>
                      </a:r>
                    </a:p>
                    <a:p>
                      <a:pPr marL="0" marR="0" lvl="0" indent="0" algn="ctr" defTabSz="914400" rtl="0" eaLnBrk="1" fontAlgn="ctr" latinLnBrk="0" hangingPunct="1">
                        <a:lnSpc>
                          <a:spcPct val="80000"/>
                        </a:lnSpc>
                        <a:spcBef>
                          <a:spcPts val="0"/>
                        </a:spcBef>
                        <a:spcAft>
                          <a:spcPts val="0"/>
                        </a:spcAft>
                        <a:buClrTx/>
                        <a:buSzTx/>
                        <a:buFontTx/>
                        <a:buNone/>
                        <a:tabLst/>
                        <a:defRPr/>
                      </a:pPr>
                      <a:r>
                        <a:rPr kumimoji="0" lang="es-ES" altLang="es-ES" sz="800" b="1" i="0" u="none" strike="noStrike" cap="none" normalizeH="0" baseline="0" dirty="0">
                          <a:ln>
                            <a:noFill/>
                          </a:ln>
                          <a:solidFill>
                            <a:schemeClr val="tx1"/>
                          </a:solidFill>
                          <a:effectLst/>
                          <a:latin typeface="+mn-lt"/>
                          <a:cs typeface="Arial" panose="020B0604020202020204" pitchFamily="34" charset="0"/>
                        </a:rPr>
                        <a:t> (Agencias de Aduanas)</a:t>
                      </a:r>
                    </a:p>
                  </a:txBody>
                  <a:tcPr marT="45711" marB="4571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1" fontAlgn="ctr" latinLnBrk="0" hangingPunct="1">
                        <a:lnSpc>
                          <a:spcPct val="80000"/>
                        </a:lnSpc>
                        <a:spcBef>
                          <a:spcPts val="0"/>
                        </a:spcBef>
                        <a:spcAft>
                          <a:spcPts val="0"/>
                        </a:spcAft>
                        <a:buClrTx/>
                        <a:buSzTx/>
                        <a:buFontTx/>
                        <a:buNone/>
                        <a:tabLst/>
                      </a:pPr>
                      <a:r>
                        <a:rPr kumimoji="0" lang="es-ES" altLang="es-E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Aérea</a:t>
                      </a:r>
                    </a:p>
                  </a:txBody>
                  <a:tcPr marT="45711" marB="4571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1" fontAlgn="ctr" latinLnBrk="0" hangingPunct="1">
                        <a:lnSpc>
                          <a:spcPct val="80000"/>
                        </a:lnSpc>
                        <a:spcBef>
                          <a:spcPts val="0"/>
                        </a:spcBef>
                        <a:spcAft>
                          <a:spcPts val="0"/>
                        </a:spcAft>
                        <a:buClrTx/>
                        <a:buSzTx/>
                        <a:buFontTx/>
                        <a:buNone/>
                        <a:tabLst/>
                      </a:pPr>
                      <a:r>
                        <a:rPr kumimoji="0" lang="es-ES" altLang="es-E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15</a:t>
                      </a:r>
                    </a:p>
                  </a:txBody>
                  <a:tcPr marT="45711" marB="4571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ctr"/>
                      <a:r>
                        <a:rPr lang="es-PE" sz="900" b="0" i="0" u="none" strike="noStrike" dirty="0">
                          <a:solidFill>
                            <a:schemeClr val="tx1"/>
                          </a:solidFill>
                          <a:effectLst/>
                          <a:latin typeface="Arial" panose="020B0604020202020204" pitchFamily="34" charset="0"/>
                        </a:rPr>
                        <a:t>3.45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ctr"/>
                      <a:r>
                        <a:rPr lang="es-PE" sz="900" b="0" i="0" u="none" strike="noStrike" dirty="0">
                          <a:solidFill>
                            <a:schemeClr val="tx1"/>
                          </a:solidFill>
                          <a:effectLst/>
                          <a:latin typeface="Arial" panose="020B0604020202020204" pitchFamily="34" charset="0"/>
                        </a:rPr>
                        <a:t>3.63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ctr"/>
                      <a:r>
                        <a:rPr lang="es-PE" sz="900" b="0" i="0" u="none" strike="noStrike" dirty="0">
                          <a:solidFill>
                            <a:schemeClr val="tx1"/>
                          </a:solidFill>
                          <a:effectLst/>
                          <a:latin typeface="Arial" panose="020B0604020202020204" pitchFamily="34" charset="0"/>
                        </a:rPr>
                        <a:t>3.58</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ctr"/>
                      <a:r>
                        <a:rPr lang="es-PE" sz="900" b="0" i="0" u="none" strike="noStrike" dirty="0">
                          <a:solidFill>
                            <a:schemeClr val="tx1"/>
                          </a:solidFill>
                          <a:effectLst/>
                          <a:latin typeface="Arial" panose="020B0604020202020204" pitchFamily="34" charset="0"/>
                        </a:rPr>
                        <a:t>3.23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ctr"/>
                      <a:r>
                        <a:rPr lang="es-PE" sz="900" b="0" i="0" u="none" strike="noStrike" dirty="0">
                          <a:solidFill>
                            <a:schemeClr val="tx1"/>
                          </a:solidFill>
                          <a:effectLst/>
                          <a:latin typeface="Arial" panose="020B0604020202020204" pitchFamily="34" charset="0"/>
                        </a:rPr>
                        <a:t>3.57</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ctr"/>
                      <a:r>
                        <a:rPr lang="es-PE" sz="900" b="0" i="0" u="none" strike="noStrike" dirty="0">
                          <a:solidFill>
                            <a:schemeClr val="tx1"/>
                          </a:solidFill>
                          <a:effectLst/>
                          <a:latin typeface="Arial" panose="020B0604020202020204" pitchFamily="34" charset="0"/>
                        </a:rPr>
                        <a:t>3.24</a:t>
                      </a:r>
                    </a:p>
                  </a:txBody>
                  <a:tcPr marL="9525" marR="9525" marT="9525" marB="0"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211022519"/>
                  </a:ext>
                </a:extLst>
              </a:tr>
              <a:tr h="205518">
                <a:tc vMerge="1">
                  <a:txBody>
                    <a:bodyPr/>
                    <a:lstStyle/>
                    <a:p>
                      <a:pPr marL="0" marR="0" lvl="0" indent="0" algn="l" defTabSz="914400" rtl="0" eaLnBrk="1" fontAlgn="ctr" latinLnBrk="0" hangingPunct="1">
                        <a:lnSpc>
                          <a:spcPct val="100000"/>
                        </a:lnSpc>
                        <a:spcBef>
                          <a:spcPct val="0"/>
                        </a:spcBef>
                        <a:spcAft>
                          <a:spcPct val="0"/>
                        </a:spcAft>
                        <a:buClrTx/>
                        <a:buSzTx/>
                        <a:buFontTx/>
                        <a:buNone/>
                        <a:tabLst/>
                      </a:pPr>
                      <a:endParaRPr kumimoji="0" lang="es-ES" altLang="es-ES" sz="9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T="45711" marB="4571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ctr" latinLnBrk="0" hangingPunct="1">
                        <a:lnSpc>
                          <a:spcPct val="80000"/>
                        </a:lnSpc>
                        <a:spcBef>
                          <a:spcPts val="0"/>
                        </a:spcBef>
                        <a:spcAft>
                          <a:spcPts val="0"/>
                        </a:spcAft>
                        <a:buClrTx/>
                        <a:buSzTx/>
                        <a:buFontTx/>
                        <a:buNone/>
                        <a:tabLst/>
                      </a:pPr>
                      <a:r>
                        <a:rPr kumimoji="0" lang="es-ES" altLang="es-E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Marítima</a:t>
                      </a:r>
                    </a:p>
                  </a:txBody>
                  <a:tcPr marT="45711" marB="4571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1" fontAlgn="ctr" latinLnBrk="0" hangingPunct="1">
                        <a:lnSpc>
                          <a:spcPct val="80000"/>
                        </a:lnSpc>
                        <a:spcBef>
                          <a:spcPts val="0"/>
                        </a:spcBef>
                        <a:spcAft>
                          <a:spcPts val="0"/>
                        </a:spcAft>
                        <a:buClrTx/>
                        <a:buSzTx/>
                        <a:buFontTx/>
                        <a:buNone/>
                        <a:tabLst/>
                      </a:pPr>
                      <a:r>
                        <a:rPr kumimoji="0" lang="es-ES" altLang="es-E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15</a:t>
                      </a:r>
                    </a:p>
                  </a:txBody>
                  <a:tcPr marT="45711" marB="4571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ctr"/>
                      <a:r>
                        <a:rPr lang="es-PE" sz="900" b="0" i="0" u="none" strike="noStrike" dirty="0">
                          <a:solidFill>
                            <a:schemeClr val="tx1"/>
                          </a:solidFill>
                          <a:effectLst/>
                          <a:latin typeface="Arial" panose="020B0604020202020204" pitchFamily="34" charset="0"/>
                        </a:rPr>
                        <a:t>3.31</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ctr"/>
                      <a:r>
                        <a:rPr lang="es-PE" sz="900" b="0" i="0" u="none" strike="noStrike" dirty="0">
                          <a:solidFill>
                            <a:schemeClr val="tx1"/>
                          </a:solidFill>
                          <a:effectLst/>
                          <a:latin typeface="Arial" panose="020B0604020202020204" pitchFamily="34" charset="0"/>
                        </a:rPr>
                        <a:t>3.37</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ctr"/>
                      <a:r>
                        <a:rPr lang="es-PE" sz="900" b="0" i="0" u="none" strike="noStrike" dirty="0">
                          <a:solidFill>
                            <a:schemeClr val="tx1"/>
                          </a:solidFill>
                          <a:effectLst/>
                          <a:latin typeface="Arial" panose="020B0604020202020204" pitchFamily="34" charset="0"/>
                        </a:rPr>
                        <a:t>3.30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ctr"/>
                      <a:r>
                        <a:rPr lang="es-PE" sz="900" b="0" i="0" u="none" strike="noStrike" dirty="0">
                          <a:solidFill>
                            <a:schemeClr val="tx1"/>
                          </a:solidFill>
                          <a:effectLst/>
                          <a:latin typeface="Arial" panose="020B0604020202020204" pitchFamily="34" charset="0"/>
                        </a:rPr>
                        <a:t>3.20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ctr"/>
                      <a:r>
                        <a:rPr lang="es-PE" sz="900" b="0" i="0" u="none" strike="noStrike" dirty="0">
                          <a:solidFill>
                            <a:schemeClr val="tx1"/>
                          </a:solidFill>
                          <a:effectLst/>
                          <a:latin typeface="Arial" panose="020B0604020202020204" pitchFamily="34" charset="0"/>
                        </a:rPr>
                        <a:t>3.30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ctr"/>
                      <a:r>
                        <a:rPr lang="es-PE" sz="900" b="0" i="0" u="none" strike="noStrike" dirty="0">
                          <a:solidFill>
                            <a:schemeClr val="tx1"/>
                          </a:solidFill>
                          <a:effectLst/>
                          <a:latin typeface="Arial" panose="020B0604020202020204" pitchFamily="34" charset="0"/>
                        </a:rPr>
                        <a:t>3.40</a:t>
                      </a:r>
                    </a:p>
                  </a:txBody>
                  <a:tcPr marL="9525" marR="9525" marT="9525" marB="0"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2192282859"/>
                  </a:ext>
                </a:extLst>
              </a:tr>
              <a:tr h="205518">
                <a:tc vMerge="1">
                  <a:txBody>
                    <a:bodyPr/>
                    <a:lstStyle/>
                    <a:p>
                      <a:pPr marL="0" marR="0" lvl="0" indent="0" algn="l" defTabSz="914400" rtl="0" eaLnBrk="1" fontAlgn="ctr" latinLnBrk="0" hangingPunct="1">
                        <a:lnSpc>
                          <a:spcPct val="100000"/>
                        </a:lnSpc>
                        <a:spcBef>
                          <a:spcPct val="0"/>
                        </a:spcBef>
                        <a:spcAft>
                          <a:spcPct val="0"/>
                        </a:spcAft>
                        <a:buClrTx/>
                        <a:buSzTx/>
                        <a:buFontTx/>
                        <a:buNone/>
                        <a:tabLst/>
                      </a:pPr>
                      <a:endParaRPr kumimoji="0" lang="es-ES" altLang="es-ES" sz="9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T="45711" marB="4571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ctr" latinLnBrk="0" hangingPunct="1">
                        <a:lnSpc>
                          <a:spcPct val="80000"/>
                        </a:lnSpc>
                        <a:spcBef>
                          <a:spcPts val="0"/>
                        </a:spcBef>
                        <a:spcAft>
                          <a:spcPts val="0"/>
                        </a:spcAft>
                        <a:buClrTx/>
                        <a:buSzTx/>
                        <a:buFontTx/>
                        <a:buNone/>
                        <a:tabLst/>
                      </a:pPr>
                      <a:r>
                        <a:rPr kumimoji="0" lang="es-ES" altLang="es-ES" sz="900" b="1" i="0" u="none" strike="noStrike" cap="none" normalizeH="0" baseline="0" dirty="0">
                          <a:ln>
                            <a:noFill/>
                          </a:ln>
                          <a:solidFill>
                            <a:srgbClr val="B00000"/>
                          </a:solidFill>
                          <a:effectLst/>
                          <a:latin typeface="Arial" panose="020B0604020202020204" pitchFamily="34" charset="0"/>
                          <a:cs typeface="Arial" panose="020B0604020202020204" pitchFamily="34" charset="0"/>
                        </a:rPr>
                        <a:t>Total</a:t>
                      </a:r>
                    </a:p>
                  </a:txBody>
                  <a:tcPr marT="45711" marB="4571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1" fontAlgn="ctr" latinLnBrk="0" hangingPunct="1">
                        <a:lnSpc>
                          <a:spcPct val="80000"/>
                        </a:lnSpc>
                        <a:spcBef>
                          <a:spcPts val="0"/>
                        </a:spcBef>
                        <a:spcAft>
                          <a:spcPts val="0"/>
                        </a:spcAft>
                        <a:buClrTx/>
                        <a:buSzTx/>
                        <a:buFontTx/>
                        <a:buNone/>
                        <a:tabLst/>
                      </a:pPr>
                      <a:r>
                        <a:rPr kumimoji="0" lang="es-ES" altLang="es-ES" sz="900" b="1" i="0" u="none" strike="noStrike" cap="none" normalizeH="0" baseline="0" dirty="0">
                          <a:ln>
                            <a:noFill/>
                          </a:ln>
                          <a:solidFill>
                            <a:srgbClr val="C00000"/>
                          </a:solidFill>
                          <a:effectLst/>
                          <a:latin typeface="Arial" panose="020B0604020202020204" pitchFamily="34" charset="0"/>
                          <a:cs typeface="Arial" panose="020B0604020202020204" pitchFamily="34" charset="0"/>
                        </a:rPr>
                        <a:t>30</a:t>
                      </a:r>
                    </a:p>
                  </a:txBody>
                  <a:tcPr marT="45711" marB="4571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ctr"/>
                      <a:r>
                        <a:rPr lang="es-PE" sz="900" b="0" i="0" u="none" strike="noStrike" dirty="0">
                          <a:solidFill>
                            <a:srgbClr val="C00000"/>
                          </a:solidFill>
                          <a:effectLst/>
                          <a:latin typeface="Arial" panose="020B0604020202020204" pitchFamily="34" charset="0"/>
                        </a:rPr>
                        <a:t>3.38</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ctr"/>
                      <a:r>
                        <a:rPr lang="es-PE" sz="900" b="0" i="0" u="none" strike="noStrike" dirty="0">
                          <a:solidFill>
                            <a:srgbClr val="C00000"/>
                          </a:solidFill>
                          <a:effectLst/>
                          <a:latin typeface="Arial" panose="020B0604020202020204" pitchFamily="34" charset="0"/>
                        </a:rPr>
                        <a:t>3.50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ctr"/>
                      <a:r>
                        <a:rPr lang="es-PE" sz="900" b="0" i="0" u="none" strike="noStrike" dirty="0">
                          <a:solidFill>
                            <a:srgbClr val="C00000"/>
                          </a:solidFill>
                          <a:effectLst/>
                          <a:latin typeface="Arial" panose="020B0604020202020204" pitchFamily="34" charset="0"/>
                        </a:rPr>
                        <a:t>3.44</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ctr"/>
                      <a:r>
                        <a:rPr lang="es-PE" sz="900" b="0" i="0" u="none" strike="noStrike" dirty="0">
                          <a:solidFill>
                            <a:srgbClr val="C00000"/>
                          </a:solidFill>
                          <a:effectLst/>
                          <a:latin typeface="Arial" panose="020B0604020202020204" pitchFamily="34" charset="0"/>
                        </a:rPr>
                        <a:t>3.21</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ctr"/>
                      <a:r>
                        <a:rPr lang="es-PE" sz="900" b="0" i="0" u="none" strike="noStrike" dirty="0">
                          <a:solidFill>
                            <a:srgbClr val="C00000"/>
                          </a:solidFill>
                          <a:effectLst/>
                          <a:latin typeface="Arial" panose="020B0604020202020204" pitchFamily="34" charset="0"/>
                        </a:rPr>
                        <a:t>3.43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algn="ctr" fontAlgn="ctr"/>
                      <a:r>
                        <a:rPr lang="es-PE" sz="900" b="0" i="0" u="none" strike="noStrike" dirty="0">
                          <a:solidFill>
                            <a:srgbClr val="C00000"/>
                          </a:solidFill>
                          <a:effectLst/>
                          <a:latin typeface="Arial" panose="020B0604020202020204" pitchFamily="34" charset="0"/>
                        </a:rPr>
                        <a:t>3.32</a:t>
                      </a:r>
                    </a:p>
                  </a:txBody>
                  <a:tcPr marL="9525" marR="9525" marT="9525" marB="0"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4187809990"/>
                  </a:ext>
                </a:extLst>
              </a:tr>
              <a:tr h="205518">
                <a:tc rowSpan="3">
                  <a:txBody>
                    <a:bodyPr/>
                    <a:lstStyle/>
                    <a:p>
                      <a:pPr marL="0" marR="0" lvl="0" indent="0" algn="ctr" defTabSz="914400" rtl="0" eaLnBrk="1" fontAlgn="ctr" latinLnBrk="0" hangingPunct="1">
                        <a:lnSpc>
                          <a:spcPct val="80000"/>
                        </a:lnSpc>
                        <a:spcBef>
                          <a:spcPts val="0"/>
                        </a:spcBef>
                        <a:spcAft>
                          <a:spcPts val="0"/>
                        </a:spcAft>
                        <a:buClrTx/>
                        <a:buSzTx/>
                        <a:buFontTx/>
                        <a:buNone/>
                        <a:tabLst/>
                      </a:pPr>
                      <a:r>
                        <a:rPr kumimoji="0" lang="es-ES" altLang="es-ES" sz="800" b="1" i="0" u="none" strike="noStrike" cap="none" normalizeH="0" baseline="0" dirty="0">
                          <a:ln>
                            <a:noFill/>
                          </a:ln>
                          <a:solidFill>
                            <a:schemeClr val="tx1"/>
                          </a:solidFill>
                          <a:effectLst/>
                          <a:latin typeface="+mn-lt"/>
                          <a:cs typeface="Arial" panose="020B0604020202020204" pitchFamily="34" charset="0"/>
                        </a:rPr>
                        <a:t>DESPACHO SIMPLIFICADO DE EXPORTACIÓN</a:t>
                      </a:r>
                    </a:p>
                  </a:txBody>
                  <a:tcPr marT="45711" marB="4571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marL="0" marR="0" lvl="0" indent="0" algn="ctr" defTabSz="914400" rtl="0" eaLnBrk="1" fontAlgn="ctr" latinLnBrk="0" hangingPunct="1">
                        <a:lnSpc>
                          <a:spcPct val="80000"/>
                        </a:lnSpc>
                        <a:spcBef>
                          <a:spcPts val="0"/>
                        </a:spcBef>
                        <a:spcAft>
                          <a:spcPts val="0"/>
                        </a:spcAft>
                        <a:buClrTx/>
                        <a:buSzTx/>
                        <a:buFontTx/>
                        <a:buNone/>
                        <a:tabLst/>
                      </a:pPr>
                      <a:r>
                        <a:rPr kumimoji="0" lang="es-ES" altLang="es-E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Aérea</a:t>
                      </a:r>
                    </a:p>
                  </a:txBody>
                  <a:tcPr marT="45711" marB="4571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marL="0" marR="0" lvl="0" indent="0" algn="ctr" defTabSz="914400" rtl="0" eaLnBrk="1" fontAlgn="ctr" latinLnBrk="0" hangingPunct="1">
                        <a:lnSpc>
                          <a:spcPct val="80000"/>
                        </a:lnSpc>
                        <a:spcBef>
                          <a:spcPts val="0"/>
                        </a:spcBef>
                        <a:spcAft>
                          <a:spcPts val="0"/>
                        </a:spcAft>
                        <a:buClrTx/>
                        <a:buSzTx/>
                        <a:buFontTx/>
                        <a:buNone/>
                        <a:tabLst/>
                      </a:pPr>
                      <a:r>
                        <a:rPr kumimoji="0" lang="es-ES" altLang="es-E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15</a:t>
                      </a:r>
                    </a:p>
                  </a:txBody>
                  <a:tcPr marT="45711" marB="4571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algn="ctr" fontAlgn="ctr"/>
                      <a:r>
                        <a:rPr lang="es-PE" sz="900" b="0" i="0" u="none" strike="noStrike" dirty="0">
                          <a:solidFill>
                            <a:schemeClr val="tx1"/>
                          </a:solidFill>
                          <a:effectLst/>
                          <a:latin typeface="Arial" panose="020B0604020202020204" pitchFamily="34" charset="0"/>
                        </a:rPr>
                        <a:t>3.59</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algn="ctr" fontAlgn="ctr"/>
                      <a:r>
                        <a:rPr lang="es-PE" sz="900" b="0" i="0" u="none" strike="noStrike" dirty="0">
                          <a:solidFill>
                            <a:schemeClr val="tx1"/>
                          </a:solidFill>
                          <a:effectLst/>
                          <a:latin typeface="Arial" panose="020B0604020202020204" pitchFamily="34" charset="0"/>
                        </a:rPr>
                        <a:t>3.73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algn="ctr" fontAlgn="ctr"/>
                      <a:r>
                        <a:rPr lang="es-PE" sz="900" b="0" i="0" u="none" strike="noStrike" dirty="0">
                          <a:solidFill>
                            <a:schemeClr val="tx1"/>
                          </a:solidFill>
                          <a:effectLst/>
                          <a:latin typeface="Arial" panose="020B0604020202020204" pitchFamily="34" charset="0"/>
                        </a:rPr>
                        <a:t>3.83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algn="ctr" fontAlgn="ctr"/>
                      <a:r>
                        <a:rPr lang="es-PE" sz="900" b="0" i="0" u="none" strike="noStrike" dirty="0">
                          <a:solidFill>
                            <a:schemeClr val="tx1"/>
                          </a:solidFill>
                          <a:effectLst/>
                          <a:latin typeface="Arial" panose="020B0604020202020204" pitchFamily="34" charset="0"/>
                        </a:rPr>
                        <a:t>3.47</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algn="ctr" fontAlgn="ctr"/>
                      <a:r>
                        <a:rPr lang="es-PE" sz="900" b="0" i="0" u="none" strike="noStrike" dirty="0">
                          <a:solidFill>
                            <a:schemeClr val="tx1"/>
                          </a:solidFill>
                          <a:effectLst/>
                          <a:latin typeface="Arial" panose="020B0604020202020204" pitchFamily="34" charset="0"/>
                        </a:rPr>
                        <a:t>3.47</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algn="ctr" fontAlgn="ctr"/>
                      <a:r>
                        <a:rPr lang="es-PE" sz="900" b="0" i="0" u="none" strike="noStrike" dirty="0">
                          <a:solidFill>
                            <a:schemeClr val="tx1"/>
                          </a:solidFill>
                          <a:effectLst/>
                          <a:latin typeface="Arial" panose="020B0604020202020204" pitchFamily="34" charset="0"/>
                        </a:rPr>
                        <a:t>3.44</a:t>
                      </a:r>
                    </a:p>
                  </a:txBody>
                  <a:tcPr marL="9525" marR="9525" marT="9525" marB="0"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60000"/>
                        <a:lumOff val="40000"/>
                      </a:schemeClr>
                    </a:solidFill>
                  </a:tcPr>
                </a:tc>
                <a:extLst>
                  <a:ext uri="{0D108BD9-81ED-4DB2-BD59-A6C34878D82A}">
                    <a16:rowId xmlns:a16="http://schemas.microsoft.com/office/drawing/2014/main" val="58483500"/>
                  </a:ext>
                </a:extLst>
              </a:tr>
              <a:tr h="205518">
                <a:tc vMerge="1">
                  <a:txBody>
                    <a:bodyPr/>
                    <a:lstStyle/>
                    <a:p>
                      <a:pPr marL="0" marR="0" lvl="0" indent="0" algn="l" defTabSz="914400" rtl="0" eaLnBrk="1" fontAlgn="ctr" latinLnBrk="0" hangingPunct="1">
                        <a:lnSpc>
                          <a:spcPct val="100000"/>
                        </a:lnSpc>
                        <a:spcBef>
                          <a:spcPct val="0"/>
                        </a:spcBef>
                        <a:spcAft>
                          <a:spcPct val="0"/>
                        </a:spcAft>
                        <a:buClrTx/>
                        <a:buSzTx/>
                        <a:buFontTx/>
                        <a:buNone/>
                        <a:tabLst/>
                      </a:pPr>
                      <a:endParaRPr kumimoji="0" lang="es-ES" altLang="es-ES" sz="9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T="45711" marB="4571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ctr" latinLnBrk="0" hangingPunct="1">
                        <a:lnSpc>
                          <a:spcPct val="80000"/>
                        </a:lnSpc>
                        <a:spcBef>
                          <a:spcPts val="0"/>
                        </a:spcBef>
                        <a:spcAft>
                          <a:spcPts val="0"/>
                        </a:spcAft>
                        <a:buClrTx/>
                        <a:buSzTx/>
                        <a:buFontTx/>
                        <a:buNone/>
                        <a:tabLst/>
                      </a:pPr>
                      <a:r>
                        <a:rPr kumimoji="0" lang="es-ES" altLang="es-E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Marítima</a:t>
                      </a:r>
                    </a:p>
                  </a:txBody>
                  <a:tcPr marT="45711" marB="4571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marL="0" marR="0" lvl="0" indent="0" algn="ctr" defTabSz="914400" rtl="0" eaLnBrk="1" fontAlgn="ctr" latinLnBrk="0" hangingPunct="1">
                        <a:lnSpc>
                          <a:spcPct val="80000"/>
                        </a:lnSpc>
                        <a:spcBef>
                          <a:spcPts val="0"/>
                        </a:spcBef>
                        <a:spcAft>
                          <a:spcPts val="0"/>
                        </a:spcAft>
                        <a:buClrTx/>
                        <a:buSzTx/>
                        <a:buFontTx/>
                        <a:buNone/>
                        <a:tabLst/>
                      </a:pPr>
                      <a:r>
                        <a:rPr kumimoji="0" lang="es-ES" altLang="es-E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15</a:t>
                      </a:r>
                    </a:p>
                  </a:txBody>
                  <a:tcPr marT="45711" marB="4571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algn="ctr" fontAlgn="ctr"/>
                      <a:r>
                        <a:rPr lang="es-PE" sz="900" b="0" i="0" u="none" strike="noStrike" dirty="0">
                          <a:solidFill>
                            <a:schemeClr val="tx1"/>
                          </a:solidFill>
                          <a:effectLst/>
                          <a:latin typeface="Arial" panose="020B0604020202020204" pitchFamily="34" charset="0"/>
                        </a:rPr>
                        <a:t>3.85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algn="ctr" fontAlgn="ctr"/>
                      <a:r>
                        <a:rPr lang="es-PE" sz="900" b="0" i="0" u="none" strike="noStrike" dirty="0">
                          <a:solidFill>
                            <a:schemeClr val="tx1"/>
                          </a:solidFill>
                          <a:effectLst/>
                          <a:latin typeface="Arial" panose="020B0604020202020204" pitchFamily="34" charset="0"/>
                        </a:rPr>
                        <a:t>4.03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algn="ctr" fontAlgn="ctr"/>
                      <a:r>
                        <a:rPr lang="es-PE" sz="900" b="0" i="0" u="none" strike="noStrike" dirty="0">
                          <a:solidFill>
                            <a:schemeClr val="tx1"/>
                          </a:solidFill>
                          <a:effectLst/>
                          <a:latin typeface="Arial" panose="020B0604020202020204" pitchFamily="34" charset="0"/>
                        </a:rPr>
                        <a:t>4.00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algn="ctr" fontAlgn="ctr"/>
                      <a:r>
                        <a:rPr lang="es-PE" sz="900" b="0" i="0" u="none" strike="noStrike" dirty="0">
                          <a:solidFill>
                            <a:schemeClr val="tx1"/>
                          </a:solidFill>
                          <a:effectLst/>
                          <a:latin typeface="Arial" panose="020B0604020202020204" pitchFamily="34" charset="0"/>
                        </a:rPr>
                        <a:t>3.77</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algn="ctr" fontAlgn="ctr"/>
                      <a:r>
                        <a:rPr lang="es-PE" sz="900" b="0" i="0" u="none" strike="noStrike" dirty="0">
                          <a:solidFill>
                            <a:schemeClr val="tx1"/>
                          </a:solidFill>
                          <a:effectLst/>
                          <a:latin typeface="Arial" panose="020B0604020202020204" pitchFamily="34" charset="0"/>
                        </a:rPr>
                        <a:t>3.80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algn="ctr" fontAlgn="ctr"/>
                      <a:r>
                        <a:rPr lang="es-PE" sz="900" b="0" i="0" u="none" strike="noStrike" dirty="0">
                          <a:solidFill>
                            <a:schemeClr val="tx1"/>
                          </a:solidFill>
                          <a:effectLst/>
                          <a:latin typeface="Arial" panose="020B0604020202020204" pitchFamily="34" charset="0"/>
                        </a:rPr>
                        <a:t>3.67</a:t>
                      </a:r>
                    </a:p>
                  </a:txBody>
                  <a:tcPr marL="9525" marR="9525" marT="9525" marB="0"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60000"/>
                        <a:lumOff val="40000"/>
                      </a:schemeClr>
                    </a:solidFill>
                  </a:tcPr>
                </a:tc>
                <a:extLst>
                  <a:ext uri="{0D108BD9-81ED-4DB2-BD59-A6C34878D82A}">
                    <a16:rowId xmlns:a16="http://schemas.microsoft.com/office/drawing/2014/main" val="474868436"/>
                  </a:ext>
                </a:extLst>
              </a:tr>
              <a:tr h="205518">
                <a:tc vMerge="1">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ctr" latinLnBrk="0" hangingPunct="1">
                        <a:lnSpc>
                          <a:spcPct val="100000"/>
                        </a:lnSpc>
                        <a:spcBef>
                          <a:spcPct val="0"/>
                        </a:spcBef>
                        <a:spcAft>
                          <a:spcPct val="0"/>
                        </a:spcAft>
                        <a:buClrTx/>
                        <a:buSzTx/>
                        <a:buFontTx/>
                        <a:buNone/>
                        <a:tabLst/>
                      </a:pPr>
                      <a:endParaRPr kumimoji="0" lang="es-ES" altLang="es-ES" sz="9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T="45711" marB="4571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ctr" latinLnBrk="0" hangingPunct="1">
                        <a:lnSpc>
                          <a:spcPct val="80000"/>
                        </a:lnSpc>
                        <a:spcBef>
                          <a:spcPts val="0"/>
                        </a:spcBef>
                        <a:spcAft>
                          <a:spcPts val="0"/>
                        </a:spcAft>
                        <a:buClrTx/>
                        <a:buSzTx/>
                        <a:buFontTx/>
                        <a:buNone/>
                        <a:tabLst/>
                      </a:pPr>
                      <a:r>
                        <a:rPr kumimoji="0" lang="es-ES" altLang="es-ES" sz="900" b="1" i="0" u="none" strike="noStrike" cap="none" normalizeH="0" baseline="0" dirty="0">
                          <a:ln>
                            <a:noFill/>
                          </a:ln>
                          <a:solidFill>
                            <a:srgbClr val="B00000"/>
                          </a:solidFill>
                          <a:effectLst/>
                          <a:latin typeface="Arial" panose="020B0604020202020204" pitchFamily="34" charset="0"/>
                          <a:cs typeface="Arial" panose="020B0604020202020204" pitchFamily="34" charset="0"/>
                        </a:rPr>
                        <a:t>Total</a:t>
                      </a:r>
                    </a:p>
                  </a:txBody>
                  <a:tcPr marT="45711" marB="4571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marL="0" marR="0" lvl="0" indent="0" algn="ctr" defTabSz="914400" rtl="0" eaLnBrk="1" fontAlgn="ctr" latinLnBrk="0" hangingPunct="1">
                        <a:lnSpc>
                          <a:spcPct val="80000"/>
                        </a:lnSpc>
                        <a:spcBef>
                          <a:spcPts val="0"/>
                        </a:spcBef>
                        <a:spcAft>
                          <a:spcPts val="0"/>
                        </a:spcAft>
                        <a:buClrTx/>
                        <a:buSzTx/>
                        <a:buFontTx/>
                        <a:buNone/>
                        <a:tabLst/>
                      </a:pPr>
                      <a:r>
                        <a:rPr kumimoji="0" lang="es-ES" altLang="es-ES" sz="900" b="1" i="0" u="none" strike="noStrike" cap="none" normalizeH="0" baseline="0" dirty="0">
                          <a:ln>
                            <a:noFill/>
                          </a:ln>
                          <a:solidFill>
                            <a:srgbClr val="C00000"/>
                          </a:solidFill>
                          <a:effectLst/>
                          <a:latin typeface="Arial" panose="020B0604020202020204" pitchFamily="34" charset="0"/>
                          <a:cs typeface="Arial" panose="020B0604020202020204" pitchFamily="34" charset="0"/>
                        </a:rPr>
                        <a:t>30</a:t>
                      </a:r>
                    </a:p>
                  </a:txBody>
                  <a:tcPr marT="45711" marB="4571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algn="ctr" fontAlgn="ctr"/>
                      <a:r>
                        <a:rPr lang="es-PE" sz="900" b="0" i="0" u="none" strike="noStrike" dirty="0">
                          <a:solidFill>
                            <a:srgbClr val="C00000"/>
                          </a:solidFill>
                          <a:effectLst/>
                          <a:latin typeface="Arial" panose="020B0604020202020204" pitchFamily="34" charset="0"/>
                        </a:rPr>
                        <a:t>3.72</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algn="ctr" fontAlgn="ctr"/>
                      <a:r>
                        <a:rPr lang="es-PE" sz="900" b="0" i="0" u="none" strike="noStrike" dirty="0">
                          <a:solidFill>
                            <a:srgbClr val="C00000"/>
                          </a:solidFill>
                          <a:effectLst/>
                          <a:latin typeface="Arial" panose="020B0604020202020204" pitchFamily="34" charset="0"/>
                        </a:rPr>
                        <a:t>3.88</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algn="ctr" fontAlgn="ctr"/>
                      <a:r>
                        <a:rPr lang="es-PE" sz="900" b="0" i="0" u="none" strike="noStrike" dirty="0">
                          <a:solidFill>
                            <a:srgbClr val="C00000"/>
                          </a:solidFill>
                          <a:effectLst/>
                          <a:latin typeface="Arial" panose="020B0604020202020204" pitchFamily="34" charset="0"/>
                        </a:rPr>
                        <a:t>3.92</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algn="ctr" fontAlgn="ctr"/>
                      <a:r>
                        <a:rPr lang="es-PE" sz="900" b="0" i="0" u="none" strike="noStrike" dirty="0">
                          <a:solidFill>
                            <a:srgbClr val="C00000"/>
                          </a:solidFill>
                          <a:effectLst/>
                          <a:latin typeface="Arial" panose="020B0604020202020204" pitchFamily="34" charset="0"/>
                        </a:rPr>
                        <a:t>3.62</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algn="ctr" fontAlgn="ctr"/>
                      <a:r>
                        <a:rPr lang="es-PE" sz="900" b="0" i="0" u="none" strike="noStrike" dirty="0">
                          <a:solidFill>
                            <a:srgbClr val="C00000"/>
                          </a:solidFill>
                          <a:effectLst/>
                          <a:latin typeface="Arial" panose="020B0604020202020204" pitchFamily="34" charset="0"/>
                        </a:rPr>
                        <a:t>3.63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algn="ctr" fontAlgn="ctr"/>
                      <a:r>
                        <a:rPr lang="es-PE" sz="900" b="0" i="0" u="none" strike="noStrike" dirty="0">
                          <a:solidFill>
                            <a:srgbClr val="C00000"/>
                          </a:solidFill>
                          <a:effectLst/>
                          <a:latin typeface="Arial" panose="020B0604020202020204" pitchFamily="34" charset="0"/>
                        </a:rPr>
                        <a:t>3.56</a:t>
                      </a:r>
                    </a:p>
                  </a:txBody>
                  <a:tcPr marL="9525" marR="9525" marT="9525" marB="0"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60000"/>
                        <a:lumOff val="40000"/>
                      </a:schemeClr>
                    </a:solidFill>
                  </a:tcPr>
                </a:tc>
                <a:extLst>
                  <a:ext uri="{0D108BD9-81ED-4DB2-BD59-A6C34878D82A}">
                    <a16:rowId xmlns:a16="http://schemas.microsoft.com/office/drawing/2014/main" val="10006"/>
                  </a:ext>
                </a:extLst>
              </a:tr>
            </a:tbl>
          </a:graphicData>
        </a:graphic>
      </p:graphicFrame>
      <p:sp>
        <p:nvSpPr>
          <p:cNvPr id="25" name="Text Box 568">
            <a:extLst>
              <a:ext uri="{FF2B5EF4-FFF2-40B4-BE49-F238E27FC236}">
                <a16:creationId xmlns:a16="http://schemas.microsoft.com/office/drawing/2014/main" id="{51D4D209-2D19-4363-9893-AF517280812A}"/>
              </a:ext>
            </a:extLst>
          </p:cNvPr>
          <p:cNvSpPr txBox="1">
            <a:spLocks noChangeArrowheads="1"/>
          </p:cNvSpPr>
          <p:nvPr/>
        </p:nvSpPr>
        <p:spPr bwMode="auto">
          <a:xfrm>
            <a:off x="4062664" y="978340"/>
            <a:ext cx="576103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r" defTabSz="457200" rtl="0" eaLnBrk="1" fontAlgn="auto" latinLnBrk="0" hangingPunct="1">
              <a:lnSpc>
                <a:spcPct val="100000"/>
              </a:lnSpc>
              <a:spcBef>
                <a:spcPct val="50000"/>
              </a:spcBef>
              <a:spcAft>
                <a:spcPts val="0"/>
              </a:spcAft>
              <a:buClrTx/>
              <a:buSzTx/>
              <a:buFontTx/>
              <a:buNone/>
              <a:tabLst/>
              <a:defRPr/>
            </a:pPr>
            <a:r>
              <a:rPr kumimoji="0" lang="es-ES" altLang="es-ES" sz="16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Por dimensiones y tipo de Aduana</a:t>
            </a:r>
          </a:p>
        </p:txBody>
      </p:sp>
      <p:sp>
        <p:nvSpPr>
          <p:cNvPr id="6" name="Título 2">
            <a:extLst>
              <a:ext uri="{FF2B5EF4-FFF2-40B4-BE49-F238E27FC236}">
                <a16:creationId xmlns:a16="http://schemas.microsoft.com/office/drawing/2014/main" id="{8D945A54-3BD5-4B9D-9436-CE7E48350CD6}"/>
              </a:ext>
            </a:extLst>
          </p:cNvPr>
          <p:cNvSpPr>
            <a:spLocks noGrp="1"/>
          </p:cNvSpPr>
          <p:nvPr>
            <p:ph type="title"/>
          </p:nvPr>
        </p:nvSpPr>
        <p:spPr>
          <a:xfrm>
            <a:off x="219077" y="220271"/>
            <a:ext cx="9442546" cy="970187"/>
          </a:xfrm>
        </p:spPr>
        <p:txBody>
          <a:bodyPr>
            <a:normAutofit/>
          </a:bodyPr>
          <a:lstStyle/>
          <a:p>
            <a:r>
              <a:rPr lang="es-PE" sz="2400" dirty="0"/>
              <a:t>2. Resumen Ejecutivo</a:t>
            </a:r>
            <a:br>
              <a:rPr lang="es-PE" sz="2400" dirty="0"/>
            </a:br>
            <a:r>
              <a:rPr lang="es-PE" sz="2200" dirty="0"/>
              <a:t>   </a:t>
            </a:r>
            <a:r>
              <a:rPr lang="es-PE" sz="2200" dirty="0">
                <a:solidFill>
                  <a:srgbClr val="1264A1"/>
                </a:solidFill>
              </a:rPr>
              <a:t>  </a:t>
            </a:r>
            <a:r>
              <a:rPr lang="es-PE" sz="1600" dirty="0">
                <a:solidFill>
                  <a:srgbClr val="1264A1"/>
                </a:solidFill>
              </a:rPr>
              <a:t>2.1 Indicadores de Satisfacción Post Contacto  - Aduanas</a:t>
            </a:r>
            <a:br>
              <a:rPr lang="es-PE" sz="1600" dirty="0">
                <a:solidFill>
                  <a:srgbClr val="1264A1"/>
                </a:solidFill>
              </a:rPr>
            </a:br>
            <a:r>
              <a:rPr lang="es-PE" sz="1600" dirty="0">
                <a:solidFill>
                  <a:srgbClr val="1264A1"/>
                </a:solidFill>
              </a:rPr>
              <a:t>              2.1.21 Puntos Fuertes y Débiles</a:t>
            </a:r>
          </a:p>
        </p:txBody>
      </p:sp>
      <p:sp>
        <p:nvSpPr>
          <p:cNvPr id="7" name="Text Box 4">
            <a:extLst>
              <a:ext uri="{FF2B5EF4-FFF2-40B4-BE49-F238E27FC236}">
                <a16:creationId xmlns:a16="http://schemas.microsoft.com/office/drawing/2014/main" id="{8581060A-FBAA-4C8A-A8B7-C353785B7617}"/>
              </a:ext>
            </a:extLst>
          </p:cNvPr>
          <p:cNvSpPr>
            <a:spLocks noChangeArrowheads="1"/>
          </p:cNvSpPr>
          <p:nvPr/>
        </p:nvSpPr>
        <p:spPr bwMode="auto">
          <a:xfrm rot="16200000">
            <a:off x="-442954" y="2624336"/>
            <a:ext cx="1365238" cy="343519"/>
          </a:xfrm>
          <a:prstGeom prst="roundRect">
            <a:avLst>
              <a:gd name="adj" fmla="val 16667"/>
            </a:avLst>
          </a:prstGeom>
          <a:solidFill>
            <a:schemeClr val="bg2">
              <a:lumMod val="50000"/>
            </a:schemeClr>
          </a:solidFill>
          <a:ln>
            <a:noFill/>
          </a:ln>
          <a:effectLst/>
        </p:spPr>
        <p:txBody>
          <a:bodyPr>
            <a:noAutofit/>
          </a:bodyPr>
          <a:lstStyle>
            <a:lvl1pPr>
              <a:spcBef>
                <a:spcPct val="20000"/>
              </a:spcBef>
              <a:buChar char="•"/>
              <a:tabLst>
                <a:tab pos="4849813" algn="l"/>
              </a:tabLst>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tabLst>
                <a:tab pos="4849813" algn="l"/>
              </a:tabLst>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tabLst>
                <a:tab pos="4849813" algn="l"/>
              </a:tabLst>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tabLst>
                <a:tab pos="4849813" algn="l"/>
              </a:tabLst>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tabLst>
                <a:tab pos="4849813" algn="l"/>
              </a:tabLst>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tabLst>
                <a:tab pos="4849813" algn="l"/>
              </a:tabLst>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tabLst>
                <a:tab pos="4849813" algn="l"/>
              </a:tabLst>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tabLst>
                <a:tab pos="4849813" algn="l"/>
              </a:tabLst>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tabLst>
                <a:tab pos="4849813" algn="l"/>
              </a:tabLst>
              <a:defRPr sz="2000">
                <a:solidFill>
                  <a:schemeClr val="tx1"/>
                </a:solidFill>
                <a:latin typeface="Arial" panose="020B0604020202020204" pitchFamily="34" charset="0"/>
                <a:cs typeface="Arial" panose="020B0604020202020204" pitchFamily="34" charset="0"/>
              </a:defRPr>
            </a:lvl9pPr>
          </a:lstStyle>
          <a:p>
            <a:pPr marL="0" marR="0" lvl="0" indent="0" algn="ctr" defTabSz="457200" rtl="0" eaLnBrk="1" fontAlgn="auto" latinLnBrk="0" hangingPunct="1">
              <a:lnSpc>
                <a:spcPct val="100000"/>
              </a:lnSpc>
              <a:spcBef>
                <a:spcPct val="50000"/>
              </a:spcBef>
              <a:spcAft>
                <a:spcPts val="0"/>
              </a:spcAft>
              <a:buClrTx/>
              <a:buSzTx/>
              <a:buFontTx/>
              <a:buNone/>
              <a:tabLst>
                <a:tab pos="4849813" algn="l"/>
              </a:tabLst>
              <a:defRPr/>
            </a:pPr>
            <a:r>
              <a:rPr kumimoji="0" lang="es-ES" altLang="es-ES" sz="1400" b="0" i="0" u="none" strike="noStrike" kern="1200" cap="none" spc="0" normalizeH="0" baseline="0" noProof="0" dirty="0">
                <a:ln>
                  <a:noFill/>
                </a:ln>
                <a:solidFill>
                  <a:prstClr val="white"/>
                </a:solidFill>
                <a:effectLst/>
                <a:uLnTx/>
                <a:uFillTx/>
                <a:latin typeface="Calibri" panose="020F0502020204030204"/>
                <a:ea typeface="+mn-ea"/>
                <a:cs typeface="Arial" panose="020B0604020202020204" pitchFamily="34" charset="0"/>
              </a:rPr>
              <a:t>Importaciones</a:t>
            </a:r>
          </a:p>
        </p:txBody>
      </p:sp>
      <p:sp>
        <p:nvSpPr>
          <p:cNvPr id="8" name="Text Box 4">
            <a:extLst>
              <a:ext uri="{FF2B5EF4-FFF2-40B4-BE49-F238E27FC236}">
                <a16:creationId xmlns:a16="http://schemas.microsoft.com/office/drawing/2014/main" id="{A375A91F-E2B9-4C17-B81C-3AE1B5B3DD61}"/>
              </a:ext>
            </a:extLst>
          </p:cNvPr>
          <p:cNvSpPr>
            <a:spLocks noChangeArrowheads="1"/>
          </p:cNvSpPr>
          <p:nvPr/>
        </p:nvSpPr>
        <p:spPr bwMode="auto">
          <a:xfrm rot="16200000">
            <a:off x="-438765" y="5297741"/>
            <a:ext cx="1365238" cy="343518"/>
          </a:xfrm>
          <a:prstGeom prst="roundRect">
            <a:avLst>
              <a:gd name="adj" fmla="val 16667"/>
            </a:avLst>
          </a:prstGeom>
          <a:solidFill>
            <a:schemeClr val="bg2">
              <a:lumMod val="50000"/>
            </a:schemeClr>
          </a:solidFill>
          <a:ln>
            <a:noFill/>
          </a:ln>
          <a:effectLst/>
        </p:spPr>
        <p:txBody>
          <a:bodyPr>
            <a:noAutofit/>
          </a:bodyPr>
          <a:lstStyle>
            <a:lvl1pPr>
              <a:spcBef>
                <a:spcPct val="20000"/>
              </a:spcBef>
              <a:buChar char="•"/>
              <a:tabLst>
                <a:tab pos="4849813" algn="l"/>
              </a:tabLst>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tabLst>
                <a:tab pos="4849813" algn="l"/>
              </a:tabLst>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tabLst>
                <a:tab pos="4849813" algn="l"/>
              </a:tabLst>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tabLst>
                <a:tab pos="4849813" algn="l"/>
              </a:tabLst>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tabLst>
                <a:tab pos="4849813" algn="l"/>
              </a:tabLst>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tabLst>
                <a:tab pos="4849813" algn="l"/>
              </a:tabLst>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tabLst>
                <a:tab pos="4849813" algn="l"/>
              </a:tabLst>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tabLst>
                <a:tab pos="4849813" algn="l"/>
              </a:tabLst>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tabLst>
                <a:tab pos="4849813" algn="l"/>
              </a:tabLst>
              <a:defRPr sz="2000">
                <a:solidFill>
                  <a:schemeClr val="tx1"/>
                </a:solidFill>
                <a:latin typeface="Arial" panose="020B0604020202020204" pitchFamily="34" charset="0"/>
                <a:cs typeface="Arial" panose="020B0604020202020204" pitchFamily="34" charset="0"/>
              </a:defRPr>
            </a:lvl9pPr>
          </a:lstStyle>
          <a:p>
            <a:pPr marL="0" marR="0" lvl="0" indent="0" algn="ctr" defTabSz="457200" rtl="0" eaLnBrk="1" fontAlgn="auto" latinLnBrk="0" hangingPunct="1">
              <a:lnSpc>
                <a:spcPct val="100000"/>
              </a:lnSpc>
              <a:spcBef>
                <a:spcPct val="50000"/>
              </a:spcBef>
              <a:spcAft>
                <a:spcPts val="0"/>
              </a:spcAft>
              <a:buClrTx/>
              <a:buSzTx/>
              <a:buFontTx/>
              <a:buNone/>
              <a:tabLst>
                <a:tab pos="4849813" algn="l"/>
              </a:tabLst>
              <a:defRPr/>
            </a:pPr>
            <a:r>
              <a:rPr kumimoji="0" lang="es-ES" altLang="es-ES" sz="1400" b="0" i="0" u="none" strike="noStrike" kern="1200" cap="none" spc="0" normalizeH="0" baseline="0" noProof="0" dirty="0">
                <a:ln>
                  <a:noFill/>
                </a:ln>
                <a:solidFill>
                  <a:prstClr val="white"/>
                </a:solidFill>
                <a:effectLst/>
                <a:uLnTx/>
                <a:uFillTx/>
                <a:latin typeface="Calibri" panose="020F0502020204030204"/>
                <a:ea typeface="+mn-ea"/>
                <a:cs typeface="Arial" panose="020B0604020202020204" pitchFamily="34" charset="0"/>
              </a:rPr>
              <a:t>Exportaciones</a:t>
            </a:r>
          </a:p>
        </p:txBody>
      </p:sp>
      <p:cxnSp>
        <p:nvCxnSpPr>
          <p:cNvPr id="3" name="Conector recto 2">
            <a:extLst>
              <a:ext uri="{FF2B5EF4-FFF2-40B4-BE49-F238E27FC236}">
                <a16:creationId xmlns:a16="http://schemas.microsoft.com/office/drawing/2014/main" id="{B96BC327-79C1-4F4A-94AA-478CB7D869FD}"/>
              </a:ext>
            </a:extLst>
          </p:cNvPr>
          <p:cNvCxnSpPr/>
          <p:nvPr/>
        </p:nvCxnSpPr>
        <p:spPr>
          <a:xfrm>
            <a:off x="432162" y="4141633"/>
            <a:ext cx="941057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4584368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número de diapositiva 1">
            <a:extLst>
              <a:ext uri="{FF2B5EF4-FFF2-40B4-BE49-F238E27FC236}">
                <a16:creationId xmlns:a16="http://schemas.microsoft.com/office/drawing/2014/main" id="{9E1DEA74-0C39-4365-97D4-4FEE8EB7276E}"/>
              </a:ext>
            </a:extLst>
          </p:cNvPr>
          <p:cNvSpPr txBox="1">
            <a:spLocks/>
          </p:cNvSpPr>
          <p:nvPr/>
        </p:nvSpPr>
        <p:spPr>
          <a:xfrm>
            <a:off x="9202054" y="7181197"/>
            <a:ext cx="684000" cy="252000"/>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fld id="{8D9E8431-6244-4EDD-9F97-38DD69D280C7}" type="slidenum">
              <a:rPr kumimoji="0" lang="es-ES" altLang="es-E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48</a:t>
            </a:fld>
            <a:endParaRPr kumimoji="0" lang="es-ES" altLang="es-E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5" name="Rectángulo 14">
            <a:extLst>
              <a:ext uri="{FF2B5EF4-FFF2-40B4-BE49-F238E27FC236}">
                <a16:creationId xmlns:a16="http://schemas.microsoft.com/office/drawing/2014/main" id="{72D84664-CFFE-446B-B817-C94B59AD6E75}"/>
              </a:ext>
            </a:extLst>
          </p:cNvPr>
          <p:cNvSpPr/>
          <p:nvPr/>
        </p:nvSpPr>
        <p:spPr>
          <a:xfrm>
            <a:off x="1428750" y="1354438"/>
            <a:ext cx="7048500" cy="369332"/>
          </a:xfrm>
          <a:prstGeom prst="rect">
            <a:avLst/>
          </a:prstGeom>
          <a:solidFill>
            <a:srgbClr val="C02C4D"/>
          </a:solid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ES" altLang="es-ES" sz="1800" b="0"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t>- Agentes Orientación Telefónica - </a:t>
            </a:r>
            <a:endParaRPr kumimoji="0" lang="es-E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9" name="Título 2">
            <a:extLst>
              <a:ext uri="{FF2B5EF4-FFF2-40B4-BE49-F238E27FC236}">
                <a16:creationId xmlns:a16="http://schemas.microsoft.com/office/drawing/2014/main" id="{8D945A54-3BD5-4B9D-9436-CE7E48350CD6}"/>
              </a:ext>
            </a:extLst>
          </p:cNvPr>
          <p:cNvSpPr txBox="1">
            <a:spLocks/>
          </p:cNvSpPr>
          <p:nvPr/>
        </p:nvSpPr>
        <p:spPr>
          <a:xfrm>
            <a:off x="304802" y="365127"/>
            <a:ext cx="9601198" cy="970187"/>
          </a:xfrm>
          <a:prstGeom prst="rect">
            <a:avLst/>
          </a:prstGeom>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lang="es-PE" sz="2800" b="1" kern="1200" dirty="0">
                <a:solidFill>
                  <a:srgbClr val="C02C4D"/>
                </a:solidFill>
                <a:latin typeface="+mj-lt"/>
                <a:ea typeface="+mn-ea"/>
                <a:cs typeface="Arial"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s-PE" sz="2400" b="1" i="0" u="none" strike="noStrike" kern="1200" cap="none" spc="0" normalizeH="0" baseline="0" noProof="0" dirty="0">
                <a:ln>
                  <a:noFill/>
                </a:ln>
                <a:solidFill>
                  <a:srgbClr val="C02C4D"/>
                </a:solidFill>
                <a:effectLst/>
                <a:uLnTx/>
                <a:uFillTx/>
                <a:latin typeface="Calibri Light" panose="020F0302020204030204"/>
                <a:ea typeface="+mn-ea"/>
                <a:cs typeface="Arial" pitchFamily="34" charset="0"/>
              </a:rPr>
              <a:t>2. Resumen Ejecutivo</a:t>
            </a:r>
            <a:br>
              <a:rPr kumimoji="0" lang="es-PE" sz="2800" b="1" i="0" u="none" strike="noStrike" kern="1200" cap="none" spc="0" normalizeH="0" baseline="0" noProof="0" dirty="0">
                <a:ln>
                  <a:noFill/>
                </a:ln>
                <a:solidFill>
                  <a:srgbClr val="C02C4D"/>
                </a:solidFill>
                <a:effectLst/>
                <a:uLnTx/>
                <a:uFillTx/>
                <a:latin typeface="Calibri Light" panose="020F0302020204030204"/>
                <a:ea typeface="+mn-ea"/>
                <a:cs typeface="Arial" pitchFamily="34" charset="0"/>
              </a:rPr>
            </a:br>
            <a:r>
              <a:rPr kumimoji="0" lang="es-PE" sz="2800" b="1" i="0" u="none" strike="noStrike" kern="1200" cap="none" spc="0" normalizeH="0" baseline="0" noProof="0" dirty="0">
                <a:ln>
                  <a:noFill/>
                </a:ln>
                <a:solidFill>
                  <a:srgbClr val="C02C4D"/>
                </a:solidFill>
                <a:effectLst/>
                <a:uLnTx/>
                <a:uFillTx/>
                <a:latin typeface="Calibri Light" panose="020F0302020204030204"/>
                <a:ea typeface="+mn-ea"/>
                <a:cs typeface="Arial" pitchFamily="34" charset="0"/>
              </a:rPr>
              <a:t>   </a:t>
            </a:r>
            <a:r>
              <a:rPr kumimoji="0" lang="es-PE" sz="2800" b="1" i="0" u="none" strike="noStrike" kern="1200" cap="none" spc="0" normalizeH="0" baseline="0" noProof="0" dirty="0">
                <a:ln>
                  <a:noFill/>
                </a:ln>
                <a:solidFill>
                  <a:srgbClr val="1264A1"/>
                </a:solidFill>
                <a:effectLst/>
                <a:uLnTx/>
                <a:uFillTx/>
                <a:latin typeface="Calibri Light" panose="020F0302020204030204"/>
                <a:ea typeface="+mn-ea"/>
                <a:cs typeface="Arial" pitchFamily="34" charset="0"/>
              </a:rPr>
              <a:t> </a:t>
            </a:r>
            <a:r>
              <a:rPr kumimoji="0" lang="es-PE" sz="1600" b="1" i="0" u="none" strike="noStrike" kern="1200" cap="none" spc="0" normalizeH="0" baseline="0" noProof="0" dirty="0">
                <a:ln>
                  <a:noFill/>
                </a:ln>
                <a:solidFill>
                  <a:srgbClr val="1264A1"/>
                </a:solidFill>
                <a:effectLst/>
                <a:uLnTx/>
                <a:uFillTx/>
                <a:latin typeface="Calibri Light" panose="020F0302020204030204"/>
                <a:ea typeface="+mn-ea"/>
                <a:cs typeface="Arial" pitchFamily="34" charset="0"/>
              </a:rPr>
              <a:t>2.1 Indicadores de Satisfacción Post Contacto – Aduanas</a:t>
            </a:r>
            <a:br>
              <a:rPr kumimoji="0" lang="es-PE" sz="1600" b="1" i="0" u="none" strike="noStrike" kern="1200" cap="none" spc="0" normalizeH="0" baseline="0" noProof="0" dirty="0">
                <a:ln>
                  <a:noFill/>
                </a:ln>
                <a:solidFill>
                  <a:srgbClr val="1264A1"/>
                </a:solidFill>
                <a:effectLst/>
                <a:uLnTx/>
                <a:uFillTx/>
                <a:latin typeface="Calibri Light" panose="020F0302020204030204"/>
                <a:ea typeface="+mn-ea"/>
                <a:cs typeface="Arial" pitchFamily="34" charset="0"/>
              </a:rPr>
            </a:br>
            <a:r>
              <a:rPr kumimoji="0" lang="es-PE" sz="1600" b="1" i="0" u="none" strike="noStrike" kern="1200" cap="none" spc="0" normalizeH="0" baseline="0" noProof="0" dirty="0">
                <a:ln>
                  <a:noFill/>
                </a:ln>
                <a:solidFill>
                  <a:srgbClr val="1264A1"/>
                </a:solidFill>
                <a:effectLst/>
                <a:uLnTx/>
                <a:uFillTx/>
                <a:latin typeface="Calibri Light" panose="020F0302020204030204"/>
                <a:ea typeface="+mn-ea"/>
                <a:cs typeface="Arial" pitchFamily="34" charset="0"/>
              </a:rPr>
              <a:t>             2.1.22 Ranking por Supervisor: Servicio Orientación Telefónica</a:t>
            </a:r>
          </a:p>
        </p:txBody>
      </p:sp>
      <p:sp>
        <p:nvSpPr>
          <p:cNvPr id="12" name="18 CuadroTexto">
            <a:extLst>
              <a:ext uri="{FF2B5EF4-FFF2-40B4-BE49-F238E27FC236}">
                <a16:creationId xmlns:a16="http://schemas.microsoft.com/office/drawing/2014/main" id="{CD4C2054-34FF-4FA8-8AD6-6CB08F9ABAB3}"/>
              </a:ext>
            </a:extLst>
          </p:cNvPr>
          <p:cNvSpPr txBox="1">
            <a:spLocks noChangeArrowheads="1"/>
          </p:cNvSpPr>
          <p:nvPr/>
        </p:nvSpPr>
        <p:spPr bwMode="auto">
          <a:xfrm>
            <a:off x="587688" y="6553297"/>
            <a:ext cx="59182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s-ES" altLang="es-ES" sz="1000" b="0" i="1"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Nota: (*) El número de casos no garantiza que los datos obtenidos sean estadísticamente representativos</a:t>
            </a:r>
          </a:p>
        </p:txBody>
      </p:sp>
      <p:graphicFrame>
        <p:nvGraphicFramePr>
          <p:cNvPr id="10" name="Gráfico 9">
            <a:extLst>
              <a:ext uri="{FF2B5EF4-FFF2-40B4-BE49-F238E27FC236}">
                <a16:creationId xmlns:a16="http://schemas.microsoft.com/office/drawing/2014/main" id="{31992242-90EF-424F-9720-91399FFC5F12}"/>
              </a:ext>
            </a:extLst>
          </p:cNvPr>
          <p:cNvGraphicFramePr/>
          <p:nvPr>
            <p:extLst>
              <p:ext uri="{D42A27DB-BD31-4B8C-83A1-F6EECF244321}">
                <p14:modId xmlns:p14="http://schemas.microsoft.com/office/powerpoint/2010/main" val="2494387254"/>
              </p:ext>
            </p:extLst>
          </p:nvPr>
        </p:nvGraphicFramePr>
        <p:xfrm>
          <a:off x="50066" y="2385049"/>
          <a:ext cx="4882148" cy="378127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Gráfico 7">
            <a:extLst>
              <a:ext uri="{FF2B5EF4-FFF2-40B4-BE49-F238E27FC236}">
                <a16:creationId xmlns:a16="http://schemas.microsoft.com/office/drawing/2014/main" id="{F7BBFFD7-E91A-493B-B45D-15F22DB5431A}"/>
              </a:ext>
            </a:extLst>
          </p:cNvPr>
          <p:cNvGraphicFramePr/>
          <p:nvPr>
            <p:extLst>
              <p:ext uri="{D42A27DB-BD31-4B8C-83A1-F6EECF244321}">
                <p14:modId xmlns:p14="http://schemas.microsoft.com/office/powerpoint/2010/main" val="2661988224"/>
              </p:ext>
            </p:extLst>
          </p:nvPr>
        </p:nvGraphicFramePr>
        <p:xfrm>
          <a:off x="5188524" y="2412213"/>
          <a:ext cx="4565073" cy="2532361"/>
        </p:xfrm>
        <a:graphic>
          <a:graphicData uri="http://schemas.openxmlformats.org/drawingml/2006/chart">
            <c:chart xmlns:c="http://schemas.openxmlformats.org/drawingml/2006/chart" xmlns:r="http://schemas.openxmlformats.org/officeDocument/2006/relationships" r:id="rId3"/>
          </a:graphicData>
        </a:graphic>
      </p:graphicFrame>
      <p:cxnSp>
        <p:nvCxnSpPr>
          <p:cNvPr id="3" name="Conector recto 2">
            <a:extLst>
              <a:ext uri="{FF2B5EF4-FFF2-40B4-BE49-F238E27FC236}">
                <a16:creationId xmlns:a16="http://schemas.microsoft.com/office/drawing/2014/main" id="{617E6EB6-A776-4259-8F2B-1CD7D40E9463}"/>
              </a:ext>
            </a:extLst>
          </p:cNvPr>
          <p:cNvCxnSpPr/>
          <p:nvPr/>
        </p:nvCxnSpPr>
        <p:spPr>
          <a:xfrm>
            <a:off x="5098473" y="1958337"/>
            <a:ext cx="0" cy="4331627"/>
          </a:xfrm>
          <a:prstGeom prst="line">
            <a:avLst/>
          </a:prstGeom>
          <a:ln>
            <a:solidFill>
              <a:schemeClr val="tx1">
                <a:lumMod val="85000"/>
                <a:lumOff val="1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3" name="Text Box 568">
            <a:extLst>
              <a:ext uri="{FF2B5EF4-FFF2-40B4-BE49-F238E27FC236}">
                <a16:creationId xmlns:a16="http://schemas.microsoft.com/office/drawing/2014/main" id="{BC4B1017-D8A2-4E55-AC54-88EC54D9620F}"/>
              </a:ext>
            </a:extLst>
          </p:cNvPr>
          <p:cNvSpPr txBox="1">
            <a:spLocks noChangeArrowheads="1"/>
          </p:cNvSpPr>
          <p:nvPr/>
        </p:nvSpPr>
        <p:spPr bwMode="auto">
          <a:xfrm>
            <a:off x="1745673" y="2010935"/>
            <a:ext cx="1607127"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ctr" defTabSz="457200" rtl="0" eaLnBrk="1" fontAlgn="auto" latinLnBrk="0" hangingPunct="1">
              <a:lnSpc>
                <a:spcPct val="100000"/>
              </a:lnSpc>
              <a:spcBef>
                <a:spcPct val="50000"/>
              </a:spcBef>
              <a:spcAft>
                <a:spcPts val="0"/>
              </a:spcAft>
              <a:buClrTx/>
              <a:buSzTx/>
              <a:buFontTx/>
              <a:buNone/>
              <a:tabLst/>
              <a:defRPr/>
            </a:pPr>
            <a:r>
              <a:rPr kumimoji="0" lang="es-ES" altLang="es-ES" sz="15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Total Agentes</a:t>
            </a:r>
          </a:p>
        </p:txBody>
      </p:sp>
      <p:sp>
        <p:nvSpPr>
          <p:cNvPr id="14" name="Text Box 568">
            <a:extLst>
              <a:ext uri="{FF2B5EF4-FFF2-40B4-BE49-F238E27FC236}">
                <a16:creationId xmlns:a16="http://schemas.microsoft.com/office/drawing/2014/main" id="{D9E1AC39-466F-4A7B-A075-DC688EA8FCFA}"/>
              </a:ext>
            </a:extLst>
          </p:cNvPr>
          <p:cNvSpPr txBox="1">
            <a:spLocks noChangeArrowheads="1"/>
          </p:cNvSpPr>
          <p:nvPr/>
        </p:nvSpPr>
        <p:spPr bwMode="auto">
          <a:xfrm>
            <a:off x="5932384" y="1970398"/>
            <a:ext cx="3269670"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ctr" defTabSz="457200" rtl="0" eaLnBrk="1" fontAlgn="auto" latinLnBrk="0" hangingPunct="1">
              <a:lnSpc>
                <a:spcPct val="100000"/>
              </a:lnSpc>
              <a:spcBef>
                <a:spcPct val="50000"/>
              </a:spcBef>
              <a:spcAft>
                <a:spcPts val="0"/>
              </a:spcAft>
              <a:buClrTx/>
              <a:buSzTx/>
              <a:buFontTx/>
              <a:buNone/>
              <a:tabLst/>
              <a:defRPr/>
            </a:pPr>
            <a:r>
              <a:rPr kumimoji="0" lang="es-ES" altLang="es-ES" sz="15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Para los Agentes con mayor muestra</a:t>
            </a:r>
          </a:p>
        </p:txBody>
      </p:sp>
    </p:spTree>
    <p:extLst>
      <p:ext uri="{BB962C8B-B14F-4D97-AF65-F5344CB8AC3E}">
        <p14:creationId xmlns:p14="http://schemas.microsoft.com/office/powerpoint/2010/main" val="271257612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número de diapositiva 1">
            <a:extLst>
              <a:ext uri="{FF2B5EF4-FFF2-40B4-BE49-F238E27FC236}">
                <a16:creationId xmlns:a16="http://schemas.microsoft.com/office/drawing/2014/main" id="{9E1DEA74-0C39-4365-97D4-4FEE8EB7276E}"/>
              </a:ext>
            </a:extLst>
          </p:cNvPr>
          <p:cNvSpPr txBox="1">
            <a:spLocks/>
          </p:cNvSpPr>
          <p:nvPr/>
        </p:nvSpPr>
        <p:spPr>
          <a:xfrm>
            <a:off x="9202054" y="7181197"/>
            <a:ext cx="684000" cy="252000"/>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fld id="{8D9E8431-6244-4EDD-9F97-38DD69D280C7}" type="slidenum">
              <a:rPr kumimoji="0" lang="es-ES" altLang="es-E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49</a:t>
            </a:fld>
            <a:endParaRPr kumimoji="0" lang="es-ES" altLang="es-E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5" name="Rectángulo 14">
            <a:extLst>
              <a:ext uri="{FF2B5EF4-FFF2-40B4-BE49-F238E27FC236}">
                <a16:creationId xmlns:a16="http://schemas.microsoft.com/office/drawing/2014/main" id="{72D84664-CFFE-446B-B817-C94B59AD6E75}"/>
              </a:ext>
            </a:extLst>
          </p:cNvPr>
          <p:cNvSpPr/>
          <p:nvPr/>
        </p:nvSpPr>
        <p:spPr>
          <a:xfrm>
            <a:off x="1428750" y="1354438"/>
            <a:ext cx="7048500" cy="369332"/>
          </a:xfrm>
          <a:prstGeom prst="rect">
            <a:avLst/>
          </a:prstGeom>
          <a:solidFill>
            <a:srgbClr val="C02C4D"/>
          </a:solid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ES" altLang="es-ES" sz="1800" b="0"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t>- Agentes Orientación Portal - </a:t>
            </a:r>
            <a:endParaRPr kumimoji="0" lang="es-E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9" name="Título 2">
            <a:extLst>
              <a:ext uri="{FF2B5EF4-FFF2-40B4-BE49-F238E27FC236}">
                <a16:creationId xmlns:a16="http://schemas.microsoft.com/office/drawing/2014/main" id="{8D945A54-3BD5-4B9D-9436-CE7E48350CD6}"/>
              </a:ext>
            </a:extLst>
          </p:cNvPr>
          <p:cNvSpPr txBox="1">
            <a:spLocks/>
          </p:cNvSpPr>
          <p:nvPr/>
        </p:nvSpPr>
        <p:spPr>
          <a:xfrm>
            <a:off x="304802" y="365127"/>
            <a:ext cx="9601198" cy="970187"/>
          </a:xfrm>
          <a:prstGeom prst="rect">
            <a:avLst/>
          </a:prstGeom>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lang="es-PE" sz="2800" b="1" kern="1200" dirty="0">
                <a:solidFill>
                  <a:srgbClr val="C02C4D"/>
                </a:solidFill>
                <a:latin typeface="+mj-lt"/>
                <a:ea typeface="+mn-ea"/>
                <a:cs typeface="Arial"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s-PE" sz="2400" b="1" i="0" u="none" strike="noStrike" kern="1200" cap="none" spc="0" normalizeH="0" baseline="0" noProof="0" dirty="0">
                <a:ln>
                  <a:noFill/>
                </a:ln>
                <a:solidFill>
                  <a:srgbClr val="C02C4D"/>
                </a:solidFill>
                <a:effectLst/>
                <a:uLnTx/>
                <a:uFillTx/>
                <a:latin typeface="Calibri Light" panose="020F0302020204030204"/>
                <a:ea typeface="+mn-ea"/>
                <a:cs typeface="Arial" pitchFamily="34" charset="0"/>
              </a:rPr>
              <a:t>2. Resumen Ejecutivo</a:t>
            </a:r>
            <a:br>
              <a:rPr kumimoji="0" lang="es-PE" sz="2800" b="1" i="0" u="none" strike="noStrike" kern="1200" cap="none" spc="0" normalizeH="0" baseline="0" noProof="0" dirty="0">
                <a:ln>
                  <a:noFill/>
                </a:ln>
                <a:solidFill>
                  <a:srgbClr val="C02C4D"/>
                </a:solidFill>
                <a:effectLst/>
                <a:uLnTx/>
                <a:uFillTx/>
                <a:latin typeface="Calibri Light" panose="020F0302020204030204"/>
                <a:ea typeface="+mn-ea"/>
                <a:cs typeface="Arial" pitchFamily="34" charset="0"/>
              </a:rPr>
            </a:br>
            <a:r>
              <a:rPr kumimoji="0" lang="es-PE" sz="2800" b="1" i="0" u="none" strike="noStrike" kern="1200" cap="none" spc="0" normalizeH="0" baseline="0" noProof="0" dirty="0">
                <a:ln>
                  <a:noFill/>
                </a:ln>
                <a:solidFill>
                  <a:srgbClr val="C02C4D"/>
                </a:solidFill>
                <a:effectLst/>
                <a:uLnTx/>
                <a:uFillTx/>
                <a:latin typeface="Calibri Light" panose="020F0302020204030204"/>
                <a:ea typeface="+mn-ea"/>
                <a:cs typeface="Arial" pitchFamily="34" charset="0"/>
              </a:rPr>
              <a:t>   </a:t>
            </a:r>
            <a:r>
              <a:rPr kumimoji="0" lang="es-PE" sz="2800" b="1" i="0" u="none" strike="noStrike" kern="1200" cap="none" spc="0" normalizeH="0" baseline="0" noProof="0" dirty="0">
                <a:ln>
                  <a:noFill/>
                </a:ln>
                <a:solidFill>
                  <a:srgbClr val="1264A1"/>
                </a:solidFill>
                <a:effectLst/>
                <a:uLnTx/>
                <a:uFillTx/>
                <a:latin typeface="Calibri Light" panose="020F0302020204030204"/>
                <a:ea typeface="+mn-ea"/>
                <a:cs typeface="Arial" pitchFamily="34" charset="0"/>
              </a:rPr>
              <a:t> </a:t>
            </a:r>
            <a:r>
              <a:rPr kumimoji="0" lang="es-PE" sz="1600" b="1" i="0" u="none" strike="noStrike" kern="1200" cap="none" spc="0" normalizeH="0" baseline="0" noProof="0" dirty="0">
                <a:ln>
                  <a:noFill/>
                </a:ln>
                <a:solidFill>
                  <a:srgbClr val="1264A1"/>
                </a:solidFill>
                <a:effectLst/>
                <a:uLnTx/>
                <a:uFillTx/>
                <a:latin typeface="Calibri Light" panose="020F0302020204030204"/>
                <a:ea typeface="+mn-ea"/>
                <a:cs typeface="Arial" pitchFamily="34" charset="0"/>
              </a:rPr>
              <a:t>2.1 Indicadores de Satisfacción Post Contacto – Aduanas</a:t>
            </a:r>
            <a:br>
              <a:rPr kumimoji="0" lang="es-PE" sz="1600" b="1" i="0" u="none" strike="noStrike" kern="1200" cap="none" spc="0" normalizeH="0" baseline="0" noProof="0" dirty="0">
                <a:ln>
                  <a:noFill/>
                </a:ln>
                <a:solidFill>
                  <a:srgbClr val="1264A1"/>
                </a:solidFill>
                <a:effectLst/>
                <a:uLnTx/>
                <a:uFillTx/>
                <a:latin typeface="Calibri Light" panose="020F0302020204030204"/>
                <a:ea typeface="+mn-ea"/>
                <a:cs typeface="Arial" pitchFamily="34" charset="0"/>
              </a:rPr>
            </a:br>
            <a:r>
              <a:rPr kumimoji="0" lang="es-PE" sz="1600" b="1" i="0" u="none" strike="noStrike" kern="1200" cap="none" spc="0" normalizeH="0" baseline="0" noProof="0" dirty="0">
                <a:ln>
                  <a:noFill/>
                </a:ln>
                <a:solidFill>
                  <a:srgbClr val="1264A1"/>
                </a:solidFill>
                <a:effectLst/>
                <a:uLnTx/>
                <a:uFillTx/>
                <a:latin typeface="Calibri Light" panose="020F0302020204030204"/>
                <a:ea typeface="+mn-ea"/>
                <a:cs typeface="Arial" pitchFamily="34" charset="0"/>
              </a:rPr>
              <a:t>             2.1.22 Ranking por Supervisor: Servicio Orientación Portal</a:t>
            </a:r>
          </a:p>
        </p:txBody>
      </p:sp>
      <p:sp>
        <p:nvSpPr>
          <p:cNvPr id="12" name="18 CuadroTexto">
            <a:extLst>
              <a:ext uri="{FF2B5EF4-FFF2-40B4-BE49-F238E27FC236}">
                <a16:creationId xmlns:a16="http://schemas.microsoft.com/office/drawing/2014/main" id="{CD4C2054-34FF-4FA8-8AD6-6CB08F9ABAB3}"/>
              </a:ext>
            </a:extLst>
          </p:cNvPr>
          <p:cNvSpPr txBox="1">
            <a:spLocks noChangeArrowheads="1"/>
          </p:cNvSpPr>
          <p:nvPr/>
        </p:nvSpPr>
        <p:spPr bwMode="auto">
          <a:xfrm>
            <a:off x="587688" y="6354899"/>
            <a:ext cx="59182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s-ES" altLang="es-ES" sz="1000" b="0" i="1"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Nota: (*) El número de casos no garantiza que los datos obtenidos sean estadísticamente representativos</a:t>
            </a:r>
          </a:p>
          <a:p>
            <a:pPr marL="0" marR="0" lvl="0" indent="0" algn="l" defTabSz="457200" rtl="0" eaLnBrk="1" fontAlgn="auto" latinLnBrk="0" hangingPunct="1">
              <a:lnSpc>
                <a:spcPct val="100000"/>
              </a:lnSpc>
              <a:spcBef>
                <a:spcPct val="0"/>
              </a:spcBef>
              <a:spcAft>
                <a:spcPts val="0"/>
              </a:spcAft>
              <a:buClrTx/>
              <a:buSzTx/>
              <a:buFontTx/>
              <a:buNone/>
              <a:tabLst/>
              <a:defRPr/>
            </a:pPr>
            <a:r>
              <a:rPr kumimoji="0" lang="es-ES" altLang="es-ES" sz="1000" b="0" i="1"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(XX) En la base de datos de la presente medición, el Agente vino sin nombre.</a:t>
            </a:r>
          </a:p>
        </p:txBody>
      </p:sp>
      <p:cxnSp>
        <p:nvCxnSpPr>
          <p:cNvPr id="3" name="Conector recto 2">
            <a:extLst>
              <a:ext uri="{FF2B5EF4-FFF2-40B4-BE49-F238E27FC236}">
                <a16:creationId xmlns:a16="http://schemas.microsoft.com/office/drawing/2014/main" id="{617E6EB6-A776-4259-8F2B-1CD7D40E9463}"/>
              </a:ext>
            </a:extLst>
          </p:cNvPr>
          <p:cNvCxnSpPr/>
          <p:nvPr/>
        </p:nvCxnSpPr>
        <p:spPr>
          <a:xfrm>
            <a:off x="5098473" y="1958337"/>
            <a:ext cx="0" cy="4331627"/>
          </a:xfrm>
          <a:prstGeom prst="line">
            <a:avLst/>
          </a:prstGeom>
          <a:ln>
            <a:solidFill>
              <a:schemeClr val="tx1">
                <a:lumMod val="85000"/>
                <a:lumOff val="1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3" name="Text Box 568">
            <a:extLst>
              <a:ext uri="{FF2B5EF4-FFF2-40B4-BE49-F238E27FC236}">
                <a16:creationId xmlns:a16="http://schemas.microsoft.com/office/drawing/2014/main" id="{BC4B1017-D8A2-4E55-AC54-88EC54D9620F}"/>
              </a:ext>
            </a:extLst>
          </p:cNvPr>
          <p:cNvSpPr txBox="1">
            <a:spLocks noChangeArrowheads="1"/>
          </p:cNvSpPr>
          <p:nvPr/>
        </p:nvSpPr>
        <p:spPr bwMode="auto">
          <a:xfrm>
            <a:off x="1745673" y="2010935"/>
            <a:ext cx="1607127"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ctr" defTabSz="457200" rtl="0" eaLnBrk="1" fontAlgn="auto" latinLnBrk="0" hangingPunct="1">
              <a:lnSpc>
                <a:spcPct val="100000"/>
              </a:lnSpc>
              <a:spcBef>
                <a:spcPct val="50000"/>
              </a:spcBef>
              <a:spcAft>
                <a:spcPts val="0"/>
              </a:spcAft>
              <a:buClrTx/>
              <a:buSzTx/>
              <a:buFontTx/>
              <a:buNone/>
              <a:tabLst/>
              <a:defRPr/>
            </a:pPr>
            <a:r>
              <a:rPr kumimoji="0" lang="es-ES" altLang="es-ES" sz="15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Total Agentes</a:t>
            </a:r>
          </a:p>
        </p:txBody>
      </p:sp>
      <p:sp>
        <p:nvSpPr>
          <p:cNvPr id="14" name="Text Box 568">
            <a:extLst>
              <a:ext uri="{FF2B5EF4-FFF2-40B4-BE49-F238E27FC236}">
                <a16:creationId xmlns:a16="http://schemas.microsoft.com/office/drawing/2014/main" id="{D9E1AC39-466F-4A7B-A075-DC688EA8FCFA}"/>
              </a:ext>
            </a:extLst>
          </p:cNvPr>
          <p:cNvSpPr txBox="1">
            <a:spLocks noChangeArrowheads="1"/>
          </p:cNvSpPr>
          <p:nvPr/>
        </p:nvSpPr>
        <p:spPr bwMode="auto">
          <a:xfrm>
            <a:off x="5932384" y="1970398"/>
            <a:ext cx="3269670"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ctr" defTabSz="457200" rtl="0" eaLnBrk="1" fontAlgn="auto" latinLnBrk="0" hangingPunct="1">
              <a:lnSpc>
                <a:spcPct val="100000"/>
              </a:lnSpc>
              <a:spcBef>
                <a:spcPct val="50000"/>
              </a:spcBef>
              <a:spcAft>
                <a:spcPts val="0"/>
              </a:spcAft>
              <a:buClrTx/>
              <a:buSzTx/>
              <a:buFontTx/>
              <a:buNone/>
              <a:tabLst/>
              <a:defRPr/>
            </a:pPr>
            <a:r>
              <a:rPr kumimoji="0" lang="es-ES" altLang="es-ES" sz="15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Para los Agentes con mayor muestra</a:t>
            </a:r>
          </a:p>
        </p:txBody>
      </p:sp>
      <p:graphicFrame>
        <p:nvGraphicFramePr>
          <p:cNvPr id="11" name="Gráfico 10">
            <a:extLst>
              <a:ext uri="{FF2B5EF4-FFF2-40B4-BE49-F238E27FC236}">
                <a16:creationId xmlns:a16="http://schemas.microsoft.com/office/drawing/2014/main" id="{3F91E4C8-E02E-4E19-8729-9ABD11F9C8BD}"/>
              </a:ext>
            </a:extLst>
          </p:cNvPr>
          <p:cNvGraphicFramePr/>
          <p:nvPr>
            <p:extLst>
              <p:ext uri="{D42A27DB-BD31-4B8C-83A1-F6EECF244321}">
                <p14:modId xmlns:p14="http://schemas.microsoft.com/office/powerpoint/2010/main" val="2059363928"/>
              </p:ext>
            </p:extLst>
          </p:nvPr>
        </p:nvGraphicFramePr>
        <p:xfrm>
          <a:off x="50066" y="2385049"/>
          <a:ext cx="4882148" cy="378127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6" name="Gráfico 15">
            <a:extLst>
              <a:ext uri="{FF2B5EF4-FFF2-40B4-BE49-F238E27FC236}">
                <a16:creationId xmlns:a16="http://schemas.microsoft.com/office/drawing/2014/main" id="{C2E0C667-A267-41CA-88B2-62E3CCCD061B}"/>
              </a:ext>
            </a:extLst>
          </p:cNvPr>
          <p:cNvGraphicFramePr/>
          <p:nvPr>
            <p:extLst>
              <p:ext uri="{D42A27DB-BD31-4B8C-83A1-F6EECF244321}">
                <p14:modId xmlns:p14="http://schemas.microsoft.com/office/powerpoint/2010/main" val="2683020413"/>
              </p:ext>
            </p:extLst>
          </p:nvPr>
        </p:nvGraphicFramePr>
        <p:xfrm>
          <a:off x="5188524" y="2412213"/>
          <a:ext cx="4565073" cy="215222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8486995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8D945A54-3BD5-4B9D-9436-CE7E48350CD6}"/>
              </a:ext>
            </a:extLst>
          </p:cNvPr>
          <p:cNvSpPr>
            <a:spLocks noGrp="1"/>
          </p:cNvSpPr>
          <p:nvPr>
            <p:ph type="title"/>
          </p:nvPr>
        </p:nvSpPr>
        <p:spPr>
          <a:xfrm>
            <a:off x="304802" y="365127"/>
            <a:ext cx="9442546" cy="970187"/>
          </a:xfrm>
        </p:spPr>
        <p:txBody>
          <a:bodyPr/>
          <a:lstStyle/>
          <a:p>
            <a:r>
              <a:rPr lang="es-PE" dirty="0"/>
              <a:t>1. Ficha Técnica</a:t>
            </a:r>
            <a:br>
              <a:rPr lang="es-PE" dirty="0"/>
            </a:br>
            <a:r>
              <a:rPr lang="es-PE" sz="1600" dirty="0"/>
              <a:t>       </a:t>
            </a:r>
            <a:r>
              <a:rPr lang="es-PE" sz="1600" dirty="0">
                <a:solidFill>
                  <a:srgbClr val="1264A1"/>
                </a:solidFill>
              </a:rPr>
              <a:t>1.1 Objetivos Específicos</a:t>
            </a:r>
          </a:p>
        </p:txBody>
      </p:sp>
      <p:pic>
        <p:nvPicPr>
          <p:cNvPr id="2052" name="Picture 4">
            <a:extLst>
              <a:ext uri="{FF2B5EF4-FFF2-40B4-BE49-F238E27FC236}">
                <a16:creationId xmlns:a16="http://schemas.microsoft.com/office/drawing/2014/main" id="{F436F1BE-A2E0-42A1-AC97-6867033D52B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4764582"/>
            <a:ext cx="3439887" cy="2093417"/>
          </a:xfrm>
          <a:prstGeom prst="rect">
            <a:avLst/>
          </a:prstGeom>
          <a:noFill/>
          <a:extLst>
            <a:ext uri="{909E8E84-426E-40DD-AFC4-6F175D3DCCD1}">
              <a14:hiddenFill xmlns:a14="http://schemas.microsoft.com/office/drawing/2010/main">
                <a:solidFill>
                  <a:srgbClr val="FFFFFF"/>
                </a:solidFill>
              </a14:hiddenFill>
            </a:ext>
          </a:extLst>
        </p:spPr>
      </p:pic>
      <p:sp>
        <p:nvSpPr>
          <p:cNvPr id="2" name="Marcador de contenido 1">
            <a:extLst>
              <a:ext uri="{FF2B5EF4-FFF2-40B4-BE49-F238E27FC236}">
                <a16:creationId xmlns:a16="http://schemas.microsoft.com/office/drawing/2014/main" id="{8D4E6072-6165-4739-9631-1F8CCB7EB1F2}"/>
              </a:ext>
            </a:extLst>
          </p:cNvPr>
          <p:cNvSpPr>
            <a:spLocks noGrp="1"/>
          </p:cNvSpPr>
          <p:nvPr>
            <p:ph idx="1"/>
          </p:nvPr>
        </p:nvSpPr>
        <p:spPr>
          <a:xfrm>
            <a:off x="2963727" y="1879960"/>
            <a:ext cx="6623618" cy="3592585"/>
          </a:xfrm>
        </p:spPr>
        <p:txBody>
          <a:bodyPr>
            <a:noAutofit/>
          </a:bodyPr>
          <a:lstStyle/>
          <a:p>
            <a:pPr marL="457200" indent="-457200" algn="just">
              <a:buFont typeface="+mj-lt"/>
              <a:buAutoNum type="arabicParenR"/>
            </a:pPr>
            <a:r>
              <a:rPr lang="es-PE" altLang="es-ES" sz="2000" dirty="0">
                <a:latin typeface="Calibri" panose="020F0502020204030204" pitchFamily="34" charset="0"/>
                <a:cs typeface="Calibri" panose="020F0502020204030204" pitchFamily="34" charset="0"/>
              </a:rPr>
              <a:t>Conocer el nivel de post contacto de cada uno de los procesos y servicios de manera trimestral a través de los resultados obtenidos del estudio cuantitativo. </a:t>
            </a:r>
          </a:p>
          <a:p>
            <a:pPr marL="457200" indent="-457200" algn="just">
              <a:buFont typeface="+mj-lt"/>
              <a:buAutoNum type="arabicParenR"/>
            </a:pPr>
            <a:r>
              <a:rPr lang="es-PE" altLang="es-ES" sz="2000" dirty="0">
                <a:latin typeface="Calibri" panose="020F0502020204030204" pitchFamily="34" charset="0"/>
                <a:cs typeface="Calibri" panose="020F0502020204030204" pitchFamily="34" charset="0"/>
              </a:rPr>
              <a:t>Conocer el nivel de satisfacción de los servicios electrónicos de Aduanas. </a:t>
            </a:r>
          </a:p>
          <a:p>
            <a:pPr marL="457200" indent="-457200" algn="just">
              <a:buFont typeface="+mj-lt"/>
              <a:buAutoNum type="arabicParenR"/>
            </a:pPr>
            <a:r>
              <a:rPr lang="es-ES" altLang="es-ES" sz="2000" dirty="0">
                <a:latin typeface="Calibri" panose="020F0502020204030204" pitchFamily="34" charset="0"/>
                <a:cs typeface="Calibri" panose="020F0502020204030204" pitchFamily="34" charset="0"/>
              </a:rPr>
              <a:t>Realizar el seguimiento periódico de la ejecución de los procesos operativos y establecer mejoras</a:t>
            </a:r>
          </a:p>
          <a:p>
            <a:pPr marL="457200" indent="-457200" algn="just">
              <a:buFont typeface="+mj-lt"/>
              <a:buAutoNum type="arabicParenR"/>
            </a:pPr>
            <a:r>
              <a:rPr lang="es-ES" altLang="es-ES" sz="2000" dirty="0">
                <a:latin typeface="Calibri" panose="020F0502020204030204" pitchFamily="34" charset="0"/>
                <a:cs typeface="Calibri" panose="020F0502020204030204" pitchFamily="34" charset="0"/>
              </a:rPr>
              <a:t>Establecer un ranking nacional por dependencias y procesos, según corresponda, de acuerdo con la evaluación obtenida. </a:t>
            </a:r>
          </a:p>
        </p:txBody>
      </p:sp>
    </p:spTree>
    <p:extLst>
      <p:ext uri="{BB962C8B-B14F-4D97-AF65-F5344CB8AC3E}">
        <p14:creationId xmlns:p14="http://schemas.microsoft.com/office/powerpoint/2010/main" val="45111049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Box 9">
            <a:extLst>
              <a:ext uri="{FF2B5EF4-FFF2-40B4-BE49-F238E27FC236}">
                <a16:creationId xmlns:a16="http://schemas.microsoft.com/office/drawing/2014/main" id="{C770247E-0263-4E84-BEC5-50E354050ACF}"/>
              </a:ext>
            </a:extLst>
          </p:cNvPr>
          <p:cNvSpPr txBox="1">
            <a:spLocks noChangeArrowheads="1"/>
          </p:cNvSpPr>
          <p:nvPr/>
        </p:nvSpPr>
        <p:spPr bwMode="auto">
          <a:xfrm>
            <a:off x="613194" y="3032378"/>
            <a:ext cx="8884787" cy="5651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prstDash val="dash"/>
                <a:miter lim="800000"/>
                <a:headEnd/>
                <a:tailEnd/>
              </a14:hiddenLine>
            </a:ext>
          </a:extLst>
        </p:spPr>
        <p:txBody>
          <a:bodyPr wrap="square" lIns="36000" tIns="36000" rIns="36000" bIns="36000" anchor="ct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just" defTabSz="457200" rtl="0" eaLnBrk="1" fontAlgn="auto" latinLnBrk="0" hangingPunct="1">
              <a:lnSpc>
                <a:spcPct val="100000"/>
              </a:lnSpc>
              <a:spcBef>
                <a:spcPct val="0"/>
              </a:spcBef>
              <a:spcAft>
                <a:spcPts val="0"/>
              </a:spcAft>
              <a:buClrTx/>
              <a:buSzTx/>
              <a:buFontTx/>
              <a:buNone/>
              <a:tabLst/>
              <a:defRPr/>
            </a:pPr>
            <a:r>
              <a:rPr kumimoji="0" lang="es-ES" altLang="es-ES" sz="1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Este indicador se calcula sobre la base del promedio simple </a:t>
            </a:r>
            <a:r>
              <a:rPr kumimoji="0" lang="es-ES" altLang="es-ES" sz="16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No ponderado</a:t>
            </a:r>
            <a:r>
              <a:rPr kumimoji="0" lang="es-ES" altLang="es-ES" sz="1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 de las respuesta dadas a las preguntas de satisfacción con cada servicio o dimensión evaluado por cada proceso de la Sunat. </a:t>
            </a:r>
            <a:endParaRPr kumimoji="0" lang="es-ES_tradnl" altLang="es-ES" sz="1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11" name="Rectángulo 10">
            <a:extLst>
              <a:ext uri="{FF2B5EF4-FFF2-40B4-BE49-F238E27FC236}">
                <a16:creationId xmlns:a16="http://schemas.microsoft.com/office/drawing/2014/main" id="{9894152B-2497-4A7E-A985-D2B9134447AA}"/>
              </a:ext>
            </a:extLst>
          </p:cNvPr>
          <p:cNvSpPr/>
          <p:nvPr/>
        </p:nvSpPr>
        <p:spPr>
          <a:xfrm>
            <a:off x="613195" y="2651898"/>
            <a:ext cx="2359932" cy="380480"/>
          </a:xfrm>
          <a:prstGeom prst="rect">
            <a:avLst/>
          </a:prstGeom>
          <a:noFill/>
        </p:spPr>
        <p:txBody>
          <a:bodyPr wrap="none" lIns="36000" tIns="36000" rIns="36000" bIns="3600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ES" sz="2000" b="1" i="0" u="none" strike="noStrike" kern="1200" cap="none" spc="0" normalizeH="0" baseline="0" noProof="0" dirty="0">
                <a:ln w="9525">
                  <a:solidFill>
                    <a:srgbClr val="0163AC"/>
                  </a:solidFill>
                  <a:prstDash val="solid"/>
                </a:ln>
                <a:solidFill>
                  <a:srgbClr val="0163AC"/>
                </a:solidFill>
                <a:effectLst>
                  <a:outerShdw blurRad="12700" dist="38100" dir="2700000" algn="tl" rotWithShape="0">
                    <a:srgbClr val="5B9BD5">
                      <a:lumMod val="60000"/>
                      <a:lumOff val="40000"/>
                    </a:srgbClr>
                  </a:outerShdw>
                </a:effectLst>
                <a:uLnTx/>
                <a:uFillTx/>
                <a:latin typeface="Calibri" panose="020F0502020204030204"/>
                <a:ea typeface="+mn-ea"/>
                <a:cs typeface="+mn-cs"/>
              </a:rPr>
              <a:t>Satisfacción Estimada</a:t>
            </a:r>
          </a:p>
        </p:txBody>
      </p:sp>
      <p:sp>
        <p:nvSpPr>
          <p:cNvPr id="12" name="Rectángulo 11">
            <a:extLst>
              <a:ext uri="{FF2B5EF4-FFF2-40B4-BE49-F238E27FC236}">
                <a16:creationId xmlns:a16="http://schemas.microsoft.com/office/drawing/2014/main" id="{815779A8-87D4-4A05-9DCE-B2EC9962ECB5}"/>
              </a:ext>
            </a:extLst>
          </p:cNvPr>
          <p:cNvSpPr/>
          <p:nvPr/>
        </p:nvSpPr>
        <p:spPr>
          <a:xfrm>
            <a:off x="613195" y="1335314"/>
            <a:ext cx="2413797" cy="380480"/>
          </a:xfrm>
          <a:prstGeom prst="rect">
            <a:avLst/>
          </a:prstGeom>
          <a:noFill/>
        </p:spPr>
        <p:txBody>
          <a:bodyPr wrap="none" lIns="36000" tIns="36000" rIns="0" bIns="3600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ES" sz="2000" b="1" i="0" u="none" strike="noStrike" kern="1200" cap="none" spc="0" normalizeH="0" baseline="0" noProof="0" dirty="0">
                <a:ln w="9525">
                  <a:solidFill>
                    <a:srgbClr val="70AD47">
                      <a:lumMod val="75000"/>
                    </a:srgbClr>
                  </a:solidFill>
                  <a:prstDash val="solid"/>
                </a:ln>
                <a:solidFill>
                  <a:srgbClr val="70AD47">
                    <a:lumMod val="75000"/>
                  </a:srgbClr>
                </a:solidFill>
                <a:effectLst>
                  <a:outerShdw blurRad="12700" dist="38100" dir="2700000" algn="tl" rotWithShape="0">
                    <a:srgbClr val="5B9BD5">
                      <a:lumMod val="60000"/>
                      <a:lumOff val="40000"/>
                    </a:srgbClr>
                  </a:outerShdw>
                </a:effectLst>
                <a:uLnTx/>
                <a:uFillTx/>
                <a:latin typeface="Calibri" panose="020F0502020204030204"/>
                <a:ea typeface="+mn-ea"/>
                <a:cs typeface="+mn-cs"/>
              </a:rPr>
              <a:t>Satisfacción Declarada</a:t>
            </a:r>
          </a:p>
        </p:txBody>
      </p:sp>
      <p:sp>
        <p:nvSpPr>
          <p:cNvPr id="13" name="Rectángulo 12">
            <a:extLst>
              <a:ext uri="{FF2B5EF4-FFF2-40B4-BE49-F238E27FC236}">
                <a16:creationId xmlns:a16="http://schemas.microsoft.com/office/drawing/2014/main" id="{AB19798F-9C35-4ECC-A3A1-2ABD590393E7}"/>
              </a:ext>
            </a:extLst>
          </p:cNvPr>
          <p:cNvSpPr/>
          <p:nvPr/>
        </p:nvSpPr>
        <p:spPr>
          <a:xfrm>
            <a:off x="613195" y="3804026"/>
            <a:ext cx="3574500" cy="380480"/>
          </a:xfrm>
          <a:prstGeom prst="rect">
            <a:avLst/>
          </a:prstGeom>
          <a:noFill/>
        </p:spPr>
        <p:txBody>
          <a:bodyPr wrap="none" lIns="36000" tIns="36000" rIns="0" bIns="3600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ES" sz="2000" b="1" i="0" u="none" strike="noStrike" kern="1200" cap="none" spc="0" normalizeH="0" baseline="0" noProof="0" dirty="0">
                <a:ln w="9525">
                  <a:solidFill>
                    <a:srgbClr val="ED7D31">
                      <a:lumMod val="75000"/>
                    </a:srgbClr>
                  </a:solidFill>
                  <a:prstDash val="solid"/>
                </a:ln>
                <a:solidFill>
                  <a:srgbClr val="ED7D31">
                    <a:lumMod val="75000"/>
                  </a:srgbClr>
                </a:solidFill>
                <a:effectLst>
                  <a:outerShdw blurRad="12700" dist="38100" dir="2700000" algn="tl" rotWithShape="0">
                    <a:srgbClr val="5B9BD5">
                      <a:lumMod val="60000"/>
                      <a:lumOff val="40000"/>
                    </a:srgbClr>
                  </a:outerShdw>
                </a:effectLst>
                <a:uLnTx/>
                <a:uFillTx/>
                <a:latin typeface="Calibri" panose="020F0502020204030204"/>
                <a:ea typeface="+mn-ea"/>
                <a:cs typeface="+mn-cs"/>
              </a:rPr>
              <a:t>Indicador General de Satisfacción</a:t>
            </a:r>
          </a:p>
        </p:txBody>
      </p:sp>
      <p:sp>
        <p:nvSpPr>
          <p:cNvPr id="14" name="Text Box 9">
            <a:extLst>
              <a:ext uri="{FF2B5EF4-FFF2-40B4-BE49-F238E27FC236}">
                <a16:creationId xmlns:a16="http://schemas.microsoft.com/office/drawing/2014/main" id="{9AC4FC47-48A9-4851-9438-D54A7F92A5AA}"/>
              </a:ext>
            </a:extLst>
          </p:cNvPr>
          <p:cNvSpPr txBox="1">
            <a:spLocks noChangeArrowheads="1"/>
          </p:cNvSpPr>
          <p:nvPr/>
        </p:nvSpPr>
        <p:spPr bwMode="auto">
          <a:xfrm>
            <a:off x="613195" y="1696515"/>
            <a:ext cx="8785670" cy="8113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prstDash val="dash"/>
                <a:miter lim="800000"/>
                <a:headEnd/>
                <a:tailEnd/>
              </a14:hiddenLine>
            </a:ext>
          </a:extLst>
        </p:spPr>
        <p:txBody>
          <a:bodyPr wrap="square" lIns="36000" tIns="36000" rIns="36000" bIns="36000" anchor="ct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just" defTabSz="457200" rtl="0" eaLnBrk="1" fontAlgn="auto" latinLnBrk="0" hangingPunct="1">
              <a:lnSpc>
                <a:spcPct val="100000"/>
              </a:lnSpc>
              <a:spcBef>
                <a:spcPct val="0"/>
              </a:spcBef>
              <a:spcAft>
                <a:spcPts val="0"/>
              </a:spcAft>
              <a:buClrTx/>
              <a:buSzTx/>
              <a:buFontTx/>
              <a:buNone/>
              <a:tabLst/>
              <a:defRPr/>
            </a:pPr>
            <a:r>
              <a:rPr kumimoji="0" lang="es-ES" altLang="es-ES" sz="1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Este indicador es el obtenido por la pregunta directa de satisfacción: </a:t>
            </a:r>
            <a:r>
              <a:rPr kumimoji="0" lang="es-MX" altLang="es-ES" sz="16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¿Qué tan satisfecho está con la atención que recibió por parte de la SUNAT en el proceso orientación al ciudadano y contribuyente de manera presencial?</a:t>
            </a:r>
            <a:r>
              <a:rPr kumimoji="0" lang="es-ES" altLang="es-ES" sz="16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 </a:t>
            </a:r>
            <a:endParaRPr kumimoji="0" lang="es-ES_tradnl" altLang="es-ES" sz="16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15" name="Text Box 9">
            <a:extLst>
              <a:ext uri="{FF2B5EF4-FFF2-40B4-BE49-F238E27FC236}">
                <a16:creationId xmlns:a16="http://schemas.microsoft.com/office/drawing/2014/main" id="{8A20E57A-B901-4D7F-8775-403E98E6383F}"/>
              </a:ext>
            </a:extLst>
          </p:cNvPr>
          <p:cNvSpPr txBox="1">
            <a:spLocks noChangeArrowheads="1"/>
          </p:cNvSpPr>
          <p:nvPr/>
        </p:nvSpPr>
        <p:spPr bwMode="auto">
          <a:xfrm>
            <a:off x="635296" y="4201278"/>
            <a:ext cx="8884790" cy="503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prstDash val="dash"/>
                <a:miter lim="800000"/>
                <a:headEnd/>
                <a:tailEnd/>
              </a14:hiddenLine>
            </a:ext>
          </a:extLst>
        </p:spPr>
        <p:txBody>
          <a:bodyPr wrap="square" lIns="36000" tIns="36000" rIns="36000" bIns="36000" anchor="ct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just" defTabSz="457200" rtl="0" eaLnBrk="1" fontAlgn="auto" latinLnBrk="0" hangingPunct="1">
              <a:lnSpc>
                <a:spcPct val="100000"/>
              </a:lnSpc>
              <a:spcBef>
                <a:spcPct val="0"/>
              </a:spcBef>
              <a:spcAft>
                <a:spcPts val="0"/>
              </a:spcAft>
              <a:buClrTx/>
              <a:buSzTx/>
              <a:buFontTx/>
              <a:buNone/>
              <a:tabLst/>
              <a:defRPr/>
            </a:pPr>
            <a:r>
              <a:rPr kumimoji="0" lang="es-ES" altLang="es-ES" sz="14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Este indicador se calcula sobre la base de la ponderación que se realiza a los datos obtenidos, estos ponderadores son calculados sobre el peso de los servicios y la importancia otorgada por la SUNAT a cada proceso evaluado.</a:t>
            </a:r>
            <a:endParaRPr kumimoji="0" lang="es-ES_tradnl" altLang="es-ES" sz="14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graphicFrame>
        <p:nvGraphicFramePr>
          <p:cNvPr id="16" name="Group 105">
            <a:extLst>
              <a:ext uri="{FF2B5EF4-FFF2-40B4-BE49-F238E27FC236}">
                <a16:creationId xmlns:a16="http://schemas.microsoft.com/office/drawing/2014/main" id="{D2888B3D-79FF-4FA9-9B0C-852237636248}"/>
              </a:ext>
            </a:extLst>
          </p:cNvPr>
          <p:cNvGraphicFramePr>
            <a:graphicFrameLocks noGrp="1"/>
          </p:cNvGraphicFramePr>
          <p:nvPr>
            <p:extLst>
              <p:ext uri="{D42A27DB-BD31-4B8C-83A1-F6EECF244321}">
                <p14:modId xmlns:p14="http://schemas.microsoft.com/office/powerpoint/2010/main" val="1528199739"/>
              </p:ext>
            </p:extLst>
          </p:nvPr>
        </p:nvGraphicFramePr>
        <p:xfrm>
          <a:off x="721691" y="5036221"/>
          <a:ext cx="8712000" cy="1251218"/>
        </p:xfrm>
        <a:graphic>
          <a:graphicData uri="http://schemas.openxmlformats.org/drawingml/2006/table">
            <a:tbl>
              <a:tblPr/>
              <a:tblGrid>
                <a:gridCol w="900000">
                  <a:extLst>
                    <a:ext uri="{9D8B030D-6E8A-4147-A177-3AD203B41FA5}">
                      <a16:colId xmlns:a16="http://schemas.microsoft.com/office/drawing/2014/main" val="20000"/>
                    </a:ext>
                  </a:extLst>
                </a:gridCol>
                <a:gridCol w="1116000">
                  <a:extLst>
                    <a:ext uri="{9D8B030D-6E8A-4147-A177-3AD203B41FA5}">
                      <a16:colId xmlns:a16="http://schemas.microsoft.com/office/drawing/2014/main" val="20001"/>
                    </a:ext>
                  </a:extLst>
                </a:gridCol>
                <a:gridCol w="828000">
                  <a:extLst>
                    <a:ext uri="{9D8B030D-6E8A-4147-A177-3AD203B41FA5}">
                      <a16:colId xmlns:a16="http://schemas.microsoft.com/office/drawing/2014/main" val="20003"/>
                    </a:ext>
                  </a:extLst>
                </a:gridCol>
                <a:gridCol w="1260000">
                  <a:extLst>
                    <a:ext uri="{9D8B030D-6E8A-4147-A177-3AD203B41FA5}">
                      <a16:colId xmlns:a16="http://schemas.microsoft.com/office/drawing/2014/main" val="20004"/>
                    </a:ext>
                  </a:extLst>
                </a:gridCol>
                <a:gridCol w="1512000">
                  <a:extLst>
                    <a:ext uri="{9D8B030D-6E8A-4147-A177-3AD203B41FA5}">
                      <a16:colId xmlns:a16="http://schemas.microsoft.com/office/drawing/2014/main" val="20005"/>
                    </a:ext>
                  </a:extLst>
                </a:gridCol>
                <a:gridCol w="1908000">
                  <a:extLst>
                    <a:ext uri="{9D8B030D-6E8A-4147-A177-3AD203B41FA5}">
                      <a16:colId xmlns:a16="http://schemas.microsoft.com/office/drawing/2014/main" val="20006"/>
                    </a:ext>
                  </a:extLst>
                </a:gridCol>
                <a:gridCol w="1188000">
                  <a:extLst>
                    <a:ext uri="{9D8B030D-6E8A-4147-A177-3AD203B41FA5}">
                      <a16:colId xmlns:a16="http://schemas.microsoft.com/office/drawing/2014/main" val="20007"/>
                    </a:ext>
                  </a:extLst>
                </a:gridCol>
              </a:tblGrid>
              <a:tr h="415180">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t" latinLnBrk="0" hangingPunct="1">
                        <a:lnSpc>
                          <a:spcPct val="100000"/>
                        </a:lnSpc>
                        <a:spcBef>
                          <a:spcPts val="0"/>
                        </a:spcBef>
                        <a:spcAft>
                          <a:spcPts val="0"/>
                        </a:spcAft>
                        <a:buClrTx/>
                        <a:buSzTx/>
                        <a:buFontTx/>
                        <a:buNone/>
                        <a:tabLst/>
                      </a:pPr>
                      <a:r>
                        <a:rPr kumimoji="0" lang="es-PE" altLang="es-ES" sz="1050" b="1" i="0" u="none" strike="noStrike" cap="none" normalizeH="0" baseline="0" dirty="0">
                          <a:ln>
                            <a:noFill/>
                          </a:ln>
                          <a:solidFill>
                            <a:schemeClr val="bg1"/>
                          </a:solidFill>
                          <a:effectLst/>
                          <a:latin typeface="+mn-lt"/>
                          <a:cs typeface="Arial" panose="020B0604020202020204" pitchFamily="34" charset="0"/>
                        </a:rPr>
                        <a:t>Procesos</a:t>
                      </a:r>
                    </a:p>
                  </a:txBody>
                  <a:tcPr marL="90000" marR="90000" marT="17997" marB="17997" anchor="ctr" horzOverflow="overflow">
                    <a:lnL w="19050" cap="flat" cmpd="sng" algn="ctr">
                      <a:solidFill>
                        <a:schemeClr val="accent1">
                          <a:lumMod val="50000"/>
                        </a:schemeClr>
                      </a:solidFill>
                      <a:prstDash val="solid"/>
                      <a:round/>
                      <a:headEnd type="none" w="med" len="med"/>
                      <a:tailEnd type="none" w="med" len="med"/>
                    </a:lnL>
                    <a:lnR w="9525" cap="flat" cmpd="sng" algn="ctr">
                      <a:solidFill>
                        <a:schemeClr val="accent1">
                          <a:lumMod val="50000"/>
                        </a:schemeClr>
                      </a:solidFill>
                      <a:prstDash val="solid"/>
                      <a:round/>
                      <a:headEnd type="none" w="med" len="med"/>
                      <a:tailEnd type="none" w="med" len="med"/>
                    </a:lnR>
                    <a:lnT w="19050" cap="flat" cmpd="sng" algn="ctr">
                      <a:solidFill>
                        <a:schemeClr val="accent1">
                          <a:lumMod val="50000"/>
                        </a:schemeClr>
                      </a:solidFill>
                      <a:prstDash val="solid"/>
                      <a:round/>
                      <a:headEnd type="none" w="med" len="med"/>
                      <a:tailEnd type="none" w="med" len="med"/>
                    </a:lnT>
                    <a:lnB w="9525" cap="flat" cmpd="sng" algn="ctr">
                      <a:solidFill>
                        <a:schemeClr val="accent1">
                          <a:lumMod val="50000"/>
                        </a:schemeClr>
                      </a:solidFill>
                      <a:prstDash val="solid"/>
                      <a:round/>
                      <a:headEnd type="none" w="med" len="med"/>
                      <a:tailEnd type="none" w="med" len="med"/>
                    </a:lnB>
                    <a:lnTlToBr>
                      <a:noFill/>
                    </a:lnTlToBr>
                    <a:lnBlToTr>
                      <a:noFill/>
                    </a:lnBlToTr>
                    <a:solidFill>
                      <a:srgbClr val="0062AE"/>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t" latinLnBrk="0" hangingPunct="1">
                        <a:lnSpc>
                          <a:spcPct val="100000"/>
                        </a:lnSpc>
                        <a:spcBef>
                          <a:spcPts val="0"/>
                        </a:spcBef>
                        <a:spcAft>
                          <a:spcPts val="0"/>
                        </a:spcAft>
                        <a:buClrTx/>
                        <a:buSzTx/>
                        <a:buFontTx/>
                        <a:buNone/>
                        <a:tabLst/>
                      </a:pPr>
                      <a:r>
                        <a:rPr kumimoji="0" lang="es-PE" altLang="es-ES" sz="1050" b="1" i="0" u="none" strike="noStrike" cap="none" normalizeH="0" baseline="0" dirty="0">
                          <a:ln>
                            <a:noFill/>
                          </a:ln>
                          <a:solidFill>
                            <a:schemeClr val="bg1"/>
                          </a:solidFill>
                          <a:effectLst/>
                          <a:latin typeface="+mn-lt"/>
                          <a:cs typeface="Arial" panose="020B0604020202020204" pitchFamily="34" charset="0"/>
                        </a:rPr>
                        <a:t>Servicios</a:t>
                      </a:r>
                    </a:p>
                  </a:txBody>
                  <a:tcPr marL="90000" marR="90000" marT="17997" marB="17997" anchor="ctr" horzOverflow="overflow">
                    <a:lnL w="9525" cap="flat" cmpd="sng" algn="ctr">
                      <a:solidFill>
                        <a:schemeClr val="accent1">
                          <a:lumMod val="50000"/>
                        </a:schemeClr>
                      </a:solidFill>
                      <a:prstDash val="solid"/>
                      <a:round/>
                      <a:headEnd type="none" w="med" len="med"/>
                      <a:tailEnd type="none" w="med" len="med"/>
                    </a:lnL>
                    <a:lnR w="9525" cap="flat" cmpd="sng" algn="ctr">
                      <a:solidFill>
                        <a:schemeClr val="accent1">
                          <a:lumMod val="50000"/>
                        </a:schemeClr>
                      </a:solidFill>
                      <a:prstDash val="solid"/>
                      <a:round/>
                      <a:headEnd type="none" w="med" len="med"/>
                      <a:tailEnd type="none" w="med" len="med"/>
                    </a:lnR>
                    <a:lnT w="19050" cap="flat" cmpd="sng" algn="ctr">
                      <a:solidFill>
                        <a:schemeClr val="accent1">
                          <a:lumMod val="50000"/>
                        </a:schemeClr>
                      </a:solidFill>
                      <a:prstDash val="solid"/>
                      <a:round/>
                      <a:headEnd type="none" w="med" len="med"/>
                      <a:tailEnd type="none" w="med" len="med"/>
                    </a:lnT>
                    <a:lnB w="9525" cap="flat" cmpd="sng" algn="ctr">
                      <a:solidFill>
                        <a:schemeClr val="accent1">
                          <a:lumMod val="50000"/>
                        </a:schemeClr>
                      </a:solidFill>
                      <a:prstDash val="solid"/>
                      <a:round/>
                      <a:headEnd type="none" w="med" len="med"/>
                      <a:tailEnd type="none" w="med" len="med"/>
                    </a:lnB>
                    <a:lnTlToBr>
                      <a:noFill/>
                    </a:lnTlToBr>
                    <a:lnBlToTr>
                      <a:noFill/>
                    </a:lnBlToTr>
                    <a:solidFill>
                      <a:srgbClr val="0062AE"/>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base" latinLnBrk="0" hangingPunct="1">
                        <a:lnSpc>
                          <a:spcPct val="100000"/>
                        </a:lnSpc>
                        <a:spcBef>
                          <a:spcPts val="0"/>
                        </a:spcBef>
                        <a:spcAft>
                          <a:spcPts val="0"/>
                        </a:spcAft>
                        <a:buClrTx/>
                        <a:buSzTx/>
                        <a:buFontTx/>
                        <a:buNone/>
                        <a:tabLst/>
                      </a:pPr>
                      <a:r>
                        <a:rPr kumimoji="0" lang="es-ES" altLang="es-ES" sz="1050" b="1" i="0" u="none" strike="noStrike" cap="none" normalizeH="0" baseline="0" dirty="0">
                          <a:ln>
                            <a:noFill/>
                          </a:ln>
                          <a:solidFill>
                            <a:schemeClr val="bg1"/>
                          </a:solidFill>
                          <a:effectLst/>
                          <a:latin typeface="+mn-lt"/>
                          <a:cs typeface="Arial" panose="020B0604020202020204" pitchFamily="34" charset="0"/>
                        </a:rPr>
                        <a:t>Ponderador servicio</a:t>
                      </a:r>
                      <a:endParaRPr kumimoji="0" lang="es-ES" altLang="es-ES" sz="1050" b="0" i="0" u="none" strike="noStrike" cap="none" normalizeH="0" baseline="0" dirty="0">
                        <a:ln>
                          <a:noFill/>
                        </a:ln>
                        <a:solidFill>
                          <a:schemeClr val="bg1"/>
                        </a:solidFill>
                        <a:effectLst/>
                        <a:latin typeface="+mn-lt"/>
                        <a:cs typeface="Arial" panose="020B0604020202020204" pitchFamily="34" charset="0"/>
                      </a:endParaRPr>
                    </a:p>
                  </a:txBody>
                  <a:tcPr marL="90000" marR="90000" marT="17997" marB="17997" anchor="ctr" horzOverflow="overflow">
                    <a:lnL w="9525" cap="flat" cmpd="sng" algn="ctr">
                      <a:solidFill>
                        <a:schemeClr val="accent1">
                          <a:lumMod val="50000"/>
                        </a:schemeClr>
                      </a:solidFill>
                      <a:prstDash val="solid"/>
                      <a:round/>
                      <a:headEnd type="none" w="med" len="med"/>
                      <a:tailEnd type="none" w="med" len="med"/>
                    </a:lnL>
                    <a:lnR w="9525" cap="flat" cmpd="sng" algn="ctr">
                      <a:solidFill>
                        <a:schemeClr val="accent1">
                          <a:lumMod val="50000"/>
                        </a:schemeClr>
                      </a:solidFill>
                      <a:prstDash val="solid"/>
                      <a:round/>
                      <a:headEnd type="none" w="med" len="med"/>
                      <a:tailEnd type="none" w="med" len="med"/>
                    </a:lnR>
                    <a:lnT w="19050" cap="flat" cmpd="sng" algn="ctr">
                      <a:solidFill>
                        <a:schemeClr val="accent1">
                          <a:lumMod val="50000"/>
                        </a:schemeClr>
                      </a:solidFill>
                      <a:prstDash val="solid"/>
                      <a:round/>
                      <a:headEnd type="none" w="med" len="med"/>
                      <a:tailEnd type="none" w="med" len="med"/>
                    </a:lnT>
                    <a:lnB w="9525" cap="flat" cmpd="sng" algn="ctr">
                      <a:solidFill>
                        <a:schemeClr val="accent1">
                          <a:lumMod val="50000"/>
                        </a:schemeClr>
                      </a:solidFill>
                      <a:prstDash val="solid"/>
                      <a:round/>
                      <a:headEnd type="none" w="med" len="med"/>
                      <a:tailEnd type="none" w="med" len="med"/>
                    </a:lnB>
                    <a:lnTlToBr>
                      <a:noFill/>
                    </a:lnTlToBr>
                    <a:lnBlToTr>
                      <a:noFill/>
                    </a:lnBlToTr>
                    <a:solidFill>
                      <a:srgbClr val="0062AE"/>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ts val="0"/>
                        </a:spcBef>
                        <a:spcAft>
                          <a:spcPts val="0"/>
                        </a:spcAft>
                        <a:buClrTx/>
                        <a:buSzTx/>
                        <a:buFontTx/>
                        <a:buNone/>
                        <a:tabLst/>
                      </a:pPr>
                      <a:r>
                        <a:rPr kumimoji="0" lang="es-ES" altLang="es-ES" sz="1050" b="1" i="0" u="none" strike="noStrike" cap="none" normalizeH="0" baseline="0" dirty="0">
                          <a:ln>
                            <a:noFill/>
                          </a:ln>
                          <a:solidFill>
                            <a:schemeClr val="bg1"/>
                          </a:solidFill>
                          <a:effectLst/>
                          <a:latin typeface="+mn-lt"/>
                          <a:cs typeface="Arial" panose="020B0604020202020204" pitchFamily="34" charset="0"/>
                        </a:rPr>
                        <a:t>Ponderador proceso por atenciones</a:t>
                      </a:r>
                      <a:endParaRPr kumimoji="0" lang="es-ES" altLang="es-ES" sz="1050" b="0" i="0" u="none" strike="noStrike" cap="none" normalizeH="0" baseline="0" dirty="0">
                        <a:ln>
                          <a:noFill/>
                        </a:ln>
                        <a:solidFill>
                          <a:schemeClr val="bg1"/>
                        </a:solidFill>
                        <a:effectLst/>
                        <a:latin typeface="+mn-lt"/>
                        <a:cs typeface="Arial" panose="020B0604020202020204" pitchFamily="34" charset="0"/>
                      </a:endParaRPr>
                    </a:p>
                  </a:txBody>
                  <a:tcPr marL="90000" marR="90000" marT="17997" marB="17997" anchor="ctr" horzOverflow="overflow">
                    <a:lnL w="9525" cap="flat" cmpd="sng" algn="ctr">
                      <a:solidFill>
                        <a:schemeClr val="accent1">
                          <a:lumMod val="50000"/>
                        </a:schemeClr>
                      </a:solidFill>
                      <a:prstDash val="solid"/>
                      <a:round/>
                      <a:headEnd type="none" w="med" len="med"/>
                      <a:tailEnd type="none" w="med" len="med"/>
                    </a:lnL>
                    <a:lnR w="9525" cap="flat" cmpd="sng" algn="ctr">
                      <a:solidFill>
                        <a:schemeClr val="accent1">
                          <a:lumMod val="50000"/>
                        </a:schemeClr>
                      </a:solidFill>
                      <a:prstDash val="solid"/>
                      <a:round/>
                      <a:headEnd type="none" w="med" len="med"/>
                      <a:tailEnd type="none" w="med" len="med"/>
                    </a:lnR>
                    <a:lnT w="19050" cap="flat" cmpd="sng" algn="ctr">
                      <a:solidFill>
                        <a:schemeClr val="accent1">
                          <a:lumMod val="50000"/>
                        </a:schemeClr>
                      </a:solidFill>
                      <a:prstDash val="solid"/>
                      <a:round/>
                      <a:headEnd type="none" w="med" len="med"/>
                      <a:tailEnd type="none" w="med" len="med"/>
                    </a:lnT>
                    <a:lnB w="9525" cap="flat" cmpd="sng" algn="ctr">
                      <a:solidFill>
                        <a:schemeClr val="accent1">
                          <a:lumMod val="50000"/>
                        </a:schemeClr>
                      </a:solidFill>
                      <a:prstDash val="solid"/>
                      <a:round/>
                      <a:headEnd type="none" w="med" len="med"/>
                      <a:tailEnd type="none" w="med" len="med"/>
                    </a:lnB>
                    <a:lnTlToBr>
                      <a:noFill/>
                    </a:lnTlToBr>
                    <a:lnBlToTr>
                      <a:noFill/>
                    </a:lnBlToTr>
                    <a:solidFill>
                      <a:srgbClr val="0062AE"/>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ts val="0"/>
                        </a:spcBef>
                        <a:spcAft>
                          <a:spcPts val="0"/>
                        </a:spcAft>
                        <a:buClrTx/>
                        <a:buSzTx/>
                        <a:buFontTx/>
                        <a:buNone/>
                        <a:tabLst/>
                      </a:pPr>
                      <a:r>
                        <a:rPr kumimoji="0" lang="es-ES" altLang="es-ES" sz="1050" b="1" i="0" u="none" strike="noStrike" cap="none" normalizeH="0" baseline="0" dirty="0">
                          <a:ln>
                            <a:noFill/>
                          </a:ln>
                          <a:solidFill>
                            <a:schemeClr val="bg1"/>
                          </a:solidFill>
                          <a:effectLst/>
                          <a:latin typeface="+mn-lt"/>
                          <a:cs typeface="Arial" panose="020B0604020202020204" pitchFamily="34" charset="0"/>
                        </a:rPr>
                        <a:t>Importancia otorgada por la SUNAT al proceso</a:t>
                      </a:r>
                      <a:endParaRPr kumimoji="0" lang="es-ES" altLang="es-ES" sz="1050" b="0" i="0" u="none" strike="noStrike" cap="none" normalizeH="0" baseline="0" dirty="0">
                        <a:ln>
                          <a:noFill/>
                        </a:ln>
                        <a:solidFill>
                          <a:schemeClr val="bg1"/>
                        </a:solidFill>
                        <a:effectLst/>
                        <a:latin typeface="+mn-lt"/>
                        <a:cs typeface="Arial" panose="020B0604020202020204" pitchFamily="34" charset="0"/>
                      </a:endParaRPr>
                    </a:p>
                  </a:txBody>
                  <a:tcPr marL="90000" marR="90000" marT="17997" marB="17997" anchor="ctr" horzOverflow="overflow">
                    <a:lnL w="9525" cap="flat" cmpd="sng" algn="ctr">
                      <a:solidFill>
                        <a:schemeClr val="accent1">
                          <a:lumMod val="50000"/>
                        </a:schemeClr>
                      </a:solidFill>
                      <a:prstDash val="solid"/>
                      <a:round/>
                      <a:headEnd type="none" w="med" len="med"/>
                      <a:tailEnd type="none" w="med" len="med"/>
                    </a:lnL>
                    <a:lnR w="9525" cap="flat" cmpd="sng" algn="ctr">
                      <a:solidFill>
                        <a:schemeClr val="accent1">
                          <a:lumMod val="50000"/>
                        </a:schemeClr>
                      </a:solidFill>
                      <a:prstDash val="solid"/>
                      <a:round/>
                      <a:headEnd type="none" w="med" len="med"/>
                      <a:tailEnd type="none" w="med" len="med"/>
                    </a:lnR>
                    <a:lnT w="19050" cap="flat" cmpd="sng" algn="ctr">
                      <a:solidFill>
                        <a:schemeClr val="accent1">
                          <a:lumMod val="50000"/>
                        </a:schemeClr>
                      </a:solidFill>
                      <a:prstDash val="solid"/>
                      <a:round/>
                      <a:headEnd type="none" w="med" len="med"/>
                      <a:tailEnd type="none" w="med" len="med"/>
                    </a:lnT>
                    <a:lnB w="9525" cap="flat" cmpd="sng" algn="ctr">
                      <a:solidFill>
                        <a:schemeClr val="accent1">
                          <a:lumMod val="50000"/>
                        </a:schemeClr>
                      </a:solidFill>
                      <a:prstDash val="solid"/>
                      <a:round/>
                      <a:headEnd type="none" w="med" len="med"/>
                      <a:tailEnd type="none" w="med" len="med"/>
                    </a:lnB>
                    <a:lnTlToBr>
                      <a:noFill/>
                    </a:lnTlToBr>
                    <a:lnBlToTr>
                      <a:noFill/>
                    </a:lnBlToTr>
                    <a:solidFill>
                      <a:srgbClr val="0062AE"/>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ts val="0"/>
                        </a:spcBef>
                        <a:spcAft>
                          <a:spcPts val="0"/>
                        </a:spcAft>
                        <a:buClrTx/>
                        <a:buSzTx/>
                        <a:buFontTx/>
                        <a:buNone/>
                        <a:tabLst/>
                      </a:pPr>
                      <a:r>
                        <a:rPr kumimoji="0" lang="es-ES" altLang="es-ES" sz="1050" b="1" i="0" u="none" strike="noStrike" cap="none" normalizeH="0" baseline="0" dirty="0">
                          <a:ln>
                            <a:noFill/>
                          </a:ln>
                          <a:solidFill>
                            <a:schemeClr val="bg1"/>
                          </a:solidFill>
                          <a:effectLst/>
                          <a:latin typeface="+mn-lt"/>
                          <a:cs typeface="Arial" panose="020B0604020202020204" pitchFamily="34" charset="0"/>
                        </a:rPr>
                        <a:t>Producto ponderador por atenciones * Importancia SUNAT</a:t>
                      </a:r>
                      <a:endParaRPr kumimoji="0" lang="es-ES" altLang="es-ES" sz="1050" b="0" i="0" u="none" strike="noStrike" cap="none" normalizeH="0" baseline="0" dirty="0">
                        <a:ln>
                          <a:noFill/>
                        </a:ln>
                        <a:solidFill>
                          <a:schemeClr val="bg1"/>
                        </a:solidFill>
                        <a:effectLst/>
                        <a:latin typeface="+mn-lt"/>
                        <a:cs typeface="Arial" panose="020B0604020202020204" pitchFamily="34" charset="0"/>
                      </a:endParaRPr>
                    </a:p>
                  </a:txBody>
                  <a:tcPr marL="90000" marR="90000" marT="17997" marB="17997" anchor="ctr" horzOverflow="overflow">
                    <a:lnL w="9525" cap="flat" cmpd="sng" algn="ctr">
                      <a:solidFill>
                        <a:schemeClr val="accent1">
                          <a:lumMod val="50000"/>
                        </a:schemeClr>
                      </a:solidFill>
                      <a:prstDash val="solid"/>
                      <a:round/>
                      <a:headEnd type="none" w="med" len="med"/>
                      <a:tailEnd type="none" w="med" len="med"/>
                    </a:lnL>
                    <a:lnR w="9525" cap="flat" cmpd="sng" algn="ctr">
                      <a:solidFill>
                        <a:schemeClr val="accent1">
                          <a:lumMod val="50000"/>
                        </a:schemeClr>
                      </a:solidFill>
                      <a:prstDash val="solid"/>
                      <a:round/>
                      <a:headEnd type="none" w="med" len="med"/>
                      <a:tailEnd type="none" w="med" len="med"/>
                    </a:lnR>
                    <a:lnT w="19050" cap="flat" cmpd="sng" algn="ctr">
                      <a:solidFill>
                        <a:schemeClr val="accent1">
                          <a:lumMod val="50000"/>
                        </a:schemeClr>
                      </a:solidFill>
                      <a:prstDash val="solid"/>
                      <a:round/>
                      <a:headEnd type="none" w="med" len="med"/>
                      <a:tailEnd type="none" w="med" len="med"/>
                    </a:lnT>
                    <a:lnB w="9525" cap="flat" cmpd="sng" algn="ctr">
                      <a:solidFill>
                        <a:schemeClr val="accent1">
                          <a:lumMod val="50000"/>
                        </a:schemeClr>
                      </a:solidFill>
                      <a:prstDash val="solid"/>
                      <a:round/>
                      <a:headEnd type="none" w="med" len="med"/>
                      <a:tailEnd type="none" w="med" len="med"/>
                    </a:lnB>
                    <a:lnTlToBr>
                      <a:noFill/>
                    </a:lnTlToBr>
                    <a:lnBlToTr>
                      <a:noFill/>
                    </a:lnBlToTr>
                    <a:solidFill>
                      <a:srgbClr val="0062AE"/>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ts val="0"/>
                        </a:spcBef>
                        <a:spcAft>
                          <a:spcPts val="0"/>
                        </a:spcAft>
                        <a:buClrTx/>
                        <a:buSzTx/>
                        <a:buFontTx/>
                        <a:buNone/>
                        <a:tabLst/>
                      </a:pPr>
                      <a:r>
                        <a:rPr kumimoji="0" lang="es-ES" altLang="es-ES" sz="1050" b="1" i="0" u="none" strike="noStrike" cap="none" normalizeH="0" baseline="0" dirty="0">
                          <a:ln>
                            <a:noFill/>
                          </a:ln>
                          <a:solidFill>
                            <a:schemeClr val="bg1"/>
                          </a:solidFill>
                          <a:effectLst/>
                          <a:latin typeface="+mn-lt"/>
                          <a:cs typeface="Arial" panose="020B0604020202020204" pitchFamily="34" charset="0"/>
                        </a:rPr>
                        <a:t>PONDERADOR FINAL PROCESO</a:t>
                      </a:r>
                      <a:endParaRPr kumimoji="0" lang="es-ES" altLang="es-ES" sz="1050" b="0" i="0" u="none" strike="noStrike" cap="none" normalizeH="0" baseline="0" dirty="0">
                        <a:ln>
                          <a:noFill/>
                        </a:ln>
                        <a:solidFill>
                          <a:schemeClr val="bg1"/>
                        </a:solidFill>
                        <a:effectLst/>
                        <a:latin typeface="+mn-lt"/>
                        <a:cs typeface="Arial" panose="020B0604020202020204" pitchFamily="34" charset="0"/>
                      </a:endParaRPr>
                    </a:p>
                  </a:txBody>
                  <a:tcPr marL="90000" marR="90000" marT="17997" marB="17997" anchor="ctr" horzOverflow="overflow">
                    <a:lnL w="9525" cap="flat" cmpd="sng" algn="ctr">
                      <a:solidFill>
                        <a:schemeClr val="accent1">
                          <a:lumMod val="50000"/>
                        </a:schemeClr>
                      </a:solidFill>
                      <a:prstDash val="solid"/>
                      <a:round/>
                      <a:headEnd type="none" w="med" len="med"/>
                      <a:tailEnd type="none" w="med" len="med"/>
                    </a:lnL>
                    <a:lnR w="19050" cap="flat" cmpd="sng" algn="ctr">
                      <a:solidFill>
                        <a:schemeClr val="accent1">
                          <a:lumMod val="50000"/>
                        </a:schemeClr>
                      </a:solidFill>
                      <a:prstDash val="solid"/>
                      <a:round/>
                      <a:headEnd type="none" w="med" len="med"/>
                      <a:tailEnd type="none" w="med" len="med"/>
                    </a:lnR>
                    <a:lnT w="19050" cap="flat" cmpd="sng" algn="ctr">
                      <a:solidFill>
                        <a:schemeClr val="accent1">
                          <a:lumMod val="50000"/>
                        </a:schemeClr>
                      </a:solidFill>
                      <a:prstDash val="solid"/>
                      <a:round/>
                      <a:headEnd type="none" w="med" len="med"/>
                      <a:tailEnd type="none" w="med" len="med"/>
                    </a:lnT>
                    <a:lnB w="9525" cap="flat" cmpd="sng" algn="ctr">
                      <a:solidFill>
                        <a:schemeClr val="accent1">
                          <a:lumMod val="50000"/>
                        </a:schemeClr>
                      </a:solidFill>
                      <a:prstDash val="solid"/>
                      <a:round/>
                      <a:headEnd type="none" w="med" len="med"/>
                      <a:tailEnd type="none" w="med" len="med"/>
                    </a:lnB>
                    <a:lnTlToBr>
                      <a:noFill/>
                    </a:lnTlToBr>
                    <a:lnBlToTr>
                      <a:noFill/>
                    </a:lnBlToTr>
                    <a:solidFill>
                      <a:srgbClr val="0062AE"/>
                    </a:solidFill>
                  </a:tcPr>
                </a:tc>
                <a:extLst>
                  <a:ext uri="{0D108BD9-81ED-4DB2-BD59-A6C34878D82A}">
                    <a16:rowId xmlns:a16="http://schemas.microsoft.com/office/drawing/2014/main" val="10000"/>
                  </a:ext>
                </a:extLst>
              </a:tr>
              <a:tr h="293888">
                <a:tc rowSpan="2">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mj-lt"/>
                          <a:cs typeface="Arial" panose="020B0604020202020204" pitchFamily="34" charset="0"/>
                        </a:rPr>
                        <a:t>Atención al usuario</a:t>
                      </a:r>
                    </a:p>
                  </a:txBody>
                  <a:tcPr marL="90000" marR="90000" marT="18002" marB="18002" anchor="ctr" horzOverflow="overflow">
                    <a:lnT w="9525" cap="flat" cmpd="sng" algn="ctr">
                      <a:solidFill>
                        <a:schemeClr val="accent1">
                          <a:lumMod val="50000"/>
                        </a:schemeClr>
                      </a:solidFill>
                      <a:prstDash val="solid"/>
                      <a:round/>
                      <a:headEnd type="none" w="med" len="med"/>
                      <a:tailEnd type="none" w="med" len="med"/>
                    </a:lnT>
                  </a:tcPr>
                </a:tc>
                <a:tc>
                  <a:txBody>
                    <a:bodyPr/>
                    <a:lstStyle/>
                    <a:p>
                      <a:pPr algn="l" fontAlgn="b"/>
                      <a:r>
                        <a:rPr lang="es-PE" sz="1050" b="0" i="0" u="none" strike="noStrike" dirty="0">
                          <a:solidFill>
                            <a:srgbClr val="000000"/>
                          </a:solidFill>
                          <a:effectLst/>
                          <a:latin typeface="+mj-lt"/>
                        </a:rPr>
                        <a:t>Orientación telefónica</a:t>
                      </a:r>
                    </a:p>
                  </a:txBody>
                  <a:tcPr marL="9525" marR="9525" marT="9525" marB="0" anchor="ctr">
                    <a:lnR w="9525" cap="flat" cmpd="sng" algn="ctr">
                      <a:solidFill>
                        <a:schemeClr val="accent1">
                          <a:lumMod val="50000"/>
                        </a:schemeClr>
                      </a:solidFill>
                      <a:prstDash val="solid"/>
                      <a:round/>
                      <a:headEnd type="none" w="med" len="med"/>
                      <a:tailEnd type="none" w="med" len="med"/>
                    </a:lnR>
                    <a:lnT w="9525" cap="flat" cmpd="sng" algn="ctr">
                      <a:solidFill>
                        <a:schemeClr val="accent1">
                          <a:lumMod val="50000"/>
                        </a:schemeClr>
                      </a:solidFill>
                      <a:prstDash val="solid"/>
                      <a:round/>
                      <a:headEnd type="none" w="med" len="med"/>
                      <a:tailEnd type="none" w="med" len="med"/>
                    </a:lnT>
                    <a:lnB w="9525" cap="flat" cmpd="sng" algn="ctr">
                      <a:solidFill>
                        <a:schemeClr val="accent1">
                          <a:lumMod val="50000"/>
                        </a:schemeClr>
                      </a:solidFill>
                      <a:prstDash val="solid"/>
                      <a:round/>
                      <a:headEnd type="none" w="med" len="med"/>
                      <a:tailEnd type="none" w="med" len="med"/>
                    </a:lnB>
                    <a:lnTlToBr>
                      <a:noFill/>
                    </a:lnTlToBr>
                    <a:lnBlToTr>
                      <a:noFill/>
                    </a:lnBlToTr>
                    <a:noFill/>
                  </a:tcPr>
                </a:tc>
                <a:tc>
                  <a:txBody>
                    <a:bodyPr/>
                    <a:lstStyle/>
                    <a:p>
                      <a:pPr marL="0" algn="ctr" defTabSz="914400" rtl="0" eaLnBrk="1" fontAlgn="ctr" latinLnBrk="0" hangingPunct="1"/>
                      <a:r>
                        <a:rPr lang="es-PE" sz="1200" b="1" i="0" u="none" strike="noStrike" kern="1200" dirty="0">
                          <a:solidFill>
                            <a:schemeClr val="tx1"/>
                          </a:solidFill>
                          <a:effectLst/>
                          <a:latin typeface="+mj-lt"/>
                          <a:ea typeface="+mn-ea"/>
                          <a:cs typeface="+mn-cs"/>
                        </a:rPr>
                        <a:t>86.13%</a:t>
                      </a:r>
                    </a:p>
                  </a:txBody>
                  <a:tcPr marL="9525" marR="9525" marT="9525" marB="0" anchor="ctr">
                    <a:lnL w="9525" cap="flat" cmpd="sng" algn="ctr">
                      <a:solidFill>
                        <a:schemeClr val="accent1">
                          <a:lumMod val="50000"/>
                        </a:schemeClr>
                      </a:solidFill>
                      <a:prstDash val="solid"/>
                      <a:round/>
                      <a:headEnd type="none" w="med" len="med"/>
                      <a:tailEnd type="none" w="med" len="med"/>
                    </a:lnL>
                    <a:lnR w="9525" cap="flat" cmpd="sng" algn="ctr">
                      <a:solidFill>
                        <a:schemeClr val="accent1">
                          <a:lumMod val="50000"/>
                        </a:schemeClr>
                      </a:solidFill>
                      <a:prstDash val="solid"/>
                      <a:round/>
                      <a:headEnd type="none" w="med" len="med"/>
                      <a:tailEnd type="none" w="med" len="med"/>
                    </a:lnR>
                    <a:lnT w="9525" cap="flat" cmpd="sng" algn="ctr">
                      <a:solidFill>
                        <a:schemeClr val="accent1">
                          <a:lumMod val="50000"/>
                        </a:schemeClr>
                      </a:solidFill>
                      <a:prstDash val="solid"/>
                      <a:round/>
                      <a:headEnd type="none" w="med" len="med"/>
                      <a:tailEnd type="none" w="med" len="med"/>
                    </a:lnT>
                    <a:lnB w="9525" cap="flat" cmpd="sng" algn="ctr">
                      <a:solidFill>
                        <a:schemeClr val="accent1">
                          <a:lumMod val="50000"/>
                        </a:schemeClr>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s-PE" sz="1200" b="0" i="0" u="none" strike="noStrike" kern="1200" dirty="0">
                          <a:solidFill>
                            <a:schemeClr val="tx1"/>
                          </a:solidFill>
                          <a:effectLst/>
                          <a:latin typeface="+mn-lt"/>
                          <a:ea typeface="+mn-ea"/>
                          <a:cs typeface="+mn-cs"/>
                        </a:rPr>
                        <a:t>0.0083081703</a:t>
                      </a:r>
                    </a:p>
                  </a:txBody>
                  <a:tcPr marL="9525" marR="9525" marT="9525" marB="0" anchor="ctr">
                    <a:lnL w="9525" cap="flat" cmpd="sng" algn="ctr">
                      <a:solidFill>
                        <a:schemeClr val="accent1">
                          <a:lumMod val="50000"/>
                        </a:schemeClr>
                      </a:solidFill>
                      <a:prstDash val="solid"/>
                      <a:round/>
                      <a:headEnd type="none" w="med" len="med"/>
                      <a:tailEnd type="none" w="med" len="med"/>
                    </a:lnL>
                    <a:lnT w="9525" cap="flat" cmpd="sng" algn="ctr">
                      <a:solidFill>
                        <a:schemeClr val="accent1">
                          <a:lumMod val="50000"/>
                        </a:schemeClr>
                      </a:solidFill>
                      <a:prstDash val="solid"/>
                      <a:round/>
                      <a:headEnd type="none" w="med" len="med"/>
                      <a:tailEnd type="none" w="med" len="med"/>
                    </a:lnT>
                  </a:tcPr>
                </a:tc>
                <a:tc row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lang="es-MX" sz="1200" b="1" i="0" u="none" strike="noStrike" kern="1200" dirty="0">
                          <a:solidFill>
                            <a:schemeClr val="tx1"/>
                          </a:solidFill>
                          <a:effectLst/>
                          <a:latin typeface="+mj-lt"/>
                          <a:ea typeface="+mn-ea"/>
                          <a:cs typeface="+mn-cs"/>
                        </a:rPr>
                        <a:t>20%</a:t>
                      </a:r>
                    </a:p>
                  </a:txBody>
                  <a:tcPr marL="9525" marR="9525" marT="9525" anchor="ctr">
                    <a:lnT w="9525" cap="flat" cmpd="sng" algn="ctr">
                      <a:solidFill>
                        <a:schemeClr val="accent1">
                          <a:lumMod val="50000"/>
                        </a:schemeClr>
                      </a:solidFill>
                      <a:prstDash val="solid"/>
                      <a:round/>
                      <a:headEnd type="none" w="med" len="med"/>
                      <a:tailEnd type="none" w="med" len="med"/>
                    </a:lnT>
                  </a:tcPr>
                </a:tc>
                <a:tc rowSpan="2">
                  <a:txBody>
                    <a:bodyPr/>
                    <a:lstStyle/>
                    <a:p>
                      <a:pPr marL="0" algn="ctr" defTabSz="914400" rtl="0" eaLnBrk="1" fontAlgn="b" latinLnBrk="0" hangingPunct="1"/>
                      <a:r>
                        <a:rPr lang="es-PE" sz="1200" b="0" i="0" u="none" strike="noStrike" kern="1200" dirty="0">
                          <a:solidFill>
                            <a:schemeClr val="tx1"/>
                          </a:solidFill>
                          <a:effectLst/>
                          <a:latin typeface="+mj-lt"/>
                          <a:ea typeface="+mn-ea"/>
                          <a:cs typeface="+mn-cs"/>
                        </a:rPr>
                        <a:t>0.001661634</a:t>
                      </a:r>
                    </a:p>
                  </a:txBody>
                  <a:tcPr marL="9525" marR="9525" marT="9525" marB="0" anchor="ctr">
                    <a:lnT w="9525" cap="flat" cmpd="sng" algn="ctr">
                      <a:solidFill>
                        <a:schemeClr val="accent1">
                          <a:lumMod val="50000"/>
                        </a:schemeClr>
                      </a:solidFill>
                      <a:prstDash val="solid"/>
                      <a:round/>
                      <a:headEnd type="none" w="med" len="med"/>
                      <a:tailEnd type="none" w="med" len="med"/>
                    </a:lnT>
                  </a:tcPr>
                </a:tc>
                <a:tc rowSpan="2">
                  <a:txBody>
                    <a:bodyPr/>
                    <a:lstStyle/>
                    <a:p>
                      <a:pPr marL="0" algn="ctr" defTabSz="914400" rtl="0" eaLnBrk="1" fontAlgn="b" latinLnBrk="0" hangingPunct="1"/>
                      <a:r>
                        <a:rPr lang="es-PE" sz="1200" b="1" i="0" u="none" strike="noStrike" kern="1200" dirty="0">
                          <a:solidFill>
                            <a:schemeClr val="tx1"/>
                          </a:solidFill>
                          <a:effectLst/>
                          <a:latin typeface="+mj-lt"/>
                          <a:ea typeface="+mn-ea"/>
                          <a:cs typeface="+mn-cs"/>
                        </a:rPr>
                        <a:t>0.48%</a:t>
                      </a:r>
                    </a:p>
                  </a:txBody>
                  <a:tcPr marL="9525" marR="9525" marT="9525" marB="0" anchor="ctr">
                    <a:lnT w="9525" cap="flat" cmpd="sng" algn="ctr">
                      <a:solidFill>
                        <a:schemeClr val="accent1">
                          <a:lumMod val="50000"/>
                        </a:schemeClr>
                      </a:solidFill>
                      <a:prstDash val="solid"/>
                      <a:round/>
                      <a:headEnd type="none" w="med" len="med"/>
                      <a:tailEnd type="none" w="med" len="med"/>
                    </a:lnT>
                  </a:tcPr>
                </a:tc>
                <a:extLst>
                  <a:ext uri="{0D108BD9-81ED-4DB2-BD59-A6C34878D82A}">
                    <a16:rowId xmlns:a16="http://schemas.microsoft.com/office/drawing/2014/main" val="10012"/>
                  </a:ext>
                </a:extLst>
              </a:tr>
              <a:tr h="405599">
                <a:tc vMerge="1">
                  <a:txBody>
                    <a:bodyPr/>
                    <a:lstStyle/>
                    <a:p>
                      <a:endParaRPr lang="es-MX"/>
                    </a:p>
                  </a:txBody>
                  <a:tcPr/>
                </a:tc>
                <a:tc>
                  <a:txBody>
                    <a:bodyPr/>
                    <a:lstStyle/>
                    <a:p>
                      <a:pPr algn="l" fontAlgn="b"/>
                      <a:r>
                        <a:rPr lang="es-PE" sz="1050" b="0" i="0" u="none" strike="noStrike" dirty="0">
                          <a:solidFill>
                            <a:srgbClr val="000000"/>
                          </a:solidFill>
                          <a:effectLst/>
                          <a:latin typeface="+mj-lt"/>
                        </a:rPr>
                        <a:t>Orientación portal</a:t>
                      </a:r>
                    </a:p>
                  </a:txBody>
                  <a:tcPr marL="9525" marR="9525" marT="9525" marB="0" anchor="ctr">
                    <a:lnL w="9525" cap="flat" cmpd="sng" algn="ctr">
                      <a:solidFill>
                        <a:schemeClr val="accent1">
                          <a:lumMod val="50000"/>
                        </a:schemeClr>
                      </a:solidFill>
                      <a:prstDash val="solid"/>
                      <a:round/>
                      <a:headEnd type="none" w="med" len="med"/>
                      <a:tailEnd type="none" w="med" len="med"/>
                    </a:lnL>
                    <a:lnR w="9525" cap="flat" cmpd="sng" algn="ctr">
                      <a:solidFill>
                        <a:schemeClr val="accent1">
                          <a:lumMod val="50000"/>
                        </a:schemeClr>
                      </a:solidFill>
                      <a:prstDash val="solid"/>
                      <a:round/>
                      <a:headEnd type="none" w="med" len="med"/>
                      <a:tailEnd type="none" w="med" len="med"/>
                    </a:lnR>
                    <a:lnT w="9525" cap="flat" cmpd="sng" algn="ctr">
                      <a:solidFill>
                        <a:schemeClr val="accent1">
                          <a:lumMod val="50000"/>
                        </a:schemeClr>
                      </a:solidFill>
                      <a:prstDash val="solid"/>
                      <a:round/>
                      <a:headEnd type="none" w="med" len="med"/>
                      <a:tailEnd type="none" w="med" len="med"/>
                    </a:lnT>
                    <a:lnB w="9525" cap="flat" cmpd="sng" algn="ctr">
                      <a:solidFill>
                        <a:schemeClr val="accent1">
                          <a:lumMod val="50000"/>
                        </a:schemeClr>
                      </a:solidFill>
                      <a:prstDash val="solid"/>
                      <a:round/>
                      <a:headEnd type="none" w="med" len="med"/>
                      <a:tailEnd type="none" w="med" len="med"/>
                    </a:lnB>
                    <a:lnTlToBr>
                      <a:noFill/>
                    </a:lnTlToBr>
                    <a:lnBlToTr>
                      <a:noFill/>
                    </a:lnBlToTr>
                    <a:noFill/>
                  </a:tcPr>
                </a:tc>
                <a:tc>
                  <a:txBody>
                    <a:bodyPr/>
                    <a:lstStyle/>
                    <a:p>
                      <a:pPr marL="0" algn="ctr" defTabSz="914400" rtl="0" eaLnBrk="1" fontAlgn="ctr" latinLnBrk="0" hangingPunct="1"/>
                      <a:r>
                        <a:rPr lang="es-PE" sz="1200" b="1" i="0" u="none" strike="noStrike" kern="1200" dirty="0">
                          <a:solidFill>
                            <a:schemeClr val="tx1"/>
                          </a:solidFill>
                          <a:effectLst/>
                          <a:latin typeface="+mj-lt"/>
                          <a:ea typeface="+mn-ea"/>
                          <a:cs typeface="+mn-cs"/>
                        </a:rPr>
                        <a:t>13.87%</a:t>
                      </a:r>
                    </a:p>
                  </a:txBody>
                  <a:tcPr marL="9525" marR="9525" marT="9525" marB="0" anchor="ctr">
                    <a:lnL w="9525" cap="flat" cmpd="sng" algn="ctr">
                      <a:solidFill>
                        <a:schemeClr val="accent1">
                          <a:lumMod val="50000"/>
                        </a:schemeClr>
                      </a:solidFill>
                      <a:prstDash val="solid"/>
                      <a:round/>
                      <a:headEnd type="none" w="med" len="med"/>
                      <a:tailEnd type="none" w="med" len="med"/>
                    </a:lnL>
                    <a:lnT w="9525" cap="flat" cmpd="sng" algn="ctr">
                      <a:solidFill>
                        <a:schemeClr val="accent1">
                          <a:lumMod val="50000"/>
                        </a:schemeClr>
                      </a:solidFill>
                      <a:prstDash val="solid"/>
                      <a:round/>
                      <a:headEnd type="none" w="med" len="med"/>
                      <a:tailEnd type="none" w="med" len="med"/>
                    </a:lnT>
                    <a:lnB w="9525" cap="flat" cmpd="sng" algn="ctr">
                      <a:solidFill>
                        <a:schemeClr val="accent1">
                          <a:lumMod val="50000"/>
                        </a:schemeClr>
                      </a:solidFill>
                      <a:prstDash val="solid"/>
                      <a:round/>
                      <a:headEnd type="none" w="med" len="med"/>
                      <a:tailEnd type="none" w="med" len="med"/>
                    </a:lnB>
                    <a:lnTlToBr>
                      <a:noFill/>
                    </a:lnTlToBr>
                    <a:lnBlToTr>
                      <a:noFill/>
                    </a:lnBlToTr>
                    <a:noFill/>
                  </a:tcPr>
                </a:tc>
                <a:tc vMerge="1">
                  <a:txBody>
                    <a:bodyPr/>
                    <a:lstStyle/>
                    <a:p>
                      <a:pPr algn="r" fontAlgn="b"/>
                      <a:endParaRPr lang="es-PE" sz="800" b="0" i="0" u="none" strike="noStrike" dirty="0">
                        <a:solidFill>
                          <a:srgbClr val="000000"/>
                        </a:solidFill>
                        <a:effectLst/>
                        <a:latin typeface="Arial" panose="020B0604020202020204" pitchFamily="34" charset="0"/>
                      </a:endParaRPr>
                    </a:p>
                  </a:txBody>
                  <a:tcPr marL="9525" marR="9525" marT="9525" marB="0" anchor="b"/>
                </a:tc>
                <a:tc vMerge="1">
                  <a:txBody>
                    <a:bodyPr/>
                    <a:lstStyle/>
                    <a:p>
                      <a:endParaRPr lang="es-MX"/>
                    </a:p>
                  </a:txBody>
                  <a:tcPr/>
                </a:tc>
                <a:tc vMerge="1">
                  <a:txBody>
                    <a:bodyPr/>
                    <a:lstStyle/>
                    <a:p>
                      <a:pPr algn="r" fontAlgn="b"/>
                      <a:endParaRPr lang="es-PE" sz="800" b="0" i="0" u="none" strike="noStrike" dirty="0">
                        <a:solidFill>
                          <a:srgbClr val="000000"/>
                        </a:solidFill>
                        <a:effectLst/>
                        <a:latin typeface="Arial" panose="020B0604020202020204" pitchFamily="34" charset="0"/>
                      </a:endParaRPr>
                    </a:p>
                  </a:txBody>
                  <a:tcPr marL="9525" marR="9525" marT="9525" marB="0" anchor="b"/>
                </a:tc>
                <a:tc vMerge="1">
                  <a:txBody>
                    <a:bodyPr/>
                    <a:lstStyle/>
                    <a:p>
                      <a:pPr algn="r" fontAlgn="b"/>
                      <a:endParaRPr lang="es-PE" sz="1000" b="1" i="0" u="none" strike="noStrike">
                        <a:solidFill>
                          <a:srgbClr val="FF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10013"/>
                  </a:ext>
                </a:extLst>
              </a:tr>
            </a:tbl>
          </a:graphicData>
        </a:graphic>
      </p:graphicFrame>
      <p:sp>
        <p:nvSpPr>
          <p:cNvPr id="17" name="Título 2">
            <a:extLst>
              <a:ext uri="{FF2B5EF4-FFF2-40B4-BE49-F238E27FC236}">
                <a16:creationId xmlns:a16="http://schemas.microsoft.com/office/drawing/2014/main" id="{8D945A54-3BD5-4B9D-9436-CE7E48350CD6}"/>
              </a:ext>
            </a:extLst>
          </p:cNvPr>
          <p:cNvSpPr>
            <a:spLocks noGrp="1"/>
          </p:cNvSpPr>
          <p:nvPr>
            <p:ph type="title"/>
          </p:nvPr>
        </p:nvSpPr>
        <p:spPr>
          <a:xfrm>
            <a:off x="304802" y="365127"/>
            <a:ext cx="9442546" cy="970187"/>
          </a:xfrm>
        </p:spPr>
        <p:txBody>
          <a:bodyPr>
            <a:normAutofit/>
          </a:bodyPr>
          <a:lstStyle/>
          <a:p>
            <a:r>
              <a:rPr lang="es-PE" sz="2400" dirty="0"/>
              <a:t>2. Resumen Ejecutivo</a:t>
            </a:r>
            <a:br>
              <a:rPr lang="es-PE" sz="2400" dirty="0"/>
            </a:br>
            <a:r>
              <a:rPr lang="es-PE" sz="2200" dirty="0"/>
              <a:t>   </a:t>
            </a:r>
            <a:r>
              <a:rPr lang="es-PE" sz="2200" dirty="0">
                <a:solidFill>
                  <a:srgbClr val="1264A1"/>
                </a:solidFill>
              </a:rPr>
              <a:t>  </a:t>
            </a:r>
            <a:r>
              <a:rPr lang="es-PE" sz="1600" dirty="0">
                <a:solidFill>
                  <a:srgbClr val="1264A1"/>
                </a:solidFill>
              </a:rPr>
              <a:t>2.1 Indicadores de Satisfacción Post Contacto  - Aduanas</a:t>
            </a:r>
            <a:br>
              <a:rPr lang="es-PE" sz="1600" dirty="0">
                <a:solidFill>
                  <a:srgbClr val="1264A1"/>
                </a:solidFill>
              </a:rPr>
            </a:br>
            <a:r>
              <a:rPr lang="es-PE" sz="1600" dirty="0">
                <a:solidFill>
                  <a:srgbClr val="1264A1"/>
                </a:solidFill>
              </a:rPr>
              <a:t>              2.1.23 Cálculo de Indicadores</a:t>
            </a:r>
          </a:p>
        </p:txBody>
      </p:sp>
    </p:spTree>
    <p:extLst>
      <p:ext uri="{BB962C8B-B14F-4D97-AF65-F5344CB8AC3E}">
        <p14:creationId xmlns:p14="http://schemas.microsoft.com/office/powerpoint/2010/main" val="232337824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569D0662-D56B-4BC2-829D-8BEAA70BC1BA}"/>
              </a:ext>
            </a:extLst>
          </p:cNvPr>
          <p:cNvSpPr/>
          <p:nvPr/>
        </p:nvSpPr>
        <p:spPr>
          <a:xfrm>
            <a:off x="0" y="2147455"/>
            <a:ext cx="9906000" cy="2355272"/>
          </a:xfrm>
          <a:prstGeom prst="rect">
            <a:avLst/>
          </a:prstGeom>
          <a:solidFill>
            <a:srgbClr val="C02C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 name="Rectángulo 2">
            <a:extLst>
              <a:ext uri="{FF2B5EF4-FFF2-40B4-BE49-F238E27FC236}">
                <a16:creationId xmlns:a16="http://schemas.microsoft.com/office/drawing/2014/main" id="{5C0870B3-BEA6-4374-9130-0EA4B9FCF7EF}"/>
              </a:ext>
            </a:extLst>
          </p:cNvPr>
          <p:cNvSpPr/>
          <p:nvPr/>
        </p:nvSpPr>
        <p:spPr>
          <a:xfrm>
            <a:off x="4478486" y="1574832"/>
            <a:ext cx="1160316" cy="1145246"/>
          </a:xfrm>
          <a:prstGeom prst="rect">
            <a:avLst/>
          </a:prstGeom>
          <a:solidFill>
            <a:srgbClr val="1264A1"/>
          </a:solidFill>
          <a:ln>
            <a:solidFill>
              <a:srgbClr val="1264A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s-PE"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5" name="CuadroTexto 4">
            <a:extLst>
              <a:ext uri="{FF2B5EF4-FFF2-40B4-BE49-F238E27FC236}">
                <a16:creationId xmlns:a16="http://schemas.microsoft.com/office/drawing/2014/main" id="{C8BBC43E-D7D6-41DF-A273-CD183814C4E1}"/>
              </a:ext>
            </a:extLst>
          </p:cNvPr>
          <p:cNvSpPr txBox="1"/>
          <p:nvPr/>
        </p:nvSpPr>
        <p:spPr>
          <a:xfrm>
            <a:off x="770663" y="3041226"/>
            <a:ext cx="8575962" cy="1015663"/>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ES" sz="3000" b="1" i="0" u="none" strike="noStrike" kern="1200" cap="none" spc="0" normalizeH="0" baseline="0" noProof="0" dirty="0">
                <a:ln>
                  <a:noFill/>
                </a:ln>
                <a:solidFill>
                  <a:prstClr val="white"/>
                </a:solidFill>
                <a:effectLst/>
                <a:uLnTx/>
                <a:uFillTx/>
                <a:latin typeface="Eras Bold ITC" panose="020B0907030504020204" pitchFamily="34" charset="0"/>
                <a:ea typeface="+mn-ea"/>
                <a:cs typeface="+mn-cs"/>
              </a:rPr>
              <a:t>2.2. </a:t>
            </a:r>
            <a:r>
              <a:rPr kumimoji="0" lang="es-ES" sz="3000" b="1" i="0" u="none" strike="noStrike" kern="1200" cap="none" spc="0" normalizeH="0" baseline="0" noProof="0" dirty="0">
                <a:ln>
                  <a:noFill/>
                </a:ln>
                <a:solidFill>
                  <a:prstClr val="white"/>
                </a:solidFill>
                <a:effectLst/>
                <a:uLnTx/>
                <a:uFillTx/>
                <a:latin typeface="Calibri" panose="020F0502020204030204"/>
                <a:ea typeface="+mn-ea"/>
                <a:cs typeface="+mn-cs"/>
              </a:rPr>
              <a:t>Resultados Encuesta de Servicios Electrónicos - Aduanas</a:t>
            </a:r>
            <a:endParaRPr kumimoji="0" lang="es-PE" sz="30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3816533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2">
            <a:extLst>
              <a:ext uri="{FF2B5EF4-FFF2-40B4-BE49-F238E27FC236}">
                <a16:creationId xmlns:a16="http://schemas.microsoft.com/office/drawing/2014/main" id="{8D945A54-3BD5-4B9D-9436-CE7E48350CD6}"/>
              </a:ext>
            </a:extLst>
          </p:cNvPr>
          <p:cNvSpPr>
            <a:spLocks noGrp="1"/>
          </p:cNvSpPr>
          <p:nvPr>
            <p:ph type="title"/>
          </p:nvPr>
        </p:nvSpPr>
        <p:spPr>
          <a:xfrm>
            <a:off x="304802" y="365127"/>
            <a:ext cx="9442546" cy="970187"/>
          </a:xfrm>
        </p:spPr>
        <p:txBody>
          <a:bodyPr>
            <a:normAutofit/>
          </a:bodyPr>
          <a:lstStyle/>
          <a:p>
            <a:r>
              <a:rPr lang="es-PE" sz="2400" dirty="0"/>
              <a:t>2. Resumen Ejecutivo</a:t>
            </a:r>
            <a:br>
              <a:rPr lang="es-PE" dirty="0"/>
            </a:br>
            <a:r>
              <a:rPr lang="es-PE" sz="1600" dirty="0"/>
              <a:t>   </a:t>
            </a:r>
            <a:r>
              <a:rPr lang="es-PE" sz="1600" dirty="0">
                <a:solidFill>
                  <a:srgbClr val="1264A1"/>
                </a:solidFill>
              </a:rPr>
              <a:t>   2.2 Resultados Encuesta de Servicios Electrónicos – Aduanas</a:t>
            </a:r>
          </a:p>
        </p:txBody>
      </p:sp>
      <p:sp>
        <p:nvSpPr>
          <p:cNvPr id="13" name="14 CuadroTexto">
            <a:extLst>
              <a:ext uri="{FF2B5EF4-FFF2-40B4-BE49-F238E27FC236}">
                <a16:creationId xmlns:a16="http://schemas.microsoft.com/office/drawing/2014/main" id="{6D8A6114-FC49-4909-9311-6EAC61C8F078}"/>
              </a:ext>
            </a:extLst>
          </p:cNvPr>
          <p:cNvSpPr txBox="1"/>
          <p:nvPr/>
        </p:nvSpPr>
        <p:spPr>
          <a:xfrm>
            <a:off x="1231652" y="1442625"/>
            <a:ext cx="7848872" cy="523220"/>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PE" sz="2800" b="1" i="0" u="sng" strike="noStrike" kern="1200" cap="none" spc="0" normalizeH="0" baseline="0" noProof="0" dirty="0">
                <a:ln>
                  <a:noFill/>
                </a:ln>
                <a:solidFill>
                  <a:prstClr val="black"/>
                </a:solidFill>
                <a:effectLst/>
                <a:uLnTx/>
                <a:uFillTx/>
                <a:latin typeface="Calibri" panose="020F0502020204030204"/>
                <a:ea typeface="+mn-ea"/>
                <a:cs typeface="Calibri" panose="020F0502020204030204" pitchFamily="34" charset="0"/>
              </a:rPr>
              <a:t>INDICADOR GENERAL</a:t>
            </a:r>
          </a:p>
        </p:txBody>
      </p:sp>
      <p:graphicFrame>
        <p:nvGraphicFramePr>
          <p:cNvPr id="15" name="Group 3">
            <a:extLst>
              <a:ext uri="{FF2B5EF4-FFF2-40B4-BE49-F238E27FC236}">
                <a16:creationId xmlns:a16="http://schemas.microsoft.com/office/drawing/2014/main" id="{5CCBF644-CD86-4870-B63C-5B80F547624D}"/>
              </a:ext>
            </a:extLst>
          </p:cNvPr>
          <p:cNvGraphicFramePr>
            <a:graphicFrameLocks noGrp="1"/>
          </p:cNvGraphicFramePr>
          <p:nvPr>
            <p:extLst>
              <p:ext uri="{D42A27DB-BD31-4B8C-83A1-F6EECF244321}">
                <p14:modId xmlns:p14="http://schemas.microsoft.com/office/powerpoint/2010/main" val="3795989947"/>
              </p:ext>
            </p:extLst>
          </p:nvPr>
        </p:nvGraphicFramePr>
        <p:xfrm>
          <a:off x="1307424" y="2120110"/>
          <a:ext cx="7773100" cy="2690987"/>
        </p:xfrm>
        <a:graphic>
          <a:graphicData uri="http://schemas.openxmlformats.org/drawingml/2006/table">
            <a:tbl>
              <a:tblPr/>
              <a:tblGrid>
                <a:gridCol w="891209">
                  <a:extLst>
                    <a:ext uri="{9D8B030D-6E8A-4147-A177-3AD203B41FA5}">
                      <a16:colId xmlns:a16="http://schemas.microsoft.com/office/drawing/2014/main" val="20000"/>
                    </a:ext>
                  </a:extLst>
                </a:gridCol>
                <a:gridCol w="1935033">
                  <a:extLst>
                    <a:ext uri="{9D8B030D-6E8A-4147-A177-3AD203B41FA5}">
                      <a16:colId xmlns:a16="http://schemas.microsoft.com/office/drawing/2014/main" val="20001"/>
                    </a:ext>
                  </a:extLst>
                </a:gridCol>
                <a:gridCol w="1161311">
                  <a:extLst>
                    <a:ext uri="{9D8B030D-6E8A-4147-A177-3AD203B41FA5}">
                      <a16:colId xmlns:a16="http://schemas.microsoft.com/office/drawing/2014/main" val="20002"/>
                    </a:ext>
                  </a:extLst>
                </a:gridCol>
                <a:gridCol w="936104">
                  <a:extLst>
                    <a:ext uri="{9D8B030D-6E8A-4147-A177-3AD203B41FA5}">
                      <a16:colId xmlns:a16="http://schemas.microsoft.com/office/drawing/2014/main" val="20003"/>
                    </a:ext>
                  </a:extLst>
                </a:gridCol>
                <a:gridCol w="936104">
                  <a:extLst>
                    <a:ext uri="{9D8B030D-6E8A-4147-A177-3AD203B41FA5}">
                      <a16:colId xmlns:a16="http://schemas.microsoft.com/office/drawing/2014/main" val="2832680476"/>
                    </a:ext>
                  </a:extLst>
                </a:gridCol>
                <a:gridCol w="936104">
                  <a:extLst>
                    <a:ext uri="{9D8B030D-6E8A-4147-A177-3AD203B41FA5}">
                      <a16:colId xmlns:a16="http://schemas.microsoft.com/office/drawing/2014/main" val="3850894675"/>
                    </a:ext>
                  </a:extLst>
                </a:gridCol>
                <a:gridCol w="977235">
                  <a:extLst>
                    <a:ext uri="{9D8B030D-6E8A-4147-A177-3AD203B41FA5}">
                      <a16:colId xmlns:a16="http://schemas.microsoft.com/office/drawing/2014/main" val="32310780"/>
                    </a:ext>
                  </a:extLst>
                </a:gridCol>
              </a:tblGrid>
              <a:tr h="285731">
                <a:tc rowSpan="2">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ts val="0"/>
                        </a:spcBef>
                        <a:spcAft>
                          <a:spcPts val="0"/>
                        </a:spcAft>
                        <a:buClrTx/>
                        <a:buSzTx/>
                        <a:buFontTx/>
                        <a:buNone/>
                        <a:tabLst/>
                      </a:pPr>
                      <a:r>
                        <a:rPr kumimoji="0" lang="es-ES" altLang="es-ES" sz="1400" b="1" i="0" u="none" strike="noStrike" cap="none" normalizeH="0" baseline="0" dirty="0">
                          <a:ln>
                            <a:noFill/>
                          </a:ln>
                          <a:solidFill>
                            <a:schemeClr val="bg1"/>
                          </a:solidFill>
                          <a:effectLst/>
                          <a:latin typeface="+mn-lt"/>
                          <a:cs typeface="Calibri" panose="020F0502020204030204" pitchFamily="34" charset="0"/>
                        </a:rPr>
                        <a:t>Negocio</a:t>
                      </a:r>
                    </a:p>
                  </a:txBody>
                  <a:tcPr marT="45701" marB="4570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0070C0"/>
                    </a:solidFill>
                  </a:tcPr>
                </a:tc>
                <a:tc rowSpan="2">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ts val="0"/>
                        </a:spcBef>
                        <a:spcAft>
                          <a:spcPts val="0"/>
                        </a:spcAft>
                        <a:buClrTx/>
                        <a:buSzTx/>
                        <a:buFontTx/>
                        <a:buNone/>
                        <a:tabLst/>
                      </a:pPr>
                      <a:r>
                        <a:rPr kumimoji="0" lang="es-ES" altLang="es-ES" sz="1400" b="1" i="0" u="none" strike="noStrike" cap="none" normalizeH="0" baseline="0" dirty="0">
                          <a:ln>
                            <a:noFill/>
                          </a:ln>
                          <a:solidFill>
                            <a:schemeClr val="bg1"/>
                          </a:solidFill>
                          <a:effectLst/>
                          <a:latin typeface="+mn-lt"/>
                          <a:cs typeface="Calibri" panose="020F0502020204030204" pitchFamily="34" charset="0"/>
                        </a:rPr>
                        <a:t>Servicio</a:t>
                      </a:r>
                    </a:p>
                  </a:txBody>
                  <a:tcPr marT="45701" marB="4570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0070C0"/>
                    </a:solidFill>
                  </a:tcPr>
                </a:tc>
                <a:tc rowSpan="2">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ts val="0"/>
                        </a:spcBef>
                        <a:spcAft>
                          <a:spcPts val="0"/>
                        </a:spcAft>
                        <a:buClrTx/>
                        <a:buSzTx/>
                        <a:buFontTx/>
                        <a:buNone/>
                        <a:tabLst/>
                      </a:pPr>
                      <a:r>
                        <a:rPr kumimoji="0" lang="es-ES" altLang="es-ES" sz="1400" b="1" i="0" u="none" strike="noStrike" cap="none" normalizeH="0" baseline="0" dirty="0">
                          <a:ln>
                            <a:noFill/>
                          </a:ln>
                          <a:solidFill>
                            <a:schemeClr val="bg1"/>
                          </a:solidFill>
                          <a:effectLst/>
                          <a:latin typeface="+mn-lt"/>
                          <a:cs typeface="Calibri" panose="020F0502020204030204" pitchFamily="34" charset="0"/>
                        </a:rPr>
                        <a:t>Evaluaciones</a:t>
                      </a:r>
                    </a:p>
                  </a:txBody>
                  <a:tcPr marT="45701" marB="4570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0070C0"/>
                    </a:solidFill>
                  </a:tcPr>
                </a:tc>
                <a:tc rowSpan="2">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ctr" latinLnBrk="0" hangingPunct="1">
                        <a:lnSpc>
                          <a:spcPct val="100000"/>
                        </a:lnSpc>
                        <a:spcBef>
                          <a:spcPts val="0"/>
                        </a:spcBef>
                        <a:spcAft>
                          <a:spcPts val="0"/>
                        </a:spcAft>
                        <a:buClrTx/>
                        <a:buSzTx/>
                        <a:buFontTx/>
                        <a:buNone/>
                        <a:tabLst/>
                      </a:pPr>
                      <a:r>
                        <a:rPr kumimoji="0" lang="es-ES" altLang="es-ES" sz="1400" b="1" i="0" u="none" strike="noStrike" cap="none" normalizeH="0" baseline="0" dirty="0">
                          <a:ln>
                            <a:noFill/>
                          </a:ln>
                          <a:solidFill>
                            <a:schemeClr val="bg1"/>
                          </a:solidFill>
                          <a:effectLst/>
                          <a:latin typeface="+mn-lt"/>
                          <a:cs typeface="Calibri" panose="020F0502020204030204" pitchFamily="34" charset="0"/>
                        </a:rPr>
                        <a:t>Promedio</a:t>
                      </a:r>
                    </a:p>
                  </a:txBody>
                  <a:tcPr marT="45701" marB="45701" anchor="ctr" horzOverflow="overflow">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0070C0"/>
                    </a:solidFill>
                  </a:tcPr>
                </a:tc>
                <a:tc gridSpan="2">
                  <a:txBody>
                    <a:bodyPr/>
                    <a:lstStyle/>
                    <a:p>
                      <a:pPr marL="0" marR="0" lvl="0" indent="0" algn="ctr" defTabSz="914400" rtl="0" eaLnBrk="1" fontAlgn="ctr" latinLnBrk="0" hangingPunct="1">
                        <a:lnSpc>
                          <a:spcPct val="100000"/>
                        </a:lnSpc>
                        <a:spcBef>
                          <a:spcPts val="0"/>
                        </a:spcBef>
                        <a:spcAft>
                          <a:spcPts val="0"/>
                        </a:spcAft>
                        <a:buClrTx/>
                        <a:buSzTx/>
                        <a:buFontTx/>
                        <a:buNone/>
                        <a:tabLst/>
                      </a:pPr>
                      <a:r>
                        <a:rPr kumimoji="0" lang="es-ES" altLang="es-ES" sz="1400" b="1" i="0" u="none" strike="noStrike" cap="none" normalizeH="0" baseline="0" dirty="0">
                          <a:ln>
                            <a:noFill/>
                          </a:ln>
                          <a:solidFill>
                            <a:schemeClr val="bg1"/>
                          </a:solidFill>
                          <a:effectLst/>
                          <a:latin typeface="+mn-lt"/>
                          <a:cs typeface="Calibri" panose="020F0502020204030204" pitchFamily="34" charset="0"/>
                        </a:rPr>
                        <a:t>Tipo de aduana</a:t>
                      </a:r>
                    </a:p>
                  </a:txBody>
                  <a:tcPr marT="45701" marB="4570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0070C0"/>
                    </a:solidFill>
                  </a:tcPr>
                </a:tc>
                <a:tc hMerge="1">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s-ES" altLang="es-ES" sz="1050" b="1"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T="45701" marB="4570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tc rowSpan="2">
                  <a:txBody>
                    <a:bodyPr/>
                    <a:lstStyle/>
                    <a:p>
                      <a:pPr marL="0" marR="0" lvl="0" indent="0" algn="ctr" defTabSz="914400" rtl="0" eaLnBrk="1" fontAlgn="ctr" latinLnBrk="0" hangingPunct="1">
                        <a:lnSpc>
                          <a:spcPct val="100000"/>
                        </a:lnSpc>
                        <a:spcBef>
                          <a:spcPts val="0"/>
                        </a:spcBef>
                        <a:spcAft>
                          <a:spcPts val="0"/>
                        </a:spcAft>
                        <a:buClrTx/>
                        <a:buSzTx/>
                        <a:buFontTx/>
                        <a:buNone/>
                        <a:tabLst/>
                      </a:pPr>
                      <a:r>
                        <a:rPr kumimoji="0" lang="es-ES" altLang="es-ES" sz="1400" b="1" i="0" u="none" strike="noStrike" cap="none" normalizeH="0" baseline="0" dirty="0">
                          <a:ln>
                            <a:noFill/>
                          </a:ln>
                          <a:solidFill>
                            <a:schemeClr val="bg1"/>
                          </a:solidFill>
                          <a:effectLst/>
                          <a:latin typeface="+mn-lt"/>
                          <a:cs typeface="Calibri" panose="020F0502020204030204" pitchFamily="34" charset="0"/>
                        </a:rPr>
                        <a:t>Indicador general</a:t>
                      </a:r>
                    </a:p>
                  </a:txBody>
                  <a:tcPr marT="45701" marB="4570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0070C0"/>
                    </a:solidFill>
                  </a:tcPr>
                </a:tc>
                <a:extLst>
                  <a:ext uri="{0D108BD9-81ED-4DB2-BD59-A6C34878D82A}">
                    <a16:rowId xmlns:a16="http://schemas.microsoft.com/office/drawing/2014/main" val="10000"/>
                  </a:ext>
                </a:extLst>
              </a:tr>
              <a:tr h="325735">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pPr>
                      <a:r>
                        <a:rPr kumimoji="0" lang="es-ES" altLang="es-ES" sz="1400" b="1" i="0" u="none" strike="noStrike" cap="none" normalizeH="0" baseline="0" dirty="0">
                          <a:ln>
                            <a:noFill/>
                          </a:ln>
                          <a:solidFill>
                            <a:schemeClr val="bg1"/>
                          </a:solidFill>
                          <a:effectLst/>
                          <a:latin typeface="+mn-lt"/>
                          <a:cs typeface="Calibri" panose="020F0502020204030204" pitchFamily="34" charset="0"/>
                        </a:rPr>
                        <a:t>Aérea</a:t>
                      </a:r>
                    </a:p>
                  </a:txBody>
                  <a:tcPr marT="45701" marB="4570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pPr>
                      <a:r>
                        <a:rPr kumimoji="0" lang="es-ES" altLang="es-ES" sz="1400" b="1" i="0" u="none" strike="noStrike" cap="none" normalizeH="0" baseline="0" dirty="0">
                          <a:ln>
                            <a:noFill/>
                          </a:ln>
                          <a:solidFill>
                            <a:schemeClr val="bg1"/>
                          </a:solidFill>
                          <a:effectLst/>
                          <a:latin typeface="+mn-lt"/>
                          <a:cs typeface="Calibri" panose="020F0502020204030204" pitchFamily="34" charset="0"/>
                        </a:rPr>
                        <a:t>Marítima</a:t>
                      </a:r>
                    </a:p>
                  </a:txBody>
                  <a:tcPr marT="45701" marB="4570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0070C0"/>
                    </a:solidFill>
                  </a:tcPr>
                </a:tc>
                <a:tc vMerge="1">
                  <a:txBody>
                    <a:bodyPr/>
                    <a:lstStyle/>
                    <a:p>
                      <a:endParaRPr lang="es-MX"/>
                    </a:p>
                  </a:txBody>
                  <a:tcPr/>
                </a:tc>
                <a:extLst>
                  <a:ext uri="{0D108BD9-81ED-4DB2-BD59-A6C34878D82A}">
                    <a16:rowId xmlns:a16="http://schemas.microsoft.com/office/drawing/2014/main" val="3607696787"/>
                  </a:ext>
                </a:extLst>
              </a:tr>
              <a:tr h="396000">
                <a:tc rowSpan="5">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ES" altLang="es-ES" sz="1400" b="1" i="0" u="none" strike="noStrike" cap="none" normalizeH="0" baseline="0" dirty="0">
                          <a:ln>
                            <a:noFill/>
                          </a:ln>
                          <a:solidFill>
                            <a:schemeClr val="tx1"/>
                          </a:solidFill>
                          <a:effectLst/>
                          <a:latin typeface="+mn-lt"/>
                          <a:cs typeface="Calibri" panose="020F0502020204030204" pitchFamily="34" charset="0"/>
                        </a:rPr>
                        <a:t>Aduanas</a:t>
                      </a:r>
                    </a:p>
                  </a:txBody>
                  <a:tcPr marT="45701" marB="4570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accent1">
                        <a:lumMod val="40000"/>
                        <a:lumOff val="60000"/>
                      </a:schemeClr>
                    </a:solidFill>
                  </a:tcPr>
                </a:tc>
                <a:tc>
                  <a:txBody>
                    <a:bodyPr/>
                    <a:lstStyle/>
                    <a:p>
                      <a:pPr algn="l" fontAlgn="ctr">
                        <a:spcBef>
                          <a:spcPts val="0"/>
                        </a:spcBef>
                        <a:spcAft>
                          <a:spcPts val="0"/>
                        </a:spcAft>
                      </a:pPr>
                      <a:r>
                        <a:rPr kumimoji="0" lang="es-MX" sz="1400" b="1" i="0" u="none" strike="noStrike" kern="1200" cap="none" normalizeH="0" baseline="0" dirty="0">
                          <a:ln>
                            <a:noFill/>
                          </a:ln>
                          <a:solidFill>
                            <a:schemeClr val="tx1"/>
                          </a:solidFill>
                          <a:effectLst/>
                          <a:latin typeface="+mn-lt"/>
                          <a:ea typeface="+mn-ea"/>
                          <a:cs typeface="Calibri" panose="020F0502020204030204" pitchFamily="34" charset="0"/>
                        </a:rPr>
                        <a:t>Numeración de Manifiesto*</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40000"/>
                        <a:lumOff val="60000"/>
                      </a:schemeClr>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s-ES" sz="1400" b="1" i="0" u="none" strike="noStrike" dirty="0">
                          <a:solidFill>
                            <a:schemeClr val="tx1"/>
                          </a:solidFill>
                          <a:effectLst/>
                          <a:latin typeface="+mn-lt"/>
                        </a:rPr>
                        <a:t>(10)*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40000"/>
                        <a:lumOff val="60000"/>
                      </a:schemeClr>
                    </a:solidFill>
                  </a:tcPr>
                </a:tc>
                <a:tc>
                  <a:txBody>
                    <a:bodyPr/>
                    <a:lstStyle/>
                    <a:p>
                      <a:pPr algn="ctr" fontAlgn="ctr"/>
                      <a:r>
                        <a:rPr lang="es-PE" sz="1400" b="1" i="0" u="none" strike="noStrike" kern="1200" dirty="0">
                          <a:solidFill>
                            <a:schemeClr val="tx1"/>
                          </a:solidFill>
                          <a:effectLst/>
                          <a:latin typeface="+mn-lt"/>
                          <a:ea typeface="+mn-ea"/>
                          <a:cs typeface="+mn-cs"/>
                        </a:rPr>
                        <a:t>4.07</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20000"/>
                        <a:lumOff val="80000"/>
                      </a:schemeClr>
                    </a:solidFill>
                  </a:tcPr>
                </a:tc>
                <a:tc gridSpan="2">
                  <a:txBody>
                    <a:bodyPr/>
                    <a:lstStyle/>
                    <a:p>
                      <a:pPr algn="ctr" fontAlgn="t">
                        <a:spcBef>
                          <a:spcPts val="0"/>
                        </a:spcBef>
                        <a:spcAft>
                          <a:spcPts val="0"/>
                        </a:spcAft>
                      </a:pPr>
                      <a:r>
                        <a:rPr lang="es-ES" sz="1400" b="1" i="0" u="none" strike="noStrike" dirty="0">
                          <a:solidFill>
                            <a:schemeClr val="tx1"/>
                          </a:solidFill>
                          <a:effectLst/>
                          <a:latin typeface="+mn-lt"/>
                        </a:rPr>
                        <a:t>Marítima</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20000"/>
                        <a:lumOff val="80000"/>
                      </a:schemeClr>
                    </a:solidFill>
                  </a:tcPr>
                </a:tc>
                <a:tc hMerge="1">
                  <a:txBody>
                    <a:bodyPr/>
                    <a:lstStyle/>
                    <a:p>
                      <a:pPr algn="ctr" fontAlgn="t"/>
                      <a:endParaRPr lang="es-ES" sz="1600" b="1" i="0" u="none" strike="noStrike" dirty="0">
                        <a:solidFill>
                          <a:srgbClr val="333333"/>
                        </a:solidFill>
                        <a:effectLst/>
                        <a:latin typeface="Trebuchet MS" panose="020B0603020202020204" pitchFamily="34" charset="0"/>
                      </a:endParaRP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rowSpan="5">
                  <a:txBody>
                    <a:bodyPr/>
                    <a:lstStyle/>
                    <a:p>
                      <a:pPr algn="ctr" fontAlgn="t">
                        <a:spcBef>
                          <a:spcPts val="0"/>
                        </a:spcBef>
                        <a:spcAft>
                          <a:spcPts val="0"/>
                        </a:spcAft>
                      </a:pPr>
                      <a:r>
                        <a:rPr lang="es-ES" sz="1400" b="1" i="0" u="none" strike="noStrike" dirty="0">
                          <a:solidFill>
                            <a:schemeClr val="tx1"/>
                          </a:solidFill>
                          <a:effectLst/>
                          <a:latin typeface="+mn-lt"/>
                        </a:rPr>
                        <a:t>3.42</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chemeClr val="accent1">
                        <a:lumMod val="20000"/>
                        <a:lumOff val="80000"/>
                      </a:schemeClr>
                    </a:solidFill>
                  </a:tcPr>
                </a:tc>
                <a:extLst>
                  <a:ext uri="{0D108BD9-81ED-4DB2-BD59-A6C34878D82A}">
                    <a16:rowId xmlns:a16="http://schemas.microsoft.com/office/drawing/2014/main" val="1239869800"/>
                  </a:ext>
                </a:extLst>
              </a:tr>
              <a:tr h="396000">
                <a:tc vMerge="1">
                  <a:txBody>
                    <a:bodyPr/>
                    <a:lstStyle/>
                    <a:p>
                      <a:pPr marL="0" marR="0" lvl="0" indent="0" algn="ctr" defTabSz="914400" rtl="0" eaLnBrk="1" fontAlgn="ctr" latinLnBrk="0" hangingPunct="1">
                        <a:lnSpc>
                          <a:spcPct val="100000"/>
                        </a:lnSpc>
                        <a:spcBef>
                          <a:spcPct val="0"/>
                        </a:spcBef>
                        <a:spcAft>
                          <a:spcPct val="0"/>
                        </a:spcAft>
                        <a:buClrTx/>
                        <a:buSzTx/>
                        <a:buFontTx/>
                        <a:buNone/>
                        <a:tabLst/>
                        <a:defRPr/>
                      </a:pPr>
                      <a:endParaRPr kumimoji="0" lang="es-ES" altLang="es-ES" sz="1050" b="1"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T="45701" marB="4570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l" fontAlgn="ctr">
                        <a:spcBef>
                          <a:spcPts val="0"/>
                        </a:spcBef>
                        <a:spcAft>
                          <a:spcPts val="0"/>
                        </a:spcAft>
                      </a:pPr>
                      <a:r>
                        <a:rPr kumimoji="0" lang="es-MX" sz="1400" b="1" i="0" u="none" strike="noStrike" kern="1200" cap="none" normalizeH="0" baseline="0" dirty="0">
                          <a:ln>
                            <a:noFill/>
                          </a:ln>
                          <a:solidFill>
                            <a:schemeClr val="tx1"/>
                          </a:solidFill>
                          <a:effectLst/>
                          <a:latin typeface="+mn-lt"/>
                          <a:ea typeface="+mn-ea"/>
                          <a:cs typeface="Calibri" panose="020F0502020204030204" pitchFamily="34" charset="0"/>
                        </a:rPr>
                        <a:t>Numeración de la declaración*</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40000"/>
                        <a:lumOff val="60000"/>
                      </a:schemeClr>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s-ES" sz="1400" b="1" i="0" u="none" strike="noStrike" dirty="0">
                          <a:solidFill>
                            <a:schemeClr val="tx1"/>
                          </a:solidFill>
                          <a:effectLst/>
                          <a:latin typeface="+mn-lt"/>
                        </a:rPr>
                        <a:t>(15)*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40000"/>
                        <a:lumOff val="60000"/>
                      </a:schemeClr>
                    </a:solidFill>
                  </a:tcPr>
                </a:tc>
                <a:tc>
                  <a:txBody>
                    <a:bodyPr/>
                    <a:lstStyle/>
                    <a:p>
                      <a:pPr algn="ctr" fontAlgn="ctr"/>
                      <a:r>
                        <a:rPr lang="es-PE" sz="1400" b="1" i="0" u="none" strike="noStrike" kern="1200" dirty="0">
                          <a:solidFill>
                            <a:schemeClr val="tx1"/>
                          </a:solidFill>
                          <a:effectLst/>
                          <a:latin typeface="+mn-lt"/>
                          <a:ea typeface="+mn-ea"/>
                          <a:cs typeface="+mn-cs"/>
                        </a:rPr>
                        <a:t>3.22</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20000"/>
                        <a:lumOff val="80000"/>
                      </a:schemeClr>
                    </a:solidFill>
                  </a:tcPr>
                </a:tc>
                <a:tc>
                  <a:txBody>
                    <a:bodyPr/>
                    <a:lstStyle/>
                    <a:p>
                      <a:pPr algn="ctr" fontAlgn="t">
                        <a:spcBef>
                          <a:spcPts val="0"/>
                        </a:spcBef>
                        <a:spcAft>
                          <a:spcPts val="0"/>
                        </a:spcAft>
                      </a:pPr>
                      <a:r>
                        <a:rPr lang="es-ES" sz="1400" b="1" i="0" u="none" strike="noStrike" dirty="0">
                          <a:solidFill>
                            <a:schemeClr val="tx1"/>
                          </a:solidFill>
                          <a:effectLst/>
                          <a:latin typeface="+mn-lt"/>
                        </a:rPr>
                        <a:t>3.37</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20000"/>
                        <a:lumOff val="80000"/>
                      </a:schemeClr>
                    </a:solidFill>
                  </a:tcPr>
                </a:tc>
                <a:tc>
                  <a:txBody>
                    <a:bodyPr/>
                    <a:lstStyle/>
                    <a:p>
                      <a:pPr algn="ctr" fontAlgn="t">
                        <a:spcBef>
                          <a:spcPts val="0"/>
                        </a:spcBef>
                        <a:spcAft>
                          <a:spcPts val="0"/>
                        </a:spcAft>
                      </a:pPr>
                      <a:r>
                        <a:rPr lang="es-ES" sz="1400" b="1" i="0" u="none" strike="noStrike" dirty="0">
                          <a:solidFill>
                            <a:schemeClr val="tx1"/>
                          </a:solidFill>
                          <a:effectLst/>
                          <a:latin typeface="+mn-lt"/>
                        </a:rPr>
                        <a:t>3.04</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20000"/>
                        <a:lumOff val="80000"/>
                      </a:schemeClr>
                    </a:solidFill>
                  </a:tcPr>
                </a:tc>
                <a:tc vMerge="1">
                  <a:txBody>
                    <a:bodyPr/>
                    <a:lstStyle/>
                    <a:p>
                      <a:pPr algn="ctr" fontAlgn="t"/>
                      <a:endParaRPr lang="es-ES" sz="2800" b="1" i="0" u="none" strike="noStrike" dirty="0">
                        <a:solidFill>
                          <a:srgbClr val="333333"/>
                        </a:solidFill>
                        <a:effectLst/>
                        <a:latin typeface="Trebuchet MS" panose="020B0603020202020204" pitchFamily="34" charset="0"/>
                      </a:endParaRP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extLst>
                  <a:ext uri="{0D108BD9-81ED-4DB2-BD59-A6C34878D82A}">
                    <a16:rowId xmlns:a16="http://schemas.microsoft.com/office/drawing/2014/main" val="1700136969"/>
                  </a:ext>
                </a:extLst>
              </a:tr>
              <a:tr h="396000">
                <a:tc vMerge="1">
                  <a:txBody>
                    <a:bodyPr/>
                    <a:lstStyle/>
                    <a:p>
                      <a:pPr marL="0" marR="0" lvl="0" indent="0" algn="ctr" defTabSz="914400" rtl="0" eaLnBrk="1" fontAlgn="ctr" latinLnBrk="0" hangingPunct="1">
                        <a:lnSpc>
                          <a:spcPct val="100000"/>
                        </a:lnSpc>
                        <a:spcBef>
                          <a:spcPct val="0"/>
                        </a:spcBef>
                        <a:spcAft>
                          <a:spcPct val="0"/>
                        </a:spcAft>
                        <a:buClrTx/>
                        <a:buSzTx/>
                        <a:buFontTx/>
                        <a:buNone/>
                        <a:tabLst/>
                        <a:defRPr/>
                      </a:pPr>
                      <a:endParaRPr kumimoji="0" lang="es-ES" altLang="es-ES" sz="1050" b="1"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T="45701" marB="4570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l" fontAlgn="ctr">
                        <a:spcBef>
                          <a:spcPts val="0"/>
                        </a:spcBef>
                        <a:spcAft>
                          <a:spcPts val="0"/>
                        </a:spcAft>
                      </a:pPr>
                      <a:r>
                        <a:rPr kumimoji="0" lang="es-MX" sz="1400" b="1" i="0" u="none" strike="noStrike" kern="1200" cap="none" normalizeH="0" baseline="0" dirty="0">
                          <a:ln>
                            <a:noFill/>
                          </a:ln>
                          <a:solidFill>
                            <a:schemeClr val="tx1"/>
                          </a:solidFill>
                          <a:effectLst/>
                          <a:latin typeface="+mn-lt"/>
                          <a:ea typeface="+mn-ea"/>
                          <a:cs typeface="Calibri" panose="020F0502020204030204" pitchFamily="34" charset="0"/>
                        </a:rPr>
                        <a:t>Consulta del levante*</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40000"/>
                        <a:lumOff val="60000"/>
                      </a:schemeClr>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s-ES" sz="1400" b="1" i="0" u="none" strike="noStrike" dirty="0">
                          <a:solidFill>
                            <a:schemeClr val="tx1"/>
                          </a:solidFill>
                          <a:effectLst/>
                          <a:latin typeface="+mn-lt"/>
                        </a:rPr>
                        <a:t>(15)*</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40000"/>
                        <a:lumOff val="60000"/>
                      </a:schemeClr>
                    </a:solidFill>
                  </a:tcPr>
                </a:tc>
                <a:tc>
                  <a:txBody>
                    <a:bodyPr/>
                    <a:lstStyle/>
                    <a:p>
                      <a:pPr algn="ctr" fontAlgn="ctr"/>
                      <a:r>
                        <a:rPr lang="es-PE" sz="1400" b="1" i="0" u="none" strike="noStrike" kern="1200" dirty="0">
                          <a:solidFill>
                            <a:schemeClr val="tx1"/>
                          </a:solidFill>
                          <a:effectLst/>
                          <a:latin typeface="+mn-lt"/>
                          <a:ea typeface="+mn-ea"/>
                          <a:cs typeface="+mn-cs"/>
                        </a:rPr>
                        <a:t>3.63</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20000"/>
                        <a:lumOff val="80000"/>
                      </a:schemeClr>
                    </a:solidFill>
                  </a:tcPr>
                </a:tc>
                <a:tc>
                  <a:txBody>
                    <a:bodyPr/>
                    <a:lstStyle/>
                    <a:p>
                      <a:pPr algn="ctr" fontAlgn="t">
                        <a:spcBef>
                          <a:spcPts val="0"/>
                        </a:spcBef>
                        <a:spcAft>
                          <a:spcPts val="0"/>
                        </a:spcAft>
                      </a:pPr>
                      <a:r>
                        <a:rPr lang="es-ES" sz="1400" b="1" i="0" u="none" strike="noStrike" dirty="0">
                          <a:solidFill>
                            <a:schemeClr val="tx1"/>
                          </a:solidFill>
                          <a:effectLst/>
                          <a:latin typeface="+mn-lt"/>
                        </a:rPr>
                        <a:t>3.66</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20000"/>
                        <a:lumOff val="80000"/>
                      </a:schemeClr>
                    </a:solidFill>
                  </a:tcPr>
                </a:tc>
                <a:tc>
                  <a:txBody>
                    <a:bodyPr/>
                    <a:lstStyle/>
                    <a:p>
                      <a:pPr algn="ctr" fontAlgn="t">
                        <a:spcBef>
                          <a:spcPts val="0"/>
                        </a:spcBef>
                        <a:spcAft>
                          <a:spcPts val="0"/>
                        </a:spcAft>
                      </a:pPr>
                      <a:r>
                        <a:rPr lang="es-ES" sz="1400" b="1" i="0" u="none" strike="noStrike" dirty="0">
                          <a:solidFill>
                            <a:schemeClr val="tx1"/>
                          </a:solidFill>
                          <a:effectLst/>
                          <a:latin typeface="+mn-lt"/>
                        </a:rPr>
                        <a:t>3.58</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20000"/>
                        <a:lumOff val="80000"/>
                      </a:schemeClr>
                    </a:solidFill>
                  </a:tcPr>
                </a:tc>
                <a:tc vMerge="1">
                  <a:txBody>
                    <a:bodyPr/>
                    <a:lstStyle/>
                    <a:p>
                      <a:pPr algn="ctr" fontAlgn="t"/>
                      <a:endParaRPr lang="es-ES" sz="2800" b="1" i="0" u="none" strike="noStrike" dirty="0">
                        <a:solidFill>
                          <a:srgbClr val="333333"/>
                        </a:solidFill>
                        <a:effectLst/>
                        <a:latin typeface="Trebuchet MS" panose="020B0603020202020204" pitchFamily="34" charset="0"/>
                      </a:endParaRP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extLst>
                  <a:ext uri="{0D108BD9-81ED-4DB2-BD59-A6C34878D82A}">
                    <a16:rowId xmlns:a16="http://schemas.microsoft.com/office/drawing/2014/main" val="3951603614"/>
                  </a:ext>
                </a:extLst>
              </a:tr>
              <a:tr h="396000">
                <a:tc vMerge="1">
                  <a:txBody>
                    <a:bodyPr/>
                    <a:lstStyle/>
                    <a:p>
                      <a:pPr marL="0" marR="0" lvl="0" indent="0" algn="ctr" defTabSz="914400" rtl="0" eaLnBrk="1" fontAlgn="ctr" latinLnBrk="0" hangingPunct="1">
                        <a:lnSpc>
                          <a:spcPct val="100000"/>
                        </a:lnSpc>
                        <a:spcBef>
                          <a:spcPct val="0"/>
                        </a:spcBef>
                        <a:spcAft>
                          <a:spcPct val="0"/>
                        </a:spcAft>
                        <a:buClrTx/>
                        <a:buSzTx/>
                        <a:buFontTx/>
                        <a:buNone/>
                        <a:tabLst/>
                        <a:defRPr/>
                      </a:pPr>
                      <a:endParaRPr kumimoji="0" lang="es-ES" altLang="es-ES" sz="1050" b="1"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T="45701" marB="4570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l" fontAlgn="ctr">
                        <a:spcBef>
                          <a:spcPts val="0"/>
                        </a:spcBef>
                        <a:spcAft>
                          <a:spcPts val="0"/>
                        </a:spcAft>
                      </a:pPr>
                      <a:r>
                        <a:rPr kumimoji="0" lang="es-MX" sz="1400" b="1" i="0" u="none" strike="noStrike" kern="1200" cap="none" normalizeH="0" baseline="0" dirty="0">
                          <a:ln>
                            <a:noFill/>
                          </a:ln>
                          <a:solidFill>
                            <a:schemeClr val="tx1"/>
                          </a:solidFill>
                          <a:effectLst/>
                          <a:latin typeface="+mn-lt"/>
                          <a:ea typeface="+mn-ea"/>
                          <a:cs typeface="Calibri" panose="020F0502020204030204" pitchFamily="34" charset="0"/>
                        </a:rPr>
                        <a:t>Garantía previa*</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40000"/>
                        <a:lumOff val="60000"/>
                      </a:schemeClr>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s-ES" sz="1400" b="1" i="0" u="none" strike="noStrike" dirty="0">
                          <a:solidFill>
                            <a:schemeClr val="tx1"/>
                          </a:solidFill>
                          <a:effectLst/>
                          <a:latin typeface="+mn-lt"/>
                        </a:rPr>
                        <a:t>(10)*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40000"/>
                        <a:lumOff val="60000"/>
                      </a:schemeClr>
                    </a:solidFill>
                  </a:tcPr>
                </a:tc>
                <a:tc>
                  <a:txBody>
                    <a:bodyPr/>
                    <a:lstStyle/>
                    <a:p>
                      <a:pPr algn="ctr" fontAlgn="ctr"/>
                      <a:r>
                        <a:rPr lang="es-ES" sz="1400" b="1" i="0" u="none" strike="noStrike" kern="1200" dirty="0">
                          <a:solidFill>
                            <a:schemeClr val="tx1"/>
                          </a:solidFill>
                          <a:effectLst/>
                          <a:latin typeface="+mn-lt"/>
                          <a:ea typeface="+mn-ea"/>
                          <a:cs typeface="+mn-cs"/>
                        </a:rPr>
                        <a:t>3</a:t>
                      </a:r>
                      <a:r>
                        <a:rPr lang="es-PE" sz="1400" b="1" i="0" u="none" strike="noStrike" kern="1200" dirty="0">
                          <a:solidFill>
                            <a:schemeClr val="tx1"/>
                          </a:solidFill>
                          <a:effectLst/>
                          <a:latin typeface="+mn-lt"/>
                          <a:ea typeface="+mn-ea"/>
                          <a:cs typeface="+mn-cs"/>
                        </a:rPr>
                        <a:t>.49</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20000"/>
                        <a:lumOff val="80000"/>
                      </a:schemeClr>
                    </a:solidFill>
                  </a:tcPr>
                </a:tc>
                <a:tc gridSpan="2">
                  <a:txBody>
                    <a:bodyPr/>
                    <a:lstStyle/>
                    <a:p>
                      <a:pPr algn="ctr" fontAlgn="t">
                        <a:spcBef>
                          <a:spcPts val="0"/>
                        </a:spcBef>
                        <a:spcAft>
                          <a:spcPts val="0"/>
                        </a:spcAft>
                      </a:pPr>
                      <a:r>
                        <a:rPr lang="es-ES" sz="1400" b="1" i="0" u="none" strike="noStrike" dirty="0">
                          <a:solidFill>
                            <a:schemeClr val="tx1"/>
                          </a:solidFill>
                          <a:effectLst/>
                          <a:latin typeface="+mn-lt"/>
                        </a:rPr>
                        <a:t>Nivel nacional</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20000"/>
                        <a:lumOff val="80000"/>
                      </a:schemeClr>
                    </a:solidFill>
                  </a:tcPr>
                </a:tc>
                <a:tc hMerge="1">
                  <a:txBody>
                    <a:bodyPr/>
                    <a:lstStyle/>
                    <a:p>
                      <a:pPr algn="ctr" fontAlgn="t"/>
                      <a:endParaRPr lang="es-ES" sz="1600" b="1" i="0" u="none" strike="noStrike" dirty="0">
                        <a:solidFill>
                          <a:srgbClr val="333333"/>
                        </a:solidFill>
                        <a:effectLst/>
                        <a:latin typeface="Trebuchet MS" panose="020B0603020202020204" pitchFamily="34" charset="0"/>
                      </a:endParaRP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vMerge="1">
                  <a:txBody>
                    <a:bodyPr/>
                    <a:lstStyle/>
                    <a:p>
                      <a:pPr algn="ctr" fontAlgn="t"/>
                      <a:endParaRPr lang="es-ES" sz="2800" b="1" i="0" u="none" strike="noStrike" dirty="0">
                        <a:solidFill>
                          <a:srgbClr val="333333"/>
                        </a:solidFill>
                        <a:effectLst/>
                        <a:latin typeface="Trebuchet MS" panose="020B0603020202020204" pitchFamily="34" charset="0"/>
                      </a:endParaRP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extLst>
                  <a:ext uri="{0D108BD9-81ED-4DB2-BD59-A6C34878D82A}">
                    <a16:rowId xmlns:a16="http://schemas.microsoft.com/office/drawing/2014/main" val="3013135204"/>
                  </a:ext>
                </a:extLst>
              </a:tr>
              <a:tr h="396000">
                <a:tc vMerge="1">
                  <a:txBody>
                    <a:bodyPr/>
                    <a:lstStyle/>
                    <a:p>
                      <a:pPr marL="0" marR="0" lvl="0" indent="0" algn="ctr" defTabSz="914400" rtl="0" eaLnBrk="1" fontAlgn="ctr" latinLnBrk="0" hangingPunct="1">
                        <a:lnSpc>
                          <a:spcPct val="100000"/>
                        </a:lnSpc>
                        <a:spcBef>
                          <a:spcPct val="0"/>
                        </a:spcBef>
                        <a:spcAft>
                          <a:spcPct val="0"/>
                        </a:spcAft>
                        <a:buClrTx/>
                        <a:buSzTx/>
                        <a:buFontTx/>
                        <a:buNone/>
                        <a:tabLst/>
                        <a:defRPr/>
                      </a:pPr>
                      <a:endParaRPr kumimoji="0" lang="es-ES" altLang="es-ES" sz="1050" b="1"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T="45701" marB="45701"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algn="l" fontAlgn="ctr">
                        <a:spcBef>
                          <a:spcPts val="0"/>
                        </a:spcBef>
                        <a:spcAft>
                          <a:spcPts val="0"/>
                        </a:spcAft>
                      </a:pPr>
                      <a:r>
                        <a:rPr kumimoji="0" lang="es-MX" sz="1400" b="1" i="0" u="none" strike="noStrike" kern="1200" cap="none" normalizeH="0" baseline="0" dirty="0">
                          <a:ln>
                            <a:noFill/>
                          </a:ln>
                          <a:solidFill>
                            <a:schemeClr val="tx1"/>
                          </a:solidFill>
                          <a:effectLst/>
                          <a:latin typeface="+mn-lt"/>
                          <a:ea typeface="+mn-ea"/>
                          <a:cs typeface="Calibri" panose="020F0502020204030204" pitchFamily="34" charset="0"/>
                        </a:rPr>
                        <a:t>Pago electrónico*</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40000"/>
                        <a:lumOff val="60000"/>
                      </a:schemeClr>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s-ES" sz="1400" b="1" i="0" u="none" strike="noStrike" dirty="0">
                          <a:solidFill>
                            <a:schemeClr val="tx1"/>
                          </a:solidFill>
                          <a:effectLst/>
                          <a:latin typeface="+mn-lt"/>
                        </a:rPr>
                        <a:t>(10)*</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40000"/>
                        <a:lumOff val="60000"/>
                      </a:schemeClr>
                    </a:solidFill>
                  </a:tcPr>
                </a:tc>
                <a:tc>
                  <a:txBody>
                    <a:bodyPr/>
                    <a:lstStyle/>
                    <a:p>
                      <a:pPr algn="ctr" fontAlgn="ctr"/>
                      <a:r>
                        <a:rPr lang="es-ES" sz="1400" b="1" i="0" u="none" strike="noStrike" kern="1200" dirty="0">
                          <a:solidFill>
                            <a:schemeClr val="tx1"/>
                          </a:solidFill>
                          <a:effectLst/>
                          <a:latin typeface="+mn-lt"/>
                          <a:ea typeface="+mn-ea"/>
                          <a:cs typeface="+mn-cs"/>
                        </a:rPr>
                        <a:t>3</a:t>
                      </a:r>
                      <a:r>
                        <a:rPr lang="es-PE" sz="1400" b="1" i="0" u="none" strike="noStrike" kern="1200" dirty="0">
                          <a:solidFill>
                            <a:schemeClr val="tx1"/>
                          </a:solidFill>
                          <a:effectLst/>
                          <a:latin typeface="+mn-lt"/>
                          <a:ea typeface="+mn-ea"/>
                          <a:cs typeface="+mn-cs"/>
                        </a:rPr>
                        <a:t>.34</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20000"/>
                        <a:lumOff val="80000"/>
                      </a:schemeClr>
                    </a:solidFill>
                  </a:tcPr>
                </a:tc>
                <a:tc gridSpan="2">
                  <a:txBody>
                    <a:bodyPr/>
                    <a:lstStyle/>
                    <a:p>
                      <a:pPr marL="0" marR="0" indent="0" algn="ctr" defTabSz="914400" rtl="0" eaLnBrk="1" fontAlgn="t" latinLnBrk="0" hangingPunct="1">
                        <a:lnSpc>
                          <a:spcPct val="100000"/>
                        </a:lnSpc>
                        <a:spcBef>
                          <a:spcPts val="0"/>
                        </a:spcBef>
                        <a:spcAft>
                          <a:spcPts val="0"/>
                        </a:spcAft>
                        <a:buClrTx/>
                        <a:buSzTx/>
                        <a:buFontTx/>
                        <a:buNone/>
                        <a:tabLst/>
                        <a:defRPr/>
                      </a:pPr>
                      <a:r>
                        <a:rPr lang="es-ES" sz="1400" b="1" i="0" u="none" strike="noStrike" dirty="0">
                          <a:solidFill>
                            <a:schemeClr val="tx1"/>
                          </a:solidFill>
                          <a:effectLst/>
                          <a:latin typeface="+mn-lt"/>
                        </a:rPr>
                        <a:t>Nivel nacional</a:t>
                      </a: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20000"/>
                        <a:lumOff val="80000"/>
                      </a:schemeClr>
                    </a:solidFill>
                  </a:tcPr>
                </a:tc>
                <a:tc hMerge="1">
                  <a:txBody>
                    <a:bodyPr/>
                    <a:lstStyle/>
                    <a:p>
                      <a:pPr algn="ctr" fontAlgn="t"/>
                      <a:endParaRPr lang="es-ES" sz="1600" b="1" i="0" u="none" strike="noStrike" dirty="0">
                        <a:solidFill>
                          <a:srgbClr val="333333"/>
                        </a:solidFill>
                        <a:effectLst/>
                        <a:latin typeface="Trebuchet MS" panose="020B0603020202020204" pitchFamily="34" charset="0"/>
                      </a:endParaRP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E6E6"/>
                    </a:solidFill>
                  </a:tcPr>
                </a:tc>
                <a:tc vMerge="1">
                  <a:txBody>
                    <a:bodyPr/>
                    <a:lstStyle/>
                    <a:p>
                      <a:pPr algn="ctr" fontAlgn="t"/>
                      <a:endParaRPr lang="es-ES" sz="2800" b="1" i="0" u="none" strike="noStrike" dirty="0">
                        <a:solidFill>
                          <a:srgbClr val="333333"/>
                        </a:solidFill>
                        <a:effectLst/>
                        <a:latin typeface="Trebuchet MS" panose="020B0603020202020204" pitchFamily="34" charset="0"/>
                      </a:endParaRPr>
                    </a:p>
                  </a:txBody>
                  <a:tcPr marL="9525" marR="9525" marT="9525"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E6E6E6"/>
                    </a:solidFill>
                  </a:tcPr>
                </a:tc>
                <a:extLst>
                  <a:ext uri="{0D108BD9-81ED-4DB2-BD59-A6C34878D82A}">
                    <a16:rowId xmlns:a16="http://schemas.microsoft.com/office/drawing/2014/main" val="63835877"/>
                  </a:ext>
                </a:extLst>
              </a:tr>
            </a:tbl>
          </a:graphicData>
        </a:graphic>
      </p:graphicFrame>
      <p:sp>
        <p:nvSpPr>
          <p:cNvPr id="6" name="18 CuadroTexto">
            <a:extLst>
              <a:ext uri="{FF2B5EF4-FFF2-40B4-BE49-F238E27FC236}">
                <a16:creationId xmlns:a16="http://schemas.microsoft.com/office/drawing/2014/main" id="{7F714796-E08B-4C3D-84B5-5AF22272F3F8}"/>
              </a:ext>
            </a:extLst>
          </p:cNvPr>
          <p:cNvSpPr txBox="1">
            <a:spLocks noChangeArrowheads="1"/>
          </p:cNvSpPr>
          <p:nvPr/>
        </p:nvSpPr>
        <p:spPr bwMode="auto">
          <a:xfrm>
            <a:off x="693073" y="6275342"/>
            <a:ext cx="8186231"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t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171450" marR="0" lvl="0" indent="-171450" algn="l" defTabSz="457200" rtl="0" eaLnBrk="1" fontAlgn="auto" latinLnBrk="0" hangingPunct="1">
              <a:lnSpc>
                <a:spcPct val="100000"/>
              </a:lnSpc>
              <a:spcBef>
                <a:spcPct val="0"/>
              </a:spcBef>
              <a:spcAft>
                <a:spcPts val="0"/>
              </a:spcAft>
              <a:buClrTx/>
              <a:buSzTx/>
              <a:buFont typeface="Arial" panose="020B0604020202020204" pitchFamily="34" charset="0"/>
              <a:buChar char="•"/>
              <a:tabLst/>
              <a:defRPr/>
            </a:pPr>
            <a:r>
              <a:rPr kumimoji="0" lang="es-ES" altLang="es-ES" sz="1050" b="0" i="0" u="none" strike="noStrike" kern="1200" cap="none" spc="0" normalizeH="0" baseline="0" noProof="0" dirty="0">
                <a:ln>
                  <a:noFill/>
                </a:ln>
                <a:effectLst/>
                <a:uLnTx/>
                <a:uFillTx/>
                <a:latin typeface="Calibri" panose="020F0502020204030204"/>
                <a:ea typeface="+mn-ea"/>
                <a:cs typeface="Calibri" panose="020F0502020204030204" pitchFamily="34" charset="0"/>
              </a:rPr>
              <a:t>El número de casos no garantiza que los datos obtenidos sean estadísticamente representativos</a:t>
            </a:r>
          </a:p>
        </p:txBody>
      </p:sp>
      <p:sp>
        <p:nvSpPr>
          <p:cNvPr id="8" name="CuadroTexto 7">
            <a:extLst>
              <a:ext uri="{FF2B5EF4-FFF2-40B4-BE49-F238E27FC236}">
                <a16:creationId xmlns:a16="http://schemas.microsoft.com/office/drawing/2014/main" id="{DBD0156E-904B-45DA-A2B8-9FBF72C3BB1F}"/>
              </a:ext>
            </a:extLst>
          </p:cNvPr>
          <p:cNvSpPr txBox="1"/>
          <p:nvPr/>
        </p:nvSpPr>
        <p:spPr>
          <a:xfrm>
            <a:off x="1231652" y="5053753"/>
            <a:ext cx="7773101" cy="523220"/>
          </a:xfrm>
          <a:prstGeom prst="rect">
            <a:avLst/>
          </a:prstGeom>
          <a:noFill/>
        </p:spPr>
        <p:txBody>
          <a:bodyPr wrap="square" rtlCol="0">
            <a:spAutoFit/>
          </a:bodyPr>
          <a:lstStyle/>
          <a:p>
            <a:pPr algn="just" defTabSz="457200">
              <a:defRPr/>
            </a:pPr>
            <a:r>
              <a:rPr lang="es-MX" sz="1400" u="sng" dirty="0">
                <a:latin typeface="Calibri" panose="020F0502020204030204"/>
                <a:cs typeface="Calibri" panose="020F0502020204030204" pitchFamily="34" charset="0"/>
              </a:rPr>
              <a:t>El indicador general</a:t>
            </a:r>
            <a:r>
              <a:rPr lang="es-MX" sz="1400" dirty="0">
                <a:latin typeface="Calibri" panose="020F0502020204030204"/>
                <a:cs typeface="Calibri" panose="020F0502020204030204" pitchFamily="34" charset="0"/>
              </a:rPr>
              <a:t> de Servicios electrónicos alcanza los </a:t>
            </a:r>
            <a:r>
              <a:rPr lang="es-MX" sz="1400" b="1" dirty="0">
                <a:latin typeface="Calibri" panose="020F0502020204030204"/>
                <a:cs typeface="Calibri" panose="020F0502020204030204" pitchFamily="34" charset="0"/>
              </a:rPr>
              <a:t>3.42 </a:t>
            </a:r>
            <a:r>
              <a:rPr lang="es-MX" sz="1400" dirty="0">
                <a:latin typeface="Calibri" panose="020F0502020204030204"/>
                <a:cs typeface="Calibri" panose="020F0502020204030204" pitchFamily="34" charset="0"/>
              </a:rPr>
              <a:t>puntos en una escala del 1 al 5. En donde destaca la evaluación obtenida por el servicio de Numeración de manifiesto (4.07).</a:t>
            </a:r>
            <a:endParaRPr lang="es-MX" sz="1400" b="1" dirty="0">
              <a:latin typeface="Calibri" panose="020F0502020204030204"/>
              <a:cs typeface="Calibri" panose="020F0502020204030204" pitchFamily="34" charset="0"/>
            </a:endParaRPr>
          </a:p>
        </p:txBody>
      </p:sp>
    </p:spTree>
    <p:extLst>
      <p:ext uri="{BB962C8B-B14F-4D97-AF65-F5344CB8AC3E}">
        <p14:creationId xmlns:p14="http://schemas.microsoft.com/office/powerpoint/2010/main" val="290607324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8D945A54-3BD5-4B9D-9436-CE7E48350CD6}"/>
              </a:ext>
            </a:extLst>
          </p:cNvPr>
          <p:cNvSpPr>
            <a:spLocks noGrp="1"/>
          </p:cNvSpPr>
          <p:nvPr>
            <p:ph type="title"/>
          </p:nvPr>
        </p:nvSpPr>
        <p:spPr>
          <a:xfrm>
            <a:off x="304802" y="365127"/>
            <a:ext cx="9442546" cy="970187"/>
          </a:xfrm>
        </p:spPr>
        <p:txBody>
          <a:bodyPr>
            <a:normAutofit/>
          </a:bodyPr>
          <a:lstStyle/>
          <a:p>
            <a:r>
              <a:rPr lang="es-PE" sz="2400" dirty="0"/>
              <a:t>2. Resumen Ejecutivo</a:t>
            </a:r>
            <a:br>
              <a:rPr lang="es-PE" dirty="0"/>
            </a:br>
            <a:r>
              <a:rPr lang="es-PE" sz="1600" dirty="0"/>
              <a:t>   </a:t>
            </a:r>
            <a:r>
              <a:rPr lang="es-PE" sz="1600" dirty="0">
                <a:solidFill>
                  <a:srgbClr val="1264A1"/>
                </a:solidFill>
              </a:rPr>
              <a:t>    2.2 Resultados Encuesta de Servicios Electrónicos – Aduanas</a:t>
            </a:r>
          </a:p>
        </p:txBody>
      </p:sp>
      <p:sp>
        <p:nvSpPr>
          <p:cNvPr id="24" name="Text Box 22">
            <a:extLst>
              <a:ext uri="{FF2B5EF4-FFF2-40B4-BE49-F238E27FC236}">
                <a16:creationId xmlns:a16="http://schemas.microsoft.com/office/drawing/2014/main" id="{F1836261-6BAA-4AF8-B00F-E9887B1A8B48}"/>
              </a:ext>
            </a:extLst>
          </p:cNvPr>
          <p:cNvSpPr txBox="1">
            <a:spLocks noChangeArrowheads="1"/>
          </p:cNvSpPr>
          <p:nvPr/>
        </p:nvSpPr>
        <p:spPr bwMode="auto">
          <a:xfrm>
            <a:off x="4211703" y="1436604"/>
            <a:ext cx="5254303" cy="492443"/>
          </a:xfrm>
          <a:prstGeom prst="rect">
            <a:avLst/>
          </a:prstGeom>
          <a:noFill/>
          <a:ln>
            <a:noFill/>
          </a:ln>
          <a:effectLst/>
        </p:spPr>
        <p:txBody>
          <a:bodyPr wrap="squar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just" defTabSz="457200" rtl="0" eaLnBrk="1" fontAlgn="auto" latinLnBrk="0" hangingPunct="1">
              <a:lnSpc>
                <a:spcPct val="100000"/>
              </a:lnSpc>
              <a:spcBef>
                <a:spcPct val="50000"/>
              </a:spcBef>
              <a:spcAft>
                <a:spcPts val="0"/>
              </a:spcAft>
              <a:buClrTx/>
              <a:buSzTx/>
              <a:buFontTx/>
              <a:buNone/>
              <a:tabLst/>
              <a:defRPr/>
            </a:pPr>
            <a:r>
              <a:rPr kumimoji="0" lang="es-ES" altLang="es-ES" sz="13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El </a:t>
            </a:r>
            <a:r>
              <a:rPr kumimoji="0" lang="es-ES" altLang="es-ES" sz="1300" b="1" i="0" u="none" strike="noStrike" kern="1200" cap="none" spc="0" normalizeH="0" baseline="0" noProof="0" dirty="0">
                <a:ln>
                  <a:noFill/>
                </a:ln>
                <a:solidFill>
                  <a:srgbClr val="C00000"/>
                </a:solidFill>
                <a:effectLst/>
                <a:uLnTx/>
                <a:uFillTx/>
                <a:latin typeface="Calibri" panose="020F0502020204030204" pitchFamily="34" charset="0"/>
                <a:ea typeface="+mn-ea"/>
                <a:cs typeface="Calibri" panose="020F0502020204030204" pitchFamily="34" charset="0"/>
              </a:rPr>
              <a:t>63.7% de los usuarios está satisfecho o muy satisfecho con el servicio electrónico</a:t>
            </a:r>
            <a:r>
              <a:rPr kumimoji="0" lang="es-ES" altLang="es-ES" sz="13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La valoración media es de 3.42 </a:t>
            </a:r>
            <a:r>
              <a:rPr kumimoji="0" lang="es-ES" altLang="es-ES" sz="1300" b="0" i="0" u="none" strike="noStrike" kern="1200" cap="none" spc="0" normalizeH="0" baseline="50000" noProof="0" dirty="0">
                <a:ln>
                  <a:noFill/>
                </a:ln>
                <a:solidFill>
                  <a:prstClr val="black"/>
                </a:solidFill>
                <a:effectLst/>
                <a:uLnTx/>
                <a:uFillTx/>
                <a:latin typeface="Calibri" panose="020F0502020204030204" pitchFamily="34" charset="0"/>
                <a:ea typeface="+mn-ea"/>
                <a:cs typeface="Calibri" panose="020F0502020204030204" pitchFamily="34" charset="0"/>
              </a:rPr>
              <a:t>(1)</a:t>
            </a:r>
            <a:r>
              <a:rPr kumimoji="0" lang="es-ES" altLang="es-ES" sz="13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en una escala de 1 a 5.</a:t>
            </a:r>
          </a:p>
        </p:txBody>
      </p:sp>
      <p:sp>
        <p:nvSpPr>
          <p:cNvPr id="25" name="Rectangle 11">
            <a:extLst>
              <a:ext uri="{FF2B5EF4-FFF2-40B4-BE49-F238E27FC236}">
                <a16:creationId xmlns:a16="http://schemas.microsoft.com/office/drawing/2014/main" id="{A6E4034E-A701-4974-9F79-5E95F2FD1800}"/>
              </a:ext>
            </a:extLst>
          </p:cNvPr>
          <p:cNvSpPr>
            <a:spLocks noChangeArrowheads="1"/>
          </p:cNvSpPr>
          <p:nvPr/>
        </p:nvSpPr>
        <p:spPr bwMode="auto">
          <a:xfrm>
            <a:off x="842436" y="4208262"/>
            <a:ext cx="2423917" cy="1107996"/>
          </a:xfrm>
          <a:prstGeom prst="rect">
            <a:avLst/>
          </a:prstGeom>
          <a:noFill/>
          <a:ln>
            <a:noFill/>
          </a:ln>
        </p:spPr>
        <p:txBody>
          <a:bodyPr wrap="squar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s-ES" altLang="es-ES" sz="6600" b="1" i="0" u="none" strike="noStrike" kern="1200" cap="none" spc="0" normalizeH="0" baseline="0" noProof="0" dirty="0">
                <a:ln>
                  <a:noFill/>
                </a:ln>
                <a:solidFill>
                  <a:srgbClr val="C00000"/>
                </a:solidFill>
                <a:effectLst/>
                <a:uLnTx/>
                <a:uFillTx/>
                <a:latin typeface="LilyUPC" panose="020B0604020202020204" pitchFamily="34" charset="-34"/>
                <a:ea typeface="+mn-ea"/>
                <a:cs typeface="Calibri" panose="020F0502020204030204" pitchFamily="34" charset="0"/>
              </a:rPr>
              <a:t>3,42</a:t>
            </a:r>
            <a:r>
              <a:rPr kumimoji="0" lang="es-ES" altLang="es-ES" sz="5400" b="1" i="0" u="none" strike="noStrike" kern="1200" cap="none" spc="0" normalizeH="0" baseline="50000" noProof="0" dirty="0">
                <a:ln>
                  <a:noFill/>
                </a:ln>
                <a:solidFill>
                  <a:srgbClr val="C00000"/>
                </a:solidFill>
                <a:effectLst/>
                <a:uLnTx/>
                <a:uFillTx/>
                <a:latin typeface="LilyUPC" panose="020B0604020202020204" pitchFamily="34" charset="-34"/>
                <a:ea typeface="+mn-ea"/>
                <a:cs typeface="Calibri" panose="020F0502020204030204" pitchFamily="34" charset="0"/>
              </a:rPr>
              <a:t>(1)</a:t>
            </a:r>
            <a:endParaRPr kumimoji="0" lang="es-ES" altLang="es-ES" sz="6600" b="1" i="0" u="none" strike="noStrike" kern="1200" cap="none" spc="0" normalizeH="0" baseline="50000" noProof="0" dirty="0">
              <a:ln>
                <a:noFill/>
              </a:ln>
              <a:solidFill>
                <a:srgbClr val="C00000"/>
              </a:solidFill>
              <a:effectLst/>
              <a:uLnTx/>
              <a:uFillTx/>
              <a:latin typeface="LilyUPC" panose="020B0604020202020204" pitchFamily="34" charset="-34"/>
              <a:ea typeface="+mn-ea"/>
              <a:cs typeface="Calibri" panose="020F0502020204030204" pitchFamily="34" charset="0"/>
            </a:endParaRPr>
          </a:p>
        </p:txBody>
      </p:sp>
      <p:sp>
        <p:nvSpPr>
          <p:cNvPr id="26" name="Text Box 39">
            <a:extLst>
              <a:ext uri="{FF2B5EF4-FFF2-40B4-BE49-F238E27FC236}">
                <a16:creationId xmlns:a16="http://schemas.microsoft.com/office/drawing/2014/main" id="{C51CA2B9-8A6D-42E4-8684-B9DE372E1BB6}"/>
              </a:ext>
            </a:extLst>
          </p:cNvPr>
          <p:cNvSpPr txBox="1">
            <a:spLocks noChangeArrowheads="1"/>
          </p:cNvSpPr>
          <p:nvPr/>
        </p:nvSpPr>
        <p:spPr bwMode="auto">
          <a:xfrm>
            <a:off x="608320" y="1330470"/>
            <a:ext cx="2658033" cy="14157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ctr" defTabSz="457200" rtl="0" eaLnBrk="1" fontAlgn="auto" latinLnBrk="0" hangingPunct="1">
              <a:lnSpc>
                <a:spcPct val="100000"/>
              </a:lnSpc>
              <a:spcBef>
                <a:spcPct val="50000"/>
              </a:spcBef>
              <a:spcAft>
                <a:spcPts val="0"/>
              </a:spcAft>
              <a:buClrTx/>
              <a:buSzTx/>
              <a:buFontTx/>
              <a:buNone/>
              <a:tabLst/>
              <a:defRPr/>
            </a:pPr>
            <a:r>
              <a:rPr kumimoji="0" lang="es-ES" altLang="es-ES"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Valoración general</a:t>
            </a:r>
          </a:p>
          <a:p>
            <a:pPr marL="0" marR="0" lvl="0" indent="0" algn="ctr" defTabSz="457200" rtl="0" eaLnBrk="1" fontAlgn="auto" latinLnBrk="0" hangingPunct="1">
              <a:lnSpc>
                <a:spcPct val="100000"/>
              </a:lnSpc>
              <a:spcBef>
                <a:spcPct val="50000"/>
              </a:spcBef>
              <a:spcAft>
                <a:spcPts val="0"/>
              </a:spcAft>
              <a:buClrTx/>
              <a:buSzTx/>
              <a:buFontTx/>
              <a:buNone/>
              <a:tabLst/>
              <a:defRPr/>
            </a:pPr>
            <a:r>
              <a:rPr kumimoji="0" lang="es-ES" altLang="es-ES" sz="1400" b="0" i="0" u="none" strike="noStrike" kern="1200" cap="none" spc="0" normalizeH="0" baseline="0" noProof="0" dirty="0">
                <a:ln>
                  <a:noFill/>
                </a:ln>
                <a:solidFill>
                  <a:srgbClr val="C00000"/>
                </a:solidFill>
                <a:effectLst/>
                <a:uLnTx/>
                <a:uFillTx/>
                <a:latin typeface="Calibri" panose="020F0502020204030204" pitchFamily="34" charset="0"/>
                <a:ea typeface="+mn-ea"/>
                <a:cs typeface="Calibri" panose="020F0502020204030204" pitchFamily="34" charset="0"/>
              </a:rPr>
              <a:t>(Satisfacción estimada)</a:t>
            </a:r>
          </a:p>
          <a:p>
            <a:pPr marL="0" marR="0" lvl="0" indent="0" algn="ctr" defTabSz="457200" rtl="0" eaLnBrk="1" fontAlgn="auto" latinLnBrk="0" hangingPunct="1">
              <a:lnSpc>
                <a:spcPct val="100000"/>
              </a:lnSpc>
              <a:spcBef>
                <a:spcPct val="50000"/>
              </a:spcBef>
              <a:spcAft>
                <a:spcPts val="0"/>
              </a:spcAft>
              <a:buClrTx/>
              <a:buSzTx/>
              <a:buFontTx/>
              <a:buNone/>
              <a:tabLst/>
              <a:defRPr/>
            </a:pPr>
            <a:r>
              <a:rPr kumimoji="0" lang="es-ES" sz="14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¿Qué tan satisfecho diría que se siente con su experiencia del proceso ….</a:t>
            </a:r>
            <a:r>
              <a:rPr kumimoji="0" lang="es-ES" sz="1400" b="1"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a:t>
            </a:r>
            <a:endParaRPr kumimoji="0" lang="es-ES" altLang="es-ES" sz="1400" b="0" i="0" u="none" strike="noStrike" kern="1200" cap="none" spc="0" normalizeH="0" baseline="0" noProof="0" dirty="0">
              <a:ln>
                <a:noFill/>
              </a:ln>
              <a:solidFill>
                <a:srgbClr val="C00000"/>
              </a:solidFill>
              <a:effectLst/>
              <a:uLnTx/>
              <a:uFillTx/>
              <a:latin typeface="Calibri" panose="020F0502020204030204" pitchFamily="34" charset="0"/>
              <a:ea typeface="+mn-ea"/>
              <a:cs typeface="Calibri" panose="020F0502020204030204" pitchFamily="34" charset="0"/>
            </a:endParaRPr>
          </a:p>
        </p:txBody>
      </p:sp>
      <p:sp>
        <p:nvSpPr>
          <p:cNvPr id="28" name="Text Box 22">
            <a:extLst>
              <a:ext uri="{FF2B5EF4-FFF2-40B4-BE49-F238E27FC236}">
                <a16:creationId xmlns:a16="http://schemas.microsoft.com/office/drawing/2014/main" id="{1400B222-A719-4CE5-83CA-B102B453CF0F}"/>
              </a:ext>
            </a:extLst>
          </p:cNvPr>
          <p:cNvSpPr txBox="1">
            <a:spLocks noChangeArrowheads="1"/>
          </p:cNvSpPr>
          <p:nvPr/>
        </p:nvSpPr>
        <p:spPr bwMode="auto">
          <a:xfrm>
            <a:off x="604390" y="6001670"/>
            <a:ext cx="2452211"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50000"/>
              </a:spcBef>
              <a:spcAft>
                <a:spcPts val="0"/>
              </a:spcAft>
              <a:buClrTx/>
              <a:buSzTx/>
              <a:buFontTx/>
              <a:buNone/>
              <a:tabLst/>
              <a:defRPr/>
            </a:pPr>
            <a:r>
              <a:rPr kumimoji="0" lang="es-ES" altLang="es-ES" sz="1000" b="1"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Nota:</a:t>
            </a:r>
            <a:r>
              <a:rPr kumimoji="0" lang="es-ES" altLang="es-ES" sz="10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la escala de medición es de 1 a 5.</a:t>
            </a:r>
          </a:p>
          <a:p>
            <a:pPr marL="0" marR="0" lvl="0" indent="0" algn="l" defTabSz="457200" rtl="0" eaLnBrk="1" fontAlgn="auto" latinLnBrk="0" hangingPunct="1">
              <a:lnSpc>
                <a:spcPct val="100000"/>
              </a:lnSpc>
              <a:spcBef>
                <a:spcPct val="50000"/>
              </a:spcBef>
              <a:spcAft>
                <a:spcPts val="0"/>
              </a:spcAft>
              <a:buClrTx/>
              <a:buSzTx/>
              <a:buFontTx/>
              <a:buNone/>
              <a:tabLst/>
              <a:defRPr/>
            </a:pPr>
            <a:r>
              <a:rPr kumimoji="0" lang="es-ES" altLang="es-ES" sz="10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(1) Datos ponderados según servicios.</a:t>
            </a:r>
          </a:p>
        </p:txBody>
      </p:sp>
      <p:sp>
        <p:nvSpPr>
          <p:cNvPr id="29" name="Rectángulo 28">
            <a:extLst>
              <a:ext uri="{FF2B5EF4-FFF2-40B4-BE49-F238E27FC236}">
                <a16:creationId xmlns:a16="http://schemas.microsoft.com/office/drawing/2014/main" id="{325F0146-53CF-480F-8EE2-0595FFA5C49D}"/>
              </a:ext>
            </a:extLst>
          </p:cNvPr>
          <p:cNvSpPr/>
          <p:nvPr/>
        </p:nvSpPr>
        <p:spPr>
          <a:xfrm>
            <a:off x="3416631" y="2444694"/>
            <a:ext cx="6049374" cy="307777"/>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tab pos="1252538" algn="ctr"/>
                <a:tab pos="2335213" algn="ctr"/>
                <a:tab pos="3403600" algn="ctr"/>
                <a:tab pos="4487863" algn="ctr"/>
                <a:tab pos="5556250" algn="ctr"/>
              </a:tabLst>
              <a:defRPr/>
            </a:pPr>
            <a:r>
              <a:rPr kumimoji="0" lang="es-MX" sz="1400" b="1" i="0" u="none" strike="noStrike" kern="1200" cap="none" spc="0" normalizeH="0" baseline="0" noProof="0" dirty="0">
                <a:ln>
                  <a:noFill/>
                </a:ln>
                <a:solidFill>
                  <a:prstClr val="black"/>
                </a:solidFill>
                <a:effectLst/>
                <a:uLnTx/>
                <a:uFillTx/>
                <a:latin typeface="Calibri" panose="020F0502020204030204"/>
                <a:ea typeface="+mn-ea"/>
                <a:cs typeface="+mn-cs"/>
              </a:rPr>
              <a:t>3.42	 4.07	3.22	3.63	3.49	3.34</a:t>
            </a:r>
            <a:endParaRPr kumimoji="0" lang="es-PE" sz="14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0" name="Forma libre: forma 29">
            <a:extLst>
              <a:ext uri="{FF2B5EF4-FFF2-40B4-BE49-F238E27FC236}">
                <a16:creationId xmlns:a16="http://schemas.microsoft.com/office/drawing/2014/main" id="{F5EC3025-15B3-4A17-AED0-A971978188BB}"/>
              </a:ext>
            </a:extLst>
          </p:cNvPr>
          <p:cNvSpPr/>
          <p:nvPr/>
        </p:nvSpPr>
        <p:spPr>
          <a:xfrm rot="1117885">
            <a:off x="2618543" y="2290703"/>
            <a:ext cx="60335" cy="9714"/>
          </a:xfrm>
          <a:custGeom>
            <a:avLst/>
            <a:gdLst>
              <a:gd name="connsiteX0" fmla="*/ 0 w 60335"/>
              <a:gd name="connsiteY0" fmla="*/ 1859 h 9714"/>
              <a:gd name="connsiteX1" fmla="*/ 60335 w 60335"/>
              <a:gd name="connsiteY1" fmla="*/ 0 h 9714"/>
              <a:gd name="connsiteX2" fmla="*/ 60335 w 60335"/>
              <a:gd name="connsiteY2" fmla="*/ 9714 h 9714"/>
              <a:gd name="connsiteX3" fmla="*/ 0 w 60335"/>
              <a:gd name="connsiteY3" fmla="*/ 9714 h 9714"/>
              <a:gd name="connsiteX4" fmla="*/ 0 w 60335"/>
              <a:gd name="connsiteY4" fmla="*/ 1859 h 97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335" h="9714">
                <a:moveTo>
                  <a:pt x="0" y="1859"/>
                </a:moveTo>
                <a:lnTo>
                  <a:pt x="60335" y="0"/>
                </a:lnTo>
                <a:lnTo>
                  <a:pt x="60335" y="9714"/>
                </a:lnTo>
                <a:lnTo>
                  <a:pt x="0" y="9714"/>
                </a:lnTo>
                <a:lnTo>
                  <a:pt x="0" y="1859"/>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2" name="Forma libre: forma 31">
            <a:extLst>
              <a:ext uri="{FF2B5EF4-FFF2-40B4-BE49-F238E27FC236}">
                <a16:creationId xmlns:a16="http://schemas.microsoft.com/office/drawing/2014/main" id="{CB61397E-9CEB-4EC2-9F31-DBED633504CE}"/>
              </a:ext>
            </a:extLst>
          </p:cNvPr>
          <p:cNvSpPr/>
          <p:nvPr/>
        </p:nvSpPr>
        <p:spPr>
          <a:xfrm rot="20530172">
            <a:off x="1900021" y="2292025"/>
            <a:ext cx="60335" cy="5334"/>
          </a:xfrm>
          <a:custGeom>
            <a:avLst/>
            <a:gdLst>
              <a:gd name="connsiteX0" fmla="*/ 60335 w 60335"/>
              <a:gd name="connsiteY0" fmla="*/ 0 h 5334"/>
              <a:gd name="connsiteX1" fmla="*/ 60335 w 60335"/>
              <a:gd name="connsiteY1" fmla="*/ 5334 h 5334"/>
              <a:gd name="connsiteX2" fmla="*/ 0 w 60335"/>
              <a:gd name="connsiteY2" fmla="*/ 5334 h 5334"/>
              <a:gd name="connsiteX3" fmla="*/ 0 w 60335"/>
              <a:gd name="connsiteY3" fmla="*/ 1091 h 5334"/>
              <a:gd name="connsiteX4" fmla="*/ 60335 w 60335"/>
              <a:gd name="connsiteY4" fmla="*/ 0 h 53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335" h="5334">
                <a:moveTo>
                  <a:pt x="60335" y="0"/>
                </a:moveTo>
                <a:lnTo>
                  <a:pt x="60335" y="5334"/>
                </a:lnTo>
                <a:lnTo>
                  <a:pt x="0" y="5334"/>
                </a:lnTo>
                <a:lnTo>
                  <a:pt x="0" y="1091"/>
                </a:lnTo>
                <a:lnTo>
                  <a:pt x="60335"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nvGrpSpPr>
          <p:cNvPr id="33" name="Grupo 32">
            <a:extLst>
              <a:ext uri="{FF2B5EF4-FFF2-40B4-BE49-F238E27FC236}">
                <a16:creationId xmlns:a16="http://schemas.microsoft.com/office/drawing/2014/main" id="{583A509D-ACC4-414B-AE83-A47846DC680B}"/>
              </a:ext>
            </a:extLst>
          </p:cNvPr>
          <p:cNvGrpSpPr/>
          <p:nvPr/>
        </p:nvGrpSpPr>
        <p:grpSpPr>
          <a:xfrm>
            <a:off x="642740" y="2978078"/>
            <a:ext cx="2308915" cy="1283766"/>
            <a:chOff x="-293540" y="938859"/>
            <a:chExt cx="4785512" cy="2660763"/>
          </a:xfrm>
        </p:grpSpPr>
        <p:sp>
          <p:nvSpPr>
            <p:cNvPr id="34" name="Forma libre: forma 33">
              <a:extLst>
                <a:ext uri="{FF2B5EF4-FFF2-40B4-BE49-F238E27FC236}">
                  <a16:creationId xmlns:a16="http://schemas.microsoft.com/office/drawing/2014/main" id="{8AC9A55D-CD1A-416A-8184-9810AF539058}"/>
                </a:ext>
              </a:extLst>
            </p:cNvPr>
            <p:cNvSpPr/>
            <p:nvPr/>
          </p:nvSpPr>
          <p:spPr>
            <a:xfrm rot="1117885">
              <a:off x="2604733" y="1367079"/>
              <a:ext cx="1297170" cy="1357866"/>
            </a:xfrm>
            <a:custGeom>
              <a:avLst/>
              <a:gdLst>
                <a:gd name="connsiteX0" fmla="*/ 0 w 1297170"/>
                <a:gd name="connsiteY0" fmla="*/ 1199 h 1357866"/>
                <a:gd name="connsiteX1" fmla="*/ 38914 w 1297170"/>
                <a:gd name="connsiteY1" fmla="*/ 0 h 1357866"/>
                <a:gd name="connsiteX2" fmla="*/ 1257537 w 1297170"/>
                <a:gd name="connsiteY2" fmla="*/ 390528 h 1357866"/>
                <a:gd name="connsiteX3" fmla="*/ 1297170 w 1297170"/>
                <a:gd name="connsiteY3" fmla="*/ 419821 h 1357866"/>
                <a:gd name="connsiteX4" fmla="*/ 640573 w 1297170"/>
                <a:gd name="connsiteY4" fmla="*/ 1357866 h 1357866"/>
                <a:gd name="connsiteX5" fmla="*/ 631142 w 1297170"/>
                <a:gd name="connsiteY5" fmla="*/ 1350895 h 1357866"/>
                <a:gd name="connsiteX6" fmla="*/ 14611 w 1297170"/>
                <a:gd name="connsiteY6" fmla="*/ 1153318 h 1357866"/>
                <a:gd name="connsiteX7" fmla="*/ 0 w 1297170"/>
                <a:gd name="connsiteY7" fmla="*/ 1153768 h 1357866"/>
                <a:gd name="connsiteX8" fmla="*/ 0 w 1297170"/>
                <a:gd name="connsiteY8" fmla="*/ 1199 h 13578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97170" h="1357866">
                  <a:moveTo>
                    <a:pt x="0" y="1199"/>
                  </a:moveTo>
                  <a:lnTo>
                    <a:pt x="38914" y="0"/>
                  </a:lnTo>
                  <a:cubicBezTo>
                    <a:pt x="477335" y="11993"/>
                    <a:pt x="899877" y="150267"/>
                    <a:pt x="1257537" y="390528"/>
                  </a:cubicBezTo>
                  <a:lnTo>
                    <a:pt x="1297170" y="419821"/>
                  </a:lnTo>
                  <a:lnTo>
                    <a:pt x="640573" y="1357866"/>
                  </a:lnTo>
                  <a:lnTo>
                    <a:pt x="631142" y="1350895"/>
                  </a:lnTo>
                  <a:cubicBezTo>
                    <a:pt x="450193" y="1229342"/>
                    <a:pt x="236419" y="1159385"/>
                    <a:pt x="14611" y="1153318"/>
                  </a:cubicBezTo>
                  <a:lnTo>
                    <a:pt x="0" y="1153768"/>
                  </a:lnTo>
                  <a:lnTo>
                    <a:pt x="0" y="1199"/>
                  </a:lnTo>
                  <a:close/>
                </a:path>
              </a:pathLst>
            </a:cu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5" name="Forma libre: forma 34">
              <a:extLst>
                <a:ext uri="{FF2B5EF4-FFF2-40B4-BE49-F238E27FC236}">
                  <a16:creationId xmlns:a16="http://schemas.microsoft.com/office/drawing/2014/main" id="{9B9F2AFF-2739-4B46-BC32-DDFAA2DE81C6}"/>
                </a:ext>
              </a:extLst>
            </p:cNvPr>
            <p:cNvSpPr/>
            <p:nvPr/>
          </p:nvSpPr>
          <p:spPr>
            <a:xfrm rot="3217324">
              <a:off x="3187427" y="2294924"/>
              <a:ext cx="1268210" cy="1340881"/>
            </a:xfrm>
            <a:custGeom>
              <a:avLst/>
              <a:gdLst>
                <a:gd name="connsiteX0" fmla="*/ 0 w 1268210"/>
                <a:gd name="connsiteY0" fmla="*/ 0 h 1340881"/>
                <a:gd name="connsiteX1" fmla="*/ 97364 w 1268210"/>
                <a:gd name="connsiteY1" fmla="*/ 2513 h 1340881"/>
                <a:gd name="connsiteX2" fmla="*/ 1097952 w 1268210"/>
                <a:gd name="connsiteY2" fmla="*/ 314500 h 1340881"/>
                <a:gd name="connsiteX3" fmla="*/ 1268210 w 1268210"/>
                <a:gd name="connsiteY3" fmla="*/ 427137 h 1340881"/>
                <a:gd name="connsiteX4" fmla="*/ 595082 w 1268210"/>
                <a:gd name="connsiteY4" fmla="*/ 1340881 h 1340881"/>
                <a:gd name="connsiteX5" fmla="*/ 538873 w 1268210"/>
                <a:gd name="connsiteY5" fmla="*/ 1303695 h 1340881"/>
                <a:gd name="connsiteX6" fmla="*/ 32650 w 1268210"/>
                <a:gd name="connsiteY6" fmla="*/ 1145853 h 1340881"/>
                <a:gd name="connsiteX7" fmla="*/ 0 w 1268210"/>
                <a:gd name="connsiteY7" fmla="*/ 1145011 h 1340881"/>
                <a:gd name="connsiteX8" fmla="*/ 0 w 1268210"/>
                <a:gd name="connsiteY8" fmla="*/ 0 h 13408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68210" h="1340881">
                  <a:moveTo>
                    <a:pt x="0" y="0"/>
                  </a:moveTo>
                  <a:lnTo>
                    <a:pt x="97364" y="2513"/>
                  </a:lnTo>
                  <a:cubicBezTo>
                    <a:pt x="442250" y="26983"/>
                    <a:pt x="785009" y="129580"/>
                    <a:pt x="1097952" y="314500"/>
                  </a:cubicBezTo>
                  <a:lnTo>
                    <a:pt x="1268210" y="427137"/>
                  </a:lnTo>
                  <a:lnTo>
                    <a:pt x="595082" y="1340881"/>
                  </a:lnTo>
                  <a:lnTo>
                    <a:pt x="538873" y="1303695"/>
                  </a:lnTo>
                  <a:cubicBezTo>
                    <a:pt x="380547" y="1210139"/>
                    <a:pt x="207137" y="1158234"/>
                    <a:pt x="32650" y="1145853"/>
                  </a:cubicBezTo>
                  <a:lnTo>
                    <a:pt x="0" y="1145011"/>
                  </a:lnTo>
                  <a:lnTo>
                    <a:pt x="0" y="0"/>
                  </a:lnTo>
                  <a:close/>
                </a:path>
              </a:pathLst>
            </a:custGeom>
            <a:solidFill>
              <a:srgbClr val="16A0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6" name="Forma libre: forma 35">
              <a:extLst>
                <a:ext uri="{FF2B5EF4-FFF2-40B4-BE49-F238E27FC236}">
                  <a16:creationId xmlns:a16="http://schemas.microsoft.com/office/drawing/2014/main" id="{85879617-44F2-4494-BA4A-CCB677C66F24}"/>
                </a:ext>
              </a:extLst>
            </p:cNvPr>
            <p:cNvSpPr/>
            <p:nvPr/>
          </p:nvSpPr>
          <p:spPr>
            <a:xfrm rot="20530172">
              <a:off x="1589153" y="938859"/>
              <a:ext cx="1316053" cy="1356718"/>
            </a:xfrm>
            <a:custGeom>
              <a:avLst/>
              <a:gdLst>
                <a:gd name="connsiteX0" fmla="*/ 686393 w 1316053"/>
                <a:gd name="connsiteY0" fmla="*/ 109942 h 1356718"/>
                <a:gd name="connsiteX1" fmla="*/ 1180071 w 1316053"/>
                <a:gd name="connsiteY1" fmla="*/ 335613 h 1356718"/>
                <a:gd name="connsiteX2" fmla="*/ 1316053 w 1316053"/>
                <a:gd name="connsiteY2" fmla="*/ 429763 h 1356718"/>
                <a:gd name="connsiteX3" fmla="*/ 631096 w 1316053"/>
                <a:gd name="connsiteY3" fmla="*/ 1356718 h 1356718"/>
                <a:gd name="connsiteX4" fmla="*/ 582644 w 1316053"/>
                <a:gd name="connsiteY4" fmla="*/ 1323173 h 1356718"/>
                <a:gd name="connsiteX5" fmla="*/ 332881 w 1316053"/>
                <a:gd name="connsiteY5" fmla="*/ 1209000 h 1356718"/>
                <a:gd name="connsiteX6" fmla="*/ 9652 w 1316053"/>
                <a:gd name="connsiteY6" fmla="*/ 1153378 h 1356718"/>
                <a:gd name="connsiteX7" fmla="*/ 0 w 1316053"/>
                <a:gd name="connsiteY7" fmla="*/ 1153553 h 1356718"/>
                <a:gd name="connsiteX8" fmla="*/ 0 w 1316053"/>
                <a:gd name="connsiteY8" fmla="*/ 859 h 1356718"/>
                <a:gd name="connsiteX9" fmla="*/ 47508 w 1316053"/>
                <a:gd name="connsiteY9" fmla="*/ 0 h 1356718"/>
                <a:gd name="connsiteX10" fmla="*/ 686393 w 1316053"/>
                <a:gd name="connsiteY10" fmla="*/ 109942 h 1356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16053" h="1356718">
                  <a:moveTo>
                    <a:pt x="686393" y="109942"/>
                  </a:moveTo>
                  <a:cubicBezTo>
                    <a:pt x="863138" y="166792"/>
                    <a:pt x="1028231" y="243055"/>
                    <a:pt x="1180071" y="335613"/>
                  </a:cubicBezTo>
                  <a:lnTo>
                    <a:pt x="1316053" y="429763"/>
                  </a:lnTo>
                  <a:lnTo>
                    <a:pt x="631096" y="1356718"/>
                  </a:lnTo>
                  <a:lnTo>
                    <a:pt x="582644" y="1323173"/>
                  </a:lnTo>
                  <a:cubicBezTo>
                    <a:pt x="505823" y="1276345"/>
                    <a:pt x="422300" y="1237763"/>
                    <a:pt x="332881" y="1209000"/>
                  </a:cubicBezTo>
                  <a:cubicBezTo>
                    <a:pt x="225578" y="1174486"/>
                    <a:pt x="116927" y="1156411"/>
                    <a:pt x="9652" y="1153378"/>
                  </a:cubicBezTo>
                  <a:lnTo>
                    <a:pt x="0" y="1153553"/>
                  </a:lnTo>
                  <a:lnTo>
                    <a:pt x="0" y="859"/>
                  </a:lnTo>
                  <a:lnTo>
                    <a:pt x="47508" y="0"/>
                  </a:lnTo>
                  <a:cubicBezTo>
                    <a:pt x="259544" y="5995"/>
                    <a:pt x="474300" y="41722"/>
                    <a:pt x="686393" y="109942"/>
                  </a:cubicBezTo>
                  <a:close/>
                </a:path>
              </a:pathLst>
            </a:custGeom>
            <a:solidFill>
              <a:srgbClr val="FFC1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9" name="Forma libre: forma 38">
              <a:extLst>
                <a:ext uri="{FF2B5EF4-FFF2-40B4-BE49-F238E27FC236}">
                  <a16:creationId xmlns:a16="http://schemas.microsoft.com/office/drawing/2014/main" id="{91D998AE-6181-4055-8B5C-32FF049C701E}"/>
                </a:ext>
              </a:extLst>
            </p:cNvPr>
            <p:cNvSpPr/>
            <p:nvPr/>
          </p:nvSpPr>
          <p:spPr>
            <a:xfrm rot="18394040">
              <a:off x="527797" y="1205179"/>
              <a:ext cx="1306118" cy="1342255"/>
            </a:xfrm>
            <a:custGeom>
              <a:avLst/>
              <a:gdLst>
                <a:gd name="connsiteX0" fmla="*/ 1306118 w 1306118"/>
                <a:gd name="connsiteY0" fmla="*/ 405023 h 1342255"/>
                <a:gd name="connsiteX1" fmla="*/ 635072 w 1306118"/>
                <a:gd name="connsiteY1" fmla="*/ 1342255 h 1342255"/>
                <a:gd name="connsiteX2" fmla="*/ 604824 w 1306118"/>
                <a:gd name="connsiteY2" fmla="*/ 1321414 h 1342255"/>
                <a:gd name="connsiteX3" fmla="*/ 8217 w 1306118"/>
                <a:gd name="connsiteY3" fmla="*/ 1146097 h 1342255"/>
                <a:gd name="connsiteX4" fmla="*/ 0 w 1306118"/>
                <a:gd name="connsiteY4" fmla="*/ 1146522 h 1342255"/>
                <a:gd name="connsiteX5" fmla="*/ 0 w 1306118"/>
                <a:gd name="connsiteY5" fmla="*/ 749 h 1342255"/>
                <a:gd name="connsiteX6" fmla="*/ 41973 w 1306118"/>
                <a:gd name="connsiteY6" fmla="*/ 0 h 1342255"/>
                <a:gd name="connsiteX7" fmla="*/ 1221215 w 1306118"/>
                <a:gd name="connsiteY7" fmla="*/ 346526 h 1342255"/>
                <a:gd name="connsiteX8" fmla="*/ 1306118 w 1306118"/>
                <a:gd name="connsiteY8" fmla="*/ 405023 h 13422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06118" h="1342255">
                  <a:moveTo>
                    <a:pt x="1306118" y="405023"/>
                  </a:moveTo>
                  <a:lnTo>
                    <a:pt x="635072" y="1342255"/>
                  </a:lnTo>
                  <a:lnTo>
                    <a:pt x="604824" y="1321414"/>
                  </a:lnTo>
                  <a:cubicBezTo>
                    <a:pt x="424399" y="1209055"/>
                    <a:pt x="217457" y="1149420"/>
                    <a:pt x="8217" y="1146097"/>
                  </a:cubicBezTo>
                  <a:lnTo>
                    <a:pt x="0" y="1146522"/>
                  </a:lnTo>
                  <a:lnTo>
                    <a:pt x="0" y="749"/>
                  </a:lnTo>
                  <a:lnTo>
                    <a:pt x="41973" y="0"/>
                  </a:lnTo>
                  <a:cubicBezTo>
                    <a:pt x="455553" y="6567"/>
                    <a:pt x="864590" y="124441"/>
                    <a:pt x="1221215" y="346526"/>
                  </a:cubicBezTo>
                  <a:lnTo>
                    <a:pt x="1306118" y="405023"/>
                  </a:lnTo>
                  <a:close/>
                </a:path>
              </a:pathLst>
            </a:custGeom>
            <a:solidFill>
              <a:srgbClr val="F39C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40" name="Forma libre: forma 39">
              <a:extLst>
                <a:ext uri="{FF2B5EF4-FFF2-40B4-BE49-F238E27FC236}">
                  <a16:creationId xmlns:a16="http://schemas.microsoft.com/office/drawing/2014/main" id="{6CB309AD-E195-4CC7-94A9-22BF76600936}"/>
                </a:ext>
              </a:extLst>
            </p:cNvPr>
            <p:cNvSpPr/>
            <p:nvPr/>
          </p:nvSpPr>
          <p:spPr>
            <a:xfrm rot="18394040">
              <a:off x="-258474" y="2290481"/>
              <a:ext cx="1274075" cy="1344207"/>
            </a:xfrm>
            <a:custGeom>
              <a:avLst/>
              <a:gdLst>
                <a:gd name="connsiteX0" fmla="*/ 1274075 w 1274075"/>
                <a:gd name="connsiteY0" fmla="*/ 0 h 1344207"/>
                <a:gd name="connsiteX1" fmla="*/ 1274074 w 1274075"/>
                <a:gd name="connsiteY1" fmla="*/ 1147819 h 1344207"/>
                <a:gd name="connsiteX2" fmla="*/ 1185645 w 1274075"/>
                <a:gd name="connsiteY2" fmla="*/ 1152395 h 1344207"/>
                <a:gd name="connsiteX3" fmla="*/ 732231 w 1274075"/>
                <a:gd name="connsiteY3" fmla="*/ 1306834 h 1344207"/>
                <a:gd name="connsiteX4" fmla="*/ 676146 w 1274075"/>
                <a:gd name="connsiteY4" fmla="*/ 1344207 h 1344207"/>
                <a:gd name="connsiteX5" fmla="*/ 0 w 1274075"/>
                <a:gd name="connsiteY5" fmla="*/ 432691 h 1344207"/>
                <a:gd name="connsiteX6" fmla="*/ 169883 w 1274075"/>
                <a:gd name="connsiteY6" fmla="*/ 319493 h 1344207"/>
                <a:gd name="connsiteX7" fmla="*/ 1221170 w 1274075"/>
                <a:gd name="connsiteY7" fmla="*/ 944 h 1344207"/>
                <a:gd name="connsiteX8" fmla="*/ 1274075 w 1274075"/>
                <a:gd name="connsiteY8" fmla="*/ 0 h 1344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74075" h="1344207">
                  <a:moveTo>
                    <a:pt x="1274075" y="0"/>
                  </a:moveTo>
                  <a:lnTo>
                    <a:pt x="1274074" y="1147819"/>
                  </a:lnTo>
                  <a:lnTo>
                    <a:pt x="1185645" y="1152395"/>
                  </a:lnTo>
                  <a:cubicBezTo>
                    <a:pt x="1028988" y="1171189"/>
                    <a:pt x="874445" y="1222164"/>
                    <a:pt x="732231" y="1306834"/>
                  </a:cubicBezTo>
                  <a:lnTo>
                    <a:pt x="676146" y="1344207"/>
                  </a:lnTo>
                  <a:lnTo>
                    <a:pt x="0" y="432691"/>
                  </a:lnTo>
                  <a:lnTo>
                    <a:pt x="169883" y="319493"/>
                  </a:lnTo>
                  <a:cubicBezTo>
                    <a:pt x="497830" y="124242"/>
                    <a:pt x="858949" y="19643"/>
                    <a:pt x="1221170" y="944"/>
                  </a:cubicBezTo>
                  <a:lnTo>
                    <a:pt x="1274075" y="0"/>
                  </a:lnTo>
                  <a:close/>
                </a:path>
              </a:pathLst>
            </a:cu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sp>
        <p:nvSpPr>
          <p:cNvPr id="41" name="Forma libre: forma 40">
            <a:extLst>
              <a:ext uri="{FF2B5EF4-FFF2-40B4-BE49-F238E27FC236}">
                <a16:creationId xmlns:a16="http://schemas.microsoft.com/office/drawing/2014/main" id="{133DDBCE-A4C8-4C19-BE2B-66AEB6CC47D3}"/>
              </a:ext>
            </a:extLst>
          </p:cNvPr>
          <p:cNvSpPr/>
          <p:nvPr/>
        </p:nvSpPr>
        <p:spPr>
          <a:xfrm rot="967112">
            <a:off x="1686389" y="3299594"/>
            <a:ext cx="248944" cy="882862"/>
          </a:xfrm>
          <a:custGeom>
            <a:avLst/>
            <a:gdLst>
              <a:gd name="connsiteX0" fmla="*/ 224898 w 439850"/>
              <a:gd name="connsiteY0" fmla="*/ 0 h 1559894"/>
              <a:gd name="connsiteX1" fmla="*/ 392028 w 439850"/>
              <a:gd name="connsiteY1" fmla="*/ 1209068 h 1559894"/>
              <a:gd name="connsiteX2" fmla="*/ 422567 w 439850"/>
              <a:gd name="connsiteY2" fmla="*/ 1254364 h 1559894"/>
              <a:gd name="connsiteX3" fmla="*/ 439850 w 439850"/>
              <a:gd name="connsiteY3" fmla="*/ 1339969 h 1559894"/>
              <a:gd name="connsiteX4" fmla="*/ 219925 w 439850"/>
              <a:gd name="connsiteY4" fmla="*/ 1559894 h 1559894"/>
              <a:gd name="connsiteX5" fmla="*/ 0 w 439850"/>
              <a:gd name="connsiteY5" fmla="*/ 1339969 h 1559894"/>
              <a:gd name="connsiteX6" fmla="*/ 17283 w 439850"/>
              <a:gd name="connsiteY6" fmla="*/ 1254364 h 1559894"/>
              <a:gd name="connsiteX7" fmla="*/ 60333 w 439850"/>
              <a:gd name="connsiteY7" fmla="*/ 1190513 h 15598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39850" h="1559894">
                <a:moveTo>
                  <a:pt x="224898" y="0"/>
                </a:moveTo>
                <a:lnTo>
                  <a:pt x="392028" y="1209068"/>
                </a:lnTo>
                <a:lnTo>
                  <a:pt x="422567" y="1254364"/>
                </a:lnTo>
                <a:cubicBezTo>
                  <a:pt x="433696" y="1280676"/>
                  <a:pt x="439850" y="1309604"/>
                  <a:pt x="439850" y="1339969"/>
                </a:cubicBezTo>
                <a:cubicBezTo>
                  <a:pt x="439850" y="1461430"/>
                  <a:pt x="341386" y="1559894"/>
                  <a:pt x="219925" y="1559894"/>
                </a:cubicBezTo>
                <a:cubicBezTo>
                  <a:pt x="98464" y="1559894"/>
                  <a:pt x="0" y="1461430"/>
                  <a:pt x="0" y="1339969"/>
                </a:cubicBezTo>
                <a:cubicBezTo>
                  <a:pt x="0" y="1309604"/>
                  <a:pt x="6154" y="1280676"/>
                  <a:pt x="17283" y="1254364"/>
                </a:cubicBezTo>
                <a:lnTo>
                  <a:pt x="60333" y="1190513"/>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9" name="18 CuadroTexto">
            <a:extLst>
              <a:ext uri="{FF2B5EF4-FFF2-40B4-BE49-F238E27FC236}">
                <a16:creationId xmlns:a16="http://schemas.microsoft.com/office/drawing/2014/main" id="{04DA7907-19CD-4B94-B6BE-C63FD8C9A4AC}"/>
              </a:ext>
            </a:extLst>
          </p:cNvPr>
          <p:cNvSpPr txBox="1">
            <a:spLocks noChangeArrowheads="1"/>
          </p:cNvSpPr>
          <p:nvPr/>
        </p:nvSpPr>
        <p:spPr bwMode="auto">
          <a:xfrm>
            <a:off x="693074" y="6630994"/>
            <a:ext cx="6624736"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tIns="0" b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s-ES" altLang="es-ES" sz="1050" b="0" i="0" u="none" strike="noStrike" kern="1200" cap="none" spc="0" normalizeH="0" baseline="0" noProof="0" dirty="0">
                <a:ln>
                  <a:noFill/>
                </a:ln>
                <a:solidFill>
                  <a:prstClr val="black"/>
                </a:solidFill>
                <a:effectLst/>
                <a:uLnTx/>
                <a:uFillTx/>
                <a:latin typeface="Calibri" panose="020F0502020204030204"/>
                <a:ea typeface="+mn-ea"/>
                <a:cs typeface="Calibri" panose="020F0502020204030204" pitchFamily="34" charset="0"/>
              </a:rPr>
              <a:t>* El número de casos no garantiza que los datos obtenidos sean estadísticamente representativos</a:t>
            </a:r>
          </a:p>
        </p:txBody>
      </p:sp>
      <p:graphicFrame>
        <p:nvGraphicFramePr>
          <p:cNvPr id="20" name="Gráfico 19">
            <a:extLst>
              <a:ext uri="{FF2B5EF4-FFF2-40B4-BE49-F238E27FC236}">
                <a16:creationId xmlns:a16="http://schemas.microsoft.com/office/drawing/2014/main" id="{D168E2D9-964D-4466-95CC-9404F96CC83F}"/>
              </a:ext>
            </a:extLst>
          </p:cNvPr>
          <p:cNvGraphicFramePr>
            <a:graphicFrameLocks/>
          </p:cNvGraphicFramePr>
          <p:nvPr>
            <p:extLst>
              <p:ext uri="{D42A27DB-BD31-4B8C-83A1-F6EECF244321}">
                <p14:modId xmlns:p14="http://schemas.microsoft.com/office/powerpoint/2010/main" val="1230897531"/>
              </p:ext>
            </p:extLst>
          </p:nvPr>
        </p:nvGraphicFramePr>
        <p:xfrm>
          <a:off x="3047806" y="3174317"/>
          <a:ext cx="6729735" cy="331855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55316634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2">
            <a:extLst>
              <a:ext uri="{FF2B5EF4-FFF2-40B4-BE49-F238E27FC236}">
                <a16:creationId xmlns:a16="http://schemas.microsoft.com/office/drawing/2014/main" id="{8D945A54-3BD5-4B9D-9436-CE7E48350CD6}"/>
              </a:ext>
            </a:extLst>
          </p:cNvPr>
          <p:cNvSpPr>
            <a:spLocks noGrp="1"/>
          </p:cNvSpPr>
          <p:nvPr>
            <p:ph type="title"/>
          </p:nvPr>
        </p:nvSpPr>
        <p:spPr>
          <a:xfrm>
            <a:off x="304802" y="365127"/>
            <a:ext cx="9442546" cy="970187"/>
          </a:xfrm>
        </p:spPr>
        <p:txBody>
          <a:bodyPr>
            <a:normAutofit/>
          </a:bodyPr>
          <a:lstStyle/>
          <a:p>
            <a:r>
              <a:rPr lang="es-PE" sz="2400" dirty="0"/>
              <a:t>2. Resumen Ejecutivo</a:t>
            </a:r>
            <a:br>
              <a:rPr lang="es-PE" dirty="0"/>
            </a:br>
            <a:r>
              <a:rPr lang="es-PE" sz="1600" dirty="0"/>
              <a:t>   </a:t>
            </a:r>
            <a:r>
              <a:rPr lang="es-PE" sz="1600" dirty="0">
                <a:solidFill>
                  <a:srgbClr val="1264A1"/>
                </a:solidFill>
              </a:rPr>
              <a:t>    2.2 Resultados Encuesta de Servicios Electrónicos – Aduanas</a:t>
            </a:r>
          </a:p>
        </p:txBody>
      </p:sp>
      <p:sp>
        <p:nvSpPr>
          <p:cNvPr id="9" name="Rectángulo 8">
            <a:extLst>
              <a:ext uri="{FF2B5EF4-FFF2-40B4-BE49-F238E27FC236}">
                <a16:creationId xmlns:a16="http://schemas.microsoft.com/office/drawing/2014/main" id="{E9D49576-FF44-45B1-8EB5-F99A43E2FE2D}"/>
              </a:ext>
            </a:extLst>
          </p:cNvPr>
          <p:cNvSpPr/>
          <p:nvPr/>
        </p:nvSpPr>
        <p:spPr>
          <a:xfrm rot="16200000">
            <a:off x="8456371" y="4438925"/>
            <a:ext cx="1528432" cy="276999"/>
          </a:xfrm>
          <a:prstGeom prst="rect">
            <a:avLst/>
          </a:prstGeom>
        </p:spPr>
        <p:txBody>
          <a:bodyPr wrap="none">
            <a:spAutoFit/>
          </a:bodyPr>
          <a:lstStyle/>
          <a:p>
            <a:pPr>
              <a:spcBef>
                <a:spcPct val="50000"/>
              </a:spcBef>
              <a:buFontTx/>
              <a:buNone/>
            </a:pPr>
            <a:r>
              <a:rPr lang="es-ES" altLang="es-ES" sz="1200" dirty="0">
                <a:solidFill>
                  <a:srgbClr val="C00000"/>
                </a:solidFill>
                <a:latin typeface="Calibri" panose="020F0502020204030204" pitchFamily="34" charset="0"/>
                <a:cs typeface="Calibri" panose="020F0502020204030204" pitchFamily="34" charset="0"/>
              </a:rPr>
              <a:t>Satisfacción estimada</a:t>
            </a:r>
          </a:p>
        </p:txBody>
      </p:sp>
      <p:graphicFrame>
        <p:nvGraphicFramePr>
          <p:cNvPr id="10" name="1 Gráfico">
            <a:extLst>
              <a:ext uri="{FF2B5EF4-FFF2-40B4-BE49-F238E27FC236}">
                <a16:creationId xmlns:a16="http://schemas.microsoft.com/office/drawing/2014/main" id="{257DB117-13CC-4B98-800E-68B8967CC59C}"/>
              </a:ext>
            </a:extLst>
          </p:cNvPr>
          <p:cNvGraphicFramePr>
            <a:graphicFrameLocks/>
          </p:cNvGraphicFramePr>
          <p:nvPr>
            <p:extLst>
              <p:ext uri="{D42A27DB-BD31-4B8C-83A1-F6EECF244321}">
                <p14:modId xmlns:p14="http://schemas.microsoft.com/office/powerpoint/2010/main" val="1563770008"/>
              </p:ext>
            </p:extLst>
          </p:nvPr>
        </p:nvGraphicFramePr>
        <p:xfrm>
          <a:off x="350274" y="1677272"/>
          <a:ext cx="9205451" cy="4815601"/>
        </p:xfrm>
        <a:graphic>
          <a:graphicData uri="http://schemas.openxmlformats.org/drawingml/2006/chart">
            <c:chart xmlns:c="http://schemas.openxmlformats.org/drawingml/2006/chart" xmlns:r="http://schemas.openxmlformats.org/officeDocument/2006/relationships" r:id="rId2"/>
          </a:graphicData>
        </a:graphic>
      </p:graphicFrame>
      <p:sp>
        <p:nvSpPr>
          <p:cNvPr id="11" name="Text Box 4">
            <a:extLst>
              <a:ext uri="{FF2B5EF4-FFF2-40B4-BE49-F238E27FC236}">
                <a16:creationId xmlns:a16="http://schemas.microsoft.com/office/drawing/2014/main" id="{BE648CFC-8EBF-4343-8C95-1C166A40E754}"/>
              </a:ext>
            </a:extLst>
          </p:cNvPr>
          <p:cNvSpPr txBox="1">
            <a:spLocks noChangeArrowheads="1"/>
          </p:cNvSpPr>
          <p:nvPr/>
        </p:nvSpPr>
        <p:spPr bwMode="auto">
          <a:xfrm>
            <a:off x="879765" y="1487863"/>
            <a:ext cx="8569325" cy="307777"/>
          </a:xfrm>
          <a:prstGeom prst="rect">
            <a:avLst/>
          </a:prstGeom>
          <a:noFill/>
          <a:ln>
            <a:noFill/>
          </a:ln>
          <a:effec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defTabSz="457200">
              <a:spcBef>
                <a:spcPct val="50000"/>
              </a:spcBef>
              <a:buNone/>
            </a:pPr>
            <a:r>
              <a:rPr lang="es-ES" altLang="es-ES" sz="1400" b="1" dirty="0">
                <a:latin typeface="Calibri" panose="020F0502020204030204" pitchFamily="34" charset="0"/>
                <a:cs typeface="Calibri" panose="020F0502020204030204" pitchFamily="34" charset="0"/>
              </a:rPr>
              <a:t>El factor mejor valorado es la Usabilidad, mientras que el menos valorado es la Continuidad operativa. </a:t>
            </a:r>
          </a:p>
        </p:txBody>
      </p:sp>
    </p:spTree>
    <p:extLst>
      <p:ext uri="{BB962C8B-B14F-4D97-AF65-F5344CB8AC3E}">
        <p14:creationId xmlns:p14="http://schemas.microsoft.com/office/powerpoint/2010/main" val="188971636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ítulo 2">
            <a:extLst>
              <a:ext uri="{FF2B5EF4-FFF2-40B4-BE49-F238E27FC236}">
                <a16:creationId xmlns:a16="http://schemas.microsoft.com/office/drawing/2014/main" id="{8D945A54-3BD5-4B9D-9436-CE7E48350CD6}"/>
              </a:ext>
            </a:extLst>
          </p:cNvPr>
          <p:cNvSpPr>
            <a:spLocks noGrp="1"/>
          </p:cNvSpPr>
          <p:nvPr>
            <p:ph type="title"/>
          </p:nvPr>
        </p:nvSpPr>
        <p:spPr>
          <a:xfrm>
            <a:off x="304802" y="365127"/>
            <a:ext cx="9442546" cy="970187"/>
          </a:xfrm>
        </p:spPr>
        <p:txBody>
          <a:bodyPr>
            <a:normAutofit/>
          </a:bodyPr>
          <a:lstStyle/>
          <a:p>
            <a:r>
              <a:rPr lang="es-PE" sz="2400" dirty="0"/>
              <a:t>2. Resumen Ejecutivo</a:t>
            </a:r>
            <a:br>
              <a:rPr lang="es-PE" dirty="0"/>
            </a:br>
            <a:r>
              <a:rPr lang="es-PE" sz="1600" dirty="0"/>
              <a:t>   </a:t>
            </a:r>
            <a:r>
              <a:rPr lang="es-PE" sz="1600" dirty="0">
                <a:solidFill>
                  <a:srgbClr val="1264A1"/>
                </a:solidFill>
              </a:rPr>
              <a:t>    2.2 Resultados Encuesta de Servicios Electrónicos – Aduanas</a:t>
            </a:r>
          </a:p>
        </p:txBody>
      </p:sp>
      <p:sp>
        <p:nvSpPr>
          <p:cNvPr id="20" name="18 CuadroTexto">
            <a:extLst>
              <a:ext uri="{FF2B5EF4-FFF2-40B4-BE49-F238E27FC236}">
                <a16:creationId xmlns:a16="http://schemas.microsoft.com/office/drawing/2014/main" id="{201F857C-21C7-4627-B943-FCB056C4743C}"/>
              </a:ext>
            </a:extLst>
          </p:cNvPr>
          <p:cNvSpPr txBox="1">
            <a:spLocks noChangeArrowheads="1"/>
          </p:cNvSpPr>
          <p:nvPr/>
        </p:nvSpPr>
        <p:spPr bwMode="auto">
          <a:xfrm>
            <a:off x="185958" y="6468462"/>
            <a:ext cx="59182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s-ES" altLang="es-ES" sz="1000" b="0" i="1"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El número de casos no garantiza que los datos obtenidos sean estadísticamente representativos</a:t>
            </a:r>
          </a:p>
        </p:txBody>
      </p:sp>
      <p:sp>
        <p:nvSpPr>
          <p:cNvPr id="22" name="CuadroTexto 21">
            <a:extLst>
              <a:ext uri="{FF2B5EF4-FFF2-40B4-BE49-F238E27FC236}">
                <a16:creationId xmlns:a16="http://schemas.microsoft.com/office/drawing/2014/main" id="{AAC5CF4C-E697-4035-8C2D-0022874483C9}"/>
              </a:ext>
            </a:extLst>
          </p:cNvPr>
          <p:cNvSpPr txBox="1"/>
          <p:nvPr/>
        </p:nvSpPr>
        <p:spPr>
          <a:xfrm>
            <a:off x="975539" y="1204296"/>
            <a:ext cx="8388424" cy="307777"/>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PE" sz="1400" b="1" i="0" u="none" strike="noStrike" kern="1200" cap="none" spc="0" normalizeH="0" baseline="0" noProof="0" dirty="0">
                <a:ln>
                  <a:noFill/>
                </a:ln>
                <a:solidFill>
                  <a:srgbClr val="C00000"/>
                </a:solidFill>
                <a:effectLst>
                  <a:outerShdw blurRad="38100" dist="38100" dir="2700000" algn="tl">
                    <a:srgbClr val="000000">
                      <a:alpha val="43137"/>
                    </a:srgbClr>
                  </a:outerShdw>
                </a:effectLst>
                <a:uLnTx/>
                <a:uFillTx/>
                <a:latin typeface="Century Gothic" panose="020B0502020202020204" pitchFamily="34" charset="0"/>
                <a:ea typeface="+mn-ea"/>
                <a:cs typeface="Calibri" panose="020F0502020204030204" pitchFamily="34" charset="0"/>
              </a:rPr>
              <a:t>¿Qué tan fácil considera usted que le fue realizar TODO el proceso de ...?</a:t>
            </a:r>
            <a:endParaRPr kumimoji="0" lang="es-MX" sz="1400" b="1" i="0" u="none" strike="noStrike" kern="1200" cap="none" spc="0" normalizeH="0" baseline="0" noProof="0" dirty="0">
              <a:ln>
                <a:noFill/>
              </a:ln>
              <a:solidFill>
                <a:srgbClr val="C00000"/>
              </a:solidFill>
              <a:effectLst>
                <a:outerShdw blurRad="38100" dist="38100" dir="2700000" algn="tl">
                  <a:srgbClr val="000000">
                    <a:alpha val="43137"/>
                  </a:srgbClr>
                </a:outerShdw>
              </a:effectLst>
              <a:uLnTx/>
              <a:uFillTx/>
              <a:latin typeface="Century Gothic" panose="020B0502020202020204" pitchFamily="34" charset="0"/>
              <a:ea typeface="+mn-ea"/>
              <a:cs typeface="Calibri" panose="020F0502020204030204" pitchFamily="34" charset="0"/>
            </a:endParaRPr>
          </a:p>
        </p:txBody>
      </p:sp>
      <p:sp>
        <p:nvSpPr>
          <p:cNvPr id="23" name="CuadroTexto 22">
            <a:extLst>
              <a:ext uri="{FF2B5EF4-FFF2-40B4-BE49-F238E27FC236}">
                <a16:creationId xmlns:a16="http://schemas.microsoft.com/office/drawing/2014/main" id="{5E8D109A-2EBD-42C8-8E1F-C3354A62AE76}"/>
              </a:ext>
            </a:extLst>
          </p:cNvPr>
          <p:cNvSpPr txBox="1"/>
          <p:nvPr/>
        </p:nvSpPr>
        <p:spPr>
          <a:xfrm>
            <a:off x="508465" y="1608540"/>
            <a:ext cx="2467279" cy="374571"/>
          </a:xfrm>
          <a:prstGeom prst="roundRect">
            <a:avLst/>
          </a:prstGeom>
          <a:solidFill>
            <a:schemeClr val="accent6"/>
          </a:solidFill>
        </p:spPr>
        <p:txBody>
          <a:bodyPr wrap="square" rtlCol="0">
            <a:spAutoFit/>
          </a:bodyPr>
          <a:lstStyle/>
          <a:p>
            <a:pPr algn="ctr"/>
            <a:r>
              <a:rPr lang="es-MX" sz="1400" b="1" dirty="0">
                <a:solidFill>
                  <a:schemeClr val="bg1"/>
                </a:solidFill>
                <a:latin typeface="Calibri" panose="020F0502020204030204" pitchFamily="34" charset="0"/>
                <a:cs typeface="Calibri" panose="020F0502020204030204" pitchFamily="34" charset="0"/>
              </a:rPr>
              <a:t>CES = 33.3% - 10.7% = </a:t>
            </a:r>
            <a:r>
              <a:rPr lang="es-MX" sz="1600" b="1" dirty="0">
                <a:solidFill>
                  <a:schemeClr val="bg1"/>
                </a:solidFill>
                <a:latin typeface="Calibri" panose="020F0502020204030204" pitchFamily="34" charset="0"/>
                <a:cs typeface="Calibri" panose="020F0502020204030204" pitchFamily="34" charset="0"/>
              </a:rPr>
              <a:t>22.7%</a:t>
            </a:r>
            <a:endParaRPr lang="es-MX" sz="1400" b="1" dirty="0">
              <a:solidFill>
                <a:schemeClr val="bg1"/>
              </a:solidFill>
              <a:latin typeface="Calibri" panose="020F0502020204030204" pitchFamily="34" charset="0"/>
              <a:cs typeface="Calibri" panose="020F0502020204030204" pitchFamily="34" charset="0"/>
            </a:endParaRPr>
          </a:p>
        </p:txBody>
      </p:sp>
      <p:graphicFrame>
        <p:nvGraphicFramePr>
          <p:cNvPr id="24" name="Tabla 23">
            <a:extLst>
              <a:ext uri="{FF2B5EF4-FFF2-40B4-BE49-F238E27FC236}">
                <a16:creationId xmlns:a16="http://schemas.microsoft.com/office/drawing/2014/main" id="{304A9B1A-4C92-45B7-BBBD-D2245804531A}"/>
              </a:ext>
            </a:extLst>
          </p:cNvPr>
          <p:cNvGraphicFramePr>
            <a:graphicFrameLocks noGrp="1"/>
          </p:cNvGraphicFramePr>
          <p:nvPr>
            <p:extLst>
              <p:ext uri="{D42A27DB-BD31-4B8C-83A1-F6EECF244321}">
                <p14:modId xmlns:p14="http://schemas.microsoft.com/office/powerpoint/2010/main" val="3883343787"/>
              </p:ext>
            </p:extLst>
          </p:nvPr>
        </p:nvGraphicFramePr>
        <p:xfrm>
          <a:off x="154943" y="4642542"/>
          <a:ext cx="9497521" cy="1825920"/>
        </p:xfrm>
        <a:graphic>
          <a:graphicData uri="http://schemas.openxmlformats.org/drawingml/2006/table">
            <a:tbl>
              <a:tblPr bandRow="1">
                <a:tableStyleId>{F5AB1C69-6EDB-4FF4-983F-18BD219EF322}</a:tableStyleId>
              </a:tblPr>
              <a:tblGrid>
                <a:gridCol w="1225894">
                  <a:extLst>
                    <a:ext uri="{9D8B030D-6E8A-4147-A177-3AD203B41FA5}">
                      <a16:colId xmlns:a16="http://schemas.microsoft.com/office/drawing/2014/main" val="625487314"/>
                    </a:ext>
                  </a:extLst>
                </a:gridCol>
                <a:gridCol w="1181661">
                  <a:extLst>
                    <a:ext uri="{9D8B030D-6E8A-4147-A177-3AD203B41FA5}">
                      <a16:colId xmlns:a16="http://schemas.microsoft.com/office/drawing/2014/main" val="1214205189"/>
                    </a:ext>
                  </a:extLst>
                </a:gridCol>
                <a:gridCol w="1181661">
                  <a:extLst>
                    <a:ext uri="{9D8B030D-6E8A-4147-A177-3AD203B41FA5}">
                      <a16:colId xmlns:a16="http://schemas.microsoft.com/office/drawing/2014/main" val="2546973710"/>
                    </a:ext>
                  </a:extLst>
                </a:gridCol>
                <a:gridCol w="1181661">
                  <a:extLst>
                    <a:ext uri="{9D8B030D-6E8A-4147-A177-3AD203B41FA5}">
                      <a16:colId xmlns:a16="http://schemas.microsoft.com/office/drawing/2014/main" val="3284431347"/>
                    </a:ext>
                  </a:extLst>
                </a:gridCol>
                <a:gridCol w="1181661">
                  <a:extLst>
                    <a:ext uri="{9D8B030D-6E8A-4147-A177-3AD203B41FA5}">
                      <a16:colId xmlns:a16="http://schemas.microsoft.com/office/drawing/2014/main" val="2050018308"/>
                    </a:ext>
                  </a:extLst>
                </a:gridCol>
                <a:gridCol w="1181661">
                  <a:extLst>
                    <a:ext uri="{9D8B030D-6E8A-4147-A177-3AD203B41FA5}">
                      <a16:colId xmlns:a16="http://schemas.microsoft.com/office/drawing/2014/main" val="473702337"/>
                    </a:ext>
                  </a:extLst>
                </a:gridCol>
                <a:gridCol w="1181661">
                  <a:extLst>
                    <a:ext uri="{9D8B030D-6E8A-4147-A177-3AD203B41FA5}">
                      <a16:colId xmlns:a16="http://schemas.microsoft.com/office/drawing/2014/main" val="1374788124"/>
                    </a:ext>
                  </a:extLst>
                </a:gridCol>
                <a:gridCol w="1181661">
                  <a:extLst>
                    <a:ext uri="{9D8B030D-6E8A-4147-A177-3AD203B41FA5}">
                      <a16:colId xmlns:a16="http://schemas.microsoft.com/office/drawing/2014/main" val="3625577644"/>
                    </a:ext>
                  </a:extLst>
                </a:gridCol>
              </a:tblGrid>
              <a:tr h="324000">
                <a:tc>
                  <a:txBody>
                    <a:bodyPr/>
                    <a:lstStyle/>
                    <a:p>
                      <a:pPr algn="ctr">
                        <a:lnSpc>
                          <a:spcPct val="90000"/>
                        </a:lnSpc>
                      </a:pPr>
                      <a:r>
                        <a:rPr lang="es-PE" sz="1200" b="0" dirty="0">
                          <a:solidFill>
                            <a:schemeClr val="tx1"/>
                          </a:solidFill>
                        </a:rPr>
                        <a:t>Num. Manifiesto</a:t>
                      </a:r>
                    </a:p>
                    <a:p>
                      <a:pPr algn="ctr">
                        <a:lnSpc>
                          <a:spcPct val="90000"/>
                        </a:lnSpc>
                      </a:pPr>
                      <a:r>
                        <a:rPr lang="es-PE" sz="1200" b="0" dirty="0">
                          <a:solidFill>
                            <a:schemeClr val="tx1"/>
                          </a:solidFill>
                        </a:rPr>
                        <a:t>Base 10*</a:t>
                      </a:r>
                    </a:p>
                  </a:txBody>
                  <a:tcPr marL="36000" marR="36000" marT="18000" marB="18000" anchor="ctr"/>
                </a:tc>
                <a:tc>
                  <a:txBody>
                    <a:bodyPr/>
                    <a:lstStyle/>
                    <a:p>
                      <a:pPr marL="0" algn="ctr" defTabSz="914400" rtl="0" eaLnBrk="1" fontAlgn="b" latinLnBrk="0" hangingPunct="1">
                        <a:lnSpc>
                          <a:spcPct val="90000"/>
                        </a:lnSpc>
                      </a:pPr>
                      <a:endParaRPr lang="es-PE" sz="1200" b="1" kern="1200" dirty="0">
                        <a:solidFill>
                          <a:srgbClr val="FF0000"/>
                        </a:solidFill>
                        <a:latin typeface="+mn-lt"/>
                        <a:ea typeface="+mn-ea"/>
                        <a:cs typeface="+mn-cs"/>
                      </a:endParaRPr>
                    </a:p>
                  </a:txBody>
                  <a:tcPr marL="9525" marR="9525" marT="9525" marB="0" anchor="ctr"/>
                </a:tc>
                <a:tc>
                  <a:txBody>
                    <a:bodyPr/>
                    <a:lstStyle/>
                    <a:p>
                      <a:pPr marL="0" algn="ctr" defTabSz="914400" rtl="0" eaLnBrk="1" fontAlgn="b" latinLnBrk="0" hangingPunct="1">
                        <a:lnSpc>
                          <a:spcPct val="90000"/>
                        </a:lnSpc>
                      </a:pPr>
                      <a:endParaRPr lang="es-PE" sz="1200" b="1" kern="1200" dirty="0">
                        <a:solidFill>
                          <a:srgbClr val="FF0000"/>
                        </a:solidFill>
                        <a:latin typeface="+mn-lt"/>
                        <a:ea typeface="+mn-ea"/>
                        <a:cs typeface="+mn-cs"/>
                      </a:endParaRPr>
                    </a:p>
                  </a:txBody>
                  <a:tcPr marL="9525" marR="9525" marT="9525" marB="0" anchor="ctr"/>
                </a:tc>
                <a:tc>
                  <a:txBody>
                    <a:bodyPr/>
                    <a:lstStyle/>
                    <a:p>
                      <a:pPr marL="0" algn="ctr" defTabSz="914400" rtl="0" eaLnBrk="1" fontAlgn="b" latinLnBrk="0" hangingPunct="1">
                        <a:lnSpc>
                          <a:spcPct val="90000"/>
                        </a:lnSpc>
                      </a:pPr>
                      <a:endParaRPr lang="es-PE" sz="1200" b="1" kern="1200" dirty="0">
                        <a:solidFill>
                          <a:srgbClr val="FF0000"/>
                        </a:solidFill>
                        <a:latin typeface="+mn-lt"/>
                        <a:ea typeface="+mn-ea"/>
                        <a:cs typeface="+mn-cs"/>
                      </a:endParaRPr>
                    </a:p>
                  </a:txBody>
                  <a:tcPr marL="9525" marR="9525" marT="9525" marB="0" anchor="ctr"/>
                </a:tc>
                <a:tc>
                  <a:txBody>
                    <a:bodyPr/>
                    <a:lstStyle/>
                    <a:p>
                      <a:pPr marL="0" algn="ctr" defTabSz="914400" rtl="0" eaLnBrk="1" fontAlgn="b" latinLnBrk="0" hangingPunct="1">
                        <a:lnSpc>
                          <a:spcPct val="90000"/>
                        </a:lnSpc>
                      </a:pPr>
                      <a:r>
                        <a:rPr lang="es-ES" sz="1200" b="1" kern="1200" dirty="0">
                          <a:solidFill>
                            <a:schemeClr val="bg1">
                              <a:lumMod val="50000"/>
                            </a:schemeClr>
                          </a:solidFill>
                          <a:latin typeface="+mn-lt"/>
                          <a:ea typeface="+mn-ea"/>
                          <a:cs typeface="+mn-cs"/>
                        </a:rPr>
                        <a:t>40.0%</a:t>
                      </a:r>
                      <a:endParaRPr lang="es-PE" sz="1200" b="1" kern="1200" dirty="0">
                        <a:solidFill>
                          <a:schemeClr val="bg1">
                            <a:lumMod val="50000"/>
                          </a:schemeClr>
                        </a:solidFill>
                        <a:latin typeface="+mn-lt"/>
                        <a:ea typeface="+mn-ea"/>
                        <a:cs typeface="+mn-cs"/>
                      </a:endParaRPr>
                    </a:p>
                  </a:txBody>
                  <a:tcPr marL="9525" marR="9525" marT="9525" marB="0" anchor="ctr"/>
                </a:tc>
                <a:tc>
                  <a:txBody>
                    <a:bodyPr/>
                    <a:lstStyle/>
                    <a:p>
                      <a:pPr marL="0" algn="ctr" defTabSz="914400" rtl="0" eaLnBrk="1" fontAlgn="b" latinLnBrk="0" hangingPunct="1">
                        <a:lnSpc>
                          <a:spcPct val="90000"/>
                        </a:lnSpc>
                      </a:pPr>
                      <a:r>
                        <a:rPr lang="es-ES" sz="1200" b="1" kern="1200" dirty="0">
                          <a:solidFill>
                            <a:schemeClr val="bg1">
                              <a:lumMod val="50000"/>
                            </a:schemeClr>
                          </a:solidFill>
                          <a:latin typeface="+mn-lt"/>
                          <a:ea typeface="+mn-ea"/>
                          <a:cs typeface="+mn-cs"/>
                        </a:rPr>
                        <a:t>60.0%</a:t>
                      </a:r>
                      <a:endParaRPr lang="es-PE" sz="1200" b="1" kern="1200" dirty="0">
                        <a:solidFill>
                          <a:schemeClr val="bg1">
                            <a:lumMod val="50000"/>
                          </a:schemeClr>
                        </a:solidFill>
                        <a:latin typeface="+mn-lt"/>
                        <a:ea typeface="+mn-ea"/>
                        <a:cs typeface="+mn-cs"/>
                      </a:endParaRPr>
                    </a:p>
                  </a:txBody>
                  <a:tcPr marL="9525" marR="9525" marT="9525" marB="0" anchor="ctr"/>
                </a:tc>
                <a:tc>
                  <a:txBody>
                    <a:bodyPr/>
                    <a:lstStyle/>
                    <a:p>
                      <a:pPr algn="ctr" fontAlgn="b"/>
                      <a:endParaRPr lang="es-PE" sz="1200" b="1" kern="1200" dirty="0">
                        <a:solidFill>
                          <a:srgbClr val="00B050"/>
                        </a:solidFill>
                        <a:latin typeface="+mn-lt"/>
                        <a:ea typeface="+mn-ea"/>
                        <a:cs typeface="+mn-cs"/>
                      </a:endParaRPr>
                    </a:p>
                  </a:txBody>
                  <a:tcPr marL="9525" marR="9525" marT="9525" marB="0" anchor="ctr"/>
                </a:tc>
                <a:tc>
                  <a:txBody>
                    <a:bodyPr/>
                    <a:lstStyle/>
                    <a:p>
                      <a:pPr algn="ctr" fontAlgn="b"/>
                      <a:endParaRPr lang="es-PE" sz="1200" b="1" kern="1200" dirty="0">
                        <a:solidFill>
                          <a:srgbClr val="00B050"/>
                        </a:solidFill>
                        <a:latin typeface="+mn-lt"/>
                        <a:ea typeface="+mn-ea"/>
                        <a:cs typeface="+mn-cs"/>
                      </a:endParaRPr>
                    </a:p>
                  </a:txBody>
                  <a:tcPr marL="9525" marR="9525" marT="9525" marB="0" anchor="ctr"/>
                </a:tc>
                <a:extLst>
                  <a:ext uri="{0D108BD9-81ED-4DB2-BD59-A6C34878D82A}">
                    <a16:rowId xmlns:a16="http://schemas.microsoft.com/office/drawing/2014/main" val="1186029512"/>
                  </a:ext>
                </a:extLst>
              </a:tr>
              <a:tr h="324000">
                <a:tc>
                  <a:txBody>
                    <a:bodyPr/>
                    <a:lstStyle/>
                    <a:p>
                      <a:pPr algn="ctr">
                        <a:lnSpc>
                          <a:spcPct val="90000"/>
                        </a:lnSpc>
                      </a:pPr>
                      <a:r>
                        <a:rPr lang="es-PE" sz="1200" b="0" dirty="0">
                          <a:solidFill>
                            <a:schemeClr val="tx1"/>
                          </a:solidFill>
                        </a:rPr>
                        <a:t>Num. Declaración</a:t>
                      </a:r>
                    </a:p>
                    <a:p>
                      <a:pPr algn="ctr">
                        <a:lnSpc>
                          <a:spcPct val="90000"/>
                        </a:lnSpc>
                      </a:pPr>
                      <a:r>
                        <a:rPr lang="es-PE" sz="1200" b="0" dirty="0">
                          <a:solidFill>
                            <a:schemeClr val="tx1"/>
                          </a:solidFill>
                        </a:rPr>
                        <a:t>Base 15*</a:t>
                      </a:r>
                    </a:p>
                  </a:txBody>
                  <a:tcPr marL="36000" marR="36000" marT="18000" marB="18000" anchor="ctr"/>
                </a:tc>
                <a:tc>
                  <a:txBody>
                    <a:bodyPr/>
                    <a:lstStyle/>
                    <a:p>
                      <a:pPr marL="0" algn="ctr" defTabSz="914400" rtl="0" eaLnBrk="1" fontAlgn="b" latinLnBrk="0" hangingPunct="1">
                        <a:lnSpc>
                          <a:spcPct val="90000"/>
                        </a:lnSpc>
                      </a:pPr>
                      <a:endParaRPr lang="es-PE" sz="1200" b="1" kern="1200" dirty="0">
                        <a:solidFill>
                          <a:srgbClr val="FF0000"/>
                        </a:solidFill>
                        <a:latin typeface="+mn-lt"/>
                        <a:ea typeface="+mn-ea"/>
                        <a:cs typeface="+mn-cs"/>
                      </a:endParaRPr>
                    </a:p>
                  </a:txBody>
                  <a:tcPr marL="9525" marR="9525" marT="9525" marB="0" anchor="ctr"/>
                </a:tc>
                <a:tc>
                  <a:txBody>
                    <a:bodyPr/>
                    <a:lstStyle/>
                    <a:p>
                      <a:pPr marL="0" algn="ctr" defTabSz="914400" rtl="0" eaLnBrk="1" fontAlgn="b" latinLnBrk="0" hangingPunct="1">
                        <a:lnSpc>
                          <a:spcPct val="90000"/>
                        </a:lnSpc>
                      </a:pPr>
                      <a:r>
                        <a:rPr lang="es-ES" sz="1200" b="1" kern="1200" dirty="0">
                          <a:solidFill>
                            <a:srgbClr val="FF0000"/>
                          </a:solidFill>
                          <a:latin typeface="+mn-lt"/>
                          <a:ea typeface="+mn-ea"/>
                          <a:cs typeface="+mn-cs"/>
                        </a:rPr>
                        <a:t>6.7%</a:t>
                      </a:r>
                      <a:endParaRPr lang="es-PE" sz="1200" b="1" kern="1200" dirty="0">
                        <a:solidFill>
                          <a:srgbClr val="FF0000"/>
                        </a:solidFill>
                        <a:latin typeface="+mn-lt"/>
                        <a:ea typeface="+mn-ea"/>
                        <a:cs typeface="+mn-cs"/>
                      </a:endParaRPr>
                    </a:p>
                  </a:txBody>
                  <a:tcPr marL="9525" marR="9525" marT="9525" marB="0" anchor="ctr"/>
                </a:tc>
                <a:tc>
                  <a:txBody>
                    <a:bodyPr/>
                    <a:lstStyle/>
                    <a:p>
                      <a:pPr marL="0" algn="ctr" defTabSz="914400" rtl="0" eaLnBrk="1" fontAlgn="b" latinLnBrk="0" hangingPunct="1">
                        <a:lnSpc>
                          <a:spcPct val="90000"/>
                        </a:lnSpc>
                      </a:pPr>
                      <a:r>
                        <a:rPr lang="es-ES" sz="1200" b="1" kern="1200" dirty="0">
                          <a:solidFill>
                            <a:srgbClr val="FF0000"/>
                          </a:solidFill>
                          <a:latin typeface="+mn-lt"/>
                          <a:ea typeface="+mn-ea"/>
                          <a:cs typeface="+mn-cs"/>
                        </a:rPr>
                        <a:t>6.7%</a:t>
                      </a:r>
                      <a:endParaRPr lang="es-PE" sz="1200" b="1" kern="1200" dirty="0">
                        <a:solidFill>
                          <a:srgbClr val="FF0000"/>
                        </a:solidFill>
                        <a:latin typeface="+mn-lt"/>
                        <a:ea typeface="+mn-ea"/>
                        <a:cs typeface="+mn-cs"/>
                      </a:endParaRPr>
                    </a:p>
                  </a:txBody>
                  <a:tcPr marL="9525" marR="9525" marT="9525" marB="0" anchor="ctr"/>
                </a:tc>
                <a:tc>
                  <a:txBody>
                    <a:bodyPr/>
                    <a:lstStyle/>
                    <a:p>
                      <a:pPr marL="0" algn="ctr" defTabSz="914400" rtl="0" eaLnBrk="1" fontAlgn="b" latinLnBrk="0" hangingPunct="1">
                        <a:lnSpc>
                          <a:spcPct val="90000"/>
                        </a:lnSpc>
                      </a:pPr>
                      <a:r>
                        <a:rPr lang="es-ES" sz="1200" b="1" kern="1200" dirty="0">
                          <a:solidFill>
                            <a:schemeClr val="bg1">
                              <a:lumMod val="50000"/>
                            </a:schemeClr>
                          </a:solidFill>
                          <a:latin typeface="+mn-lt"/>
                          <a:ea typeface="+mn-ea"/>
                          <a:cs typeface="+mn-cs"/>
                        </a:rPr>
                        <a:t>33.3%</a:t>
                      </a:r>
                      <a:endParaRPr lang="es-PE" sz="1200" b="1" kern="1200" dirty="0">
                        <a:solidFill>
                          <a:schemeClr val="bg1">
                            <a:lumMod val="50000"/>
                          </a:schemeClr>
                        </a:solidFill>
                        <a:latin typeface="+mn-lt"/>
                        <a:ea typeface="+mn-ea"/>
                        <a:cs typeface="+mn-cs"/>
                      </a:endParaRPr>
                    </a:p>
                  </a:txBody>
                  <a:tcPr marL="9525" marR="9525" marT="9525" marB="0" anchor="ctr"/>
                </a:tc>
                <a:tc>
                  <a:txBody>
                    <a:bodyPr/>
                    <a:lstStyle/>
                    <a:p>
                      <a:pPr marL="0" algn="ctr" defTabSz="914400" rtl="0" eaLnBrk="1" fontAlgn="b" latinLnBrk="0" hangingPunct="1">
                        <a:lnSpc>
                          <a:spcPct val="90000"/>
                        </a:lnSpc>
                      </a:pPr>
                      <a:r>
                        <a:rPr lang="es-ES" sz="1200" b="1" kern="1200" dirty="0">
                          <a:solidFill>
                            <a:schemeClr val="bg1">
                              <a:lumMod val="50000"/>
                            </a:schemeClr>
                          </a:solidFill>
                          <a:latin typeface="+mn-lt"/>
                          <a:ea typeface="+mn-ea"/>
                          <a:cs typeface="+mn-cs"/>
                        </a:rPr>
                        <a:t>26.7%</a:t>
                      </a:r>
                      <a:endParaRPr lang="es-PE" sz="1200" b="1" kern="1200" dirty="0">
                        <a:solidFill>
                          <a:schemeClr val="bg1">
                            <a:lumMod val="50000"/>
                          </a:schemeClr>
                        </a:solidFill>
                        <a:latin typeface="+mn-lt"/>
                        <a:ea typeface="+mn-ea"/>
                        <a:cs typeface="+mn-cs"/>
                      </a:endParaRPr>
                    </a:p>
                  </a:txBody>
                  <a:tcPr marL="9525" marR="9525" marT="9525" marB="0" anchor="ctr"/>
                </a:tc>
                <a:tc>
                  <a:txBody>
                    <a:bodyPr/>
                    <a:lstStyle/>
                    <a:p>
                      <a:pPr algn="ctr" fontAlgn="b"/>
                      <a:r>
                        <a:rPr lang="es-ES" sz="1200" b="1" kern="1200" dirty="0">
                          <a:solidFill>
                            <a:srgbClr val="00B050"/>
                          </a:solidFill>
                          <a:latin typeface="+mn-lt"/>
                          <a:ea typeface="+mn-ea"/>
                          <a:cs typeface="+mn-cs"/>
                        </a:rPr>
                        <a:t>26.7%</a:t>
                      </a:r>
                      <a:endParaRPr lang="es-PE" sz="1200" b="1" kern="1200" dirty="0">
                        <a:solidFill>
                          <a:srgbClr val="00B050"/>
                        </a:solidFill>
                        <a:latin typeface="+mn-lt"/>
                        <a:ea typeface="+mn-ea"/>
                        <a:cs typeface="+mn-cs"/>
                      </a:endParaRPr>
                    </a:p>
                  </a:txBody>
                  <a:tcPr marL="9525" marR="9525" marT="9525" marB="0" anchor="ctr"/>
                </a:tc>
                <a:tc>
                  <a:txBody>
                    <a:bodyPr/>
                    <a:lstStyle/>
                    <a:p>
                      <a:pPr algn="ctr" fontAlgn="b"/>
                      <a:endParaRPr lang="es-PE" sz="1200" b="1" kern="1200" dirty="0">
                        <a:solidFill>
                          <a:srgbClr val="00B050"/>
                        </a:solidFill>
                        <a:latin typeface="+mn-lt"/>
                        <a:ea typeface="+mn-ea"/>
                        <a:cs typeface="+mn-cs"/>
                      </a:endParaRPr>
                    </a:p>
                  </a:txBody>
                  <a:tcPr marL="9525" marR="9525" marT="9525" marB="0" anchor="ctr"/>
                </a:tc>
                <a:extLst>
                  <a:ext uri="{0D108BD9-81ED-4DB2-BD59-A6C34878D82A}">
                    <a16:rowId xmlns:a16="http://schemas.microsoft.com/office/drawing/2014/main" val="3931143953"/>
                  </a:ext>
                </a:extLst>
              </a:tr>
              <a:tr h="324000">
                <a:tc>
                  <a:txBody>
                    <a:bodyPr/>
                    <a:lstStyle/>
                    <a:p>
                      <a:pPr algn="ctr">
                        <a:lnSpc>
                          <a:spcPct val="90000"/>
                        </a:lnSpc>
                      </a:pPr>
                      <a:r>
                        <a:rPr lang="es-PE" sz="1200" b="0" dirty="0">
                          <a:solidFill>
                            <a:schemeClr val="tx1"/>
                          </a:solidFill>
                        </a:rPr>
                        <a:t>Levante</a:t>
                      </a:r>
                    </a:p>
                    <a:p>
                      <a:pPr algn="ctr">
                        <a:lnSpc>
                          <a:spcPct val="90000"/>
                        </a:lnSpc>
                      </a:pPr>
                      <a:r>
                        <a:rPr lang="es-PE" sz="1200" b="0" dirty="0">
                          <a:solidFill>
                            <a:schemeClr val="tx1"/>
                          </a:solidFill>
                        </a:rPr>
                        <a:t>Base 15*</a:t>
                      </a:r>
                    </a:p>
                  </a:txBody>
                  <a:tcPr marL="36000" marR="36000" marT="18000" marB="18000" anchor="ctr"/>
                </a:tc>
                <a:tc>
                  <a:txBody>
                    <a:bodyPr/>
                    <a:lstStyle/>
                    <a:p>
                      <a:pPr marL="0" algn="ctr" defTabSz="914400" rtl="0" eaLnBrk="1" fontAlgn="b" latinLnBrk="0" hangingPunct="1">
                        <a:lnSpc>
                          <a:spcPct val="90000"/>
                        </a:lnSpc>
                      </a:pPr>
                      <a:endParaRPr lang="es-PE" sz="1200" b="1" kern="1200" dirty="0">
                        <a:solidFill>
                          <a:srgbClr val="FF0000"/>
                        </a:solidFill>
                        <a:latin typeface="+mn-lt"/>
                        <a:ea typeface="+mn-ea"/>
                        <a:cs typeface="+mn-cs"/>
                      </a:endParaRPr>
                    </a:p>
                  </a:txBody>
                  <a:tcPr marL="9525" marR="9525" marT="9525" marB="0" anchor="ctr"/>
                </a:tc>
                <a:tc>
                  <a:txBody>
                    <a:bodyPr/>
                    <a:lstStyle/>
                    <a:p>
                      <a:pPr marL="0" algn="ctr" defTabSz="914400" rtl="0" eaLnBrk="1" fontAlgn="b" latinLnBrk="0" hangingPunct="1">
                        <a:lnSpc>
                          <a:spcPct val="90000"/>
                        </a:lnSpc>
                      </a:pPr>
                      <a:endParaRPr lang="es-PE" sz="1200" b="1" kern="1200" dirty="0">
                        <a:solidFill>
                          <a:srgbClr val="FF0000"/>
                        </a:solidFill>
                        <a:latin typeface="+mn-lt"/>
                        <a:ea typeface="+mn-ea"/>
                        <a:cs typeface="+mn-cs"/>
                      </a:endParaRPr>
                    </a:p>
                  </a:txBody>
                  <a:tcPr marL="9525" marR="9525" marT="9525" marB="0" anchor="ctr"/>
                </a:tc>
                <a:tc>
                  <a:txBody>
                    <a:bodyPr/>
                    <a:lstStyle/>
                    <a:p>
                      <a:pPr marL="0" algn="ctr" defTabSz="914400" rtl="0" eaLnBrk="1" fontAlgn="b" latinLnBrk="0" hangingPunct="1">
                        <a:lnSpc>
                          <a:spcPct val="90000"/>
                        </a:lnSpc>
                      </a:pPr>
                      <a:endParaRPr lang="es-PE" sz="1200" b="1" kern="1200" dirty="0">
                        <a:solidFill>
                          <a:srgbClr val="FF0000"/>
                        </a:solidFill>
                        <a:latin typeface="+mn-lt"/>
                        <a:ea typeface="+mn-ea"/>
                        <a:cs typeface="+mn-cs"/>
                      </a:endParaRPr>
                    </a:p>
                  </a:txBody>
                  <a:tcPr marL="9525" marR="9525" marT="9525" marB="0" anchor="ctr"/>
                </a:tc>
                <a:tc>
                  <a:txBody>
                    <a:bodyPr/>
                    <a:lstStyle/>
                    <a:p>
                      <a:pPr marL="0" algn="ctr" defTabSz="914400" rtl="0" eaLnBrk="1" fontAlgn="b" latinLnBrk="0" hangingPunct="1">
                        <a:lnSpc>
                          <a:spcPct val="90000"/>
                        </a:lnSpc>
                      </a:pPr>
                      <a:r>
                        <a:rPr lang="es-ES" sz="1200" b="1" kern="1200" dirty="0">
                          <a:solidFill>
                            <a:schemeClr val="bg1">
                              <a:lumMod val="50000"/>
                            </a:schemeClr>
                          </a:solidFill>
                          <a:latin typeface="+mn-lt"/>
                          <a:ea typeface="+mn-ea"/>
                          <a:cs typeface="+mn-cs"/>
                        </a:rPr>
                        <a:t>20.0%</a:t>
                      </a:r>
                      <a:endParaRPr lang="es-PE" sz="1200" b="1" kern="1200" dirty="0">
                        <a:solidFill>
                          <a:schemeClr val="bg1">
                            <a:lumMod val="50000"/>
                          </a:schemeClr>
                        </a:solidFill>
                        <a:latin typeface="+mn-lt"/>
                        <a:ea typeface="+mn-ea"/>
                        <a:cs typeface="+mn-cs"/>
                      </a:endParaRPr>
                    </a:p>
                  </a:txBody>
                  <a:tcPr marL="9525" marR="9525" marT="9525" marB="0" anchor="ctr"/>
                </a:tc>
                <a:tc>
                  <a:txBody>
                    <a:bodyPr/>
                    <a:lstStyle/>
                    <a:p>
                      <a:pPr marL="0" algn="ctr" defTabSz="914400" rtl="0" eaLnBrk="1" fontAlgn="b" latinLnBrk="0" hangingPunct="1">
                        <a:lnSpc>
                          <a:spcPct val="90000"/>
                        </a:lnSpc>
                      </a:pPr>
                      <a:r>
                        <a:rPr lang="es-ES" sz="1200" b="1" kern="1200" dirty="0">
                          <a:solidFill>
                            <a:schemeClr val="bg1">
                              <a:lumMod val="50000"/>
                            </a:schemeClr>
                          </a:solidFill>
                          <a:latin typeface="+mn-lt"/>
                          <a:ea typeface="+mn-ea"/>
                          <a:cs typeface="+mn-cs"/>
                        </a:rPr>
                        <a:t>40.0%</a:t>
                      </a:r>
                      <a:endParaRPr lang="es-PE" sz="1200" b="1" kern="1200" dirty="0">
                        <a:solidFill>
                          <a:schemeClr val="bg1">
                            <a:lumMod val="50000"/>
                          </a:schemeClr>
                        </a:solidFill>
                        <a:latin typeface="+mn-lt"/>
                        <a:ea typeface="+mn-ea"/>
                        <a:cs typeface="+mn-cs"/>
                      </a:endParaRPr>
                    </a:p>
                  </a:txBody>
                  <a:tcPr marL="9525" marR="9525" marT="9525" marB="0" anchor="ctr"/>
                </a:tc>
                <a:tc>
                  <a:txBody>
                    <a:bodyPr/>
                    <a:lstStyle/>
                    <a:p>
                      <a:pPr algn="ctr" fontAlgn="b"/>
                      <a:r>
                        <a:rPr lang="es-ES" sz="1200" b="1" kern="1200" dirty="0">
                          <a:solidFill>
                            <a:srgbClr val="00B050"/>
                          </a:solidFill>
                          <a:latin typeface="+mn-lt"/>
                          <a:ea typeface="+mn-ea"/>
                          <a:cs typeface="+mn-cs"/>
                        </a:rPr>
                        <a:t>33.3%</a:t>
                      </a:r>
                      <a:endParaRPr lang="es-PE" sz="1200" b="1" kern="1200" dirty="0">
                        <a:solidFill>
                          <a:srgbClr val="00B050"/>
                        </a:solidFill>
                        <a:latin typeface="+mn-lt"/>
                        <a:ea typeface="+mn-ea"/>
                        <a:cs typeface="+mn-cs"/>
                      </a:endParaRPr>
                    </a:p>
                  </a:txBody>
                  <a:tcPr marL="9525" marR="9525" marT="9525" marB="0" anchor="ctr"/>
                </a:tc>
                <a:tc>
                  <a:txBody>
                    <a:bodyPr/>
                    <a:lstStyle/>
                    <a:p>
                      <a:pPr algn="ctr" fontAlgn="b"/>
                      <a:r>
                        <a:rPr lang="es-ES" sz="1200" b="1" kern="1200" dirty="0">
                          <a:solidFill>
                            <a:srgbClr val="00B050"/>
                          </a:solidFill>
                          <a:latin typeface="+mn-lt"/>
                          <a:ea typeface="+mn-ea"/>
                          <a:cs typeface="+mn-cs"/>
                        </a:rPr>
                        <a:t>6.7%</a:t>
                      </a:r>
                      <a:endParaRPr lang="es-PE" sz="1200" b="1" kern="1200" dirty="0">
                        <a:solidFill>
                          <a:srgbClr val="00B050"/>
                        </a:solidFill>
                        <a:latin typeface="+mn-lt"/>
                        <a:ea typeface="+mn-ea"/>
                        <a:cs typeface="+mn-cs"/>
                      </a:endParaRPr>
                    </a:p>
                  </a:txBody>
                  <a:tcPr marL="9525" marR="9525" marT="9525" marB="0" anchor="ctr"/>
                </a:tc>
                <a:extLst>
                  <a:ext uri="{0D108BD9-81ED-4DB2-BD59-A6C34878D82A}">
                    <a16:rowId xmlns:a16="http://schemas.microsoft.com/office/drawing/2014/main" val="3517724442"/>
                  </a:ext>
                </a:extLst>
              </a:tr>
              <a:tr h="324000">
                <a:tc>
                  <a:txBody>
                    <a:bodyPr/>
                    <a:lstStyle/>
                    <a:p>
                      <a:pPr algn="ctr">
                        <a:lnSpc>
                          <a:spcPct val="90000"/>
                        </a:lnSpc>
                      </a:pPr>
                      <a:r>
                        <a:rPr lang="es-PE" sz="1200" b="0" dirty="0">
                          <a:solidFill>
                            <a:schemeClr val="tx1"/>
                          </a:solidFill>
                        </a:rPr>
                        <a:t>Garantía Previa</a:t>
                      </a:r>
                    </a:p>
                    <a:p>
                      <a:pPr algn="ctr">
                        <a:lnSpc>
                          <a:spcPct val="90000"/>
                        </a:lnSpc>
                      </a:pPr>
                      <a:r>
                        <a:rPr lang="es-PE" sz="1200" b="0" dirty="0">
                          <a:solidFill>
                            <a:schemeClr val="tx1"/>
                          </a:solidFill>
                        </a:rPr>
                        <a:t>Base 10*</a:t>
                      </a:r>
                    </a:p>
                  </a:txBody>
                  <a:tcPr marL="36000" marR="36000" marT="18000" marB="18000" anchor="ctr"/>
                </a:tc>
                <a:tc>
                  <a:txBody>
                    <a:bodyPr/>
                    <a:lstStyle/>
                    <a:p>
                      <a:pPr marL="0" algn="ctr" defTabSz="914400" rtl="0" eaLnBrk="1" fontAlgn="b" latinLnBrk="0" hangingPunct="1">
                        <a:lnSpc>
                          <a:spcPct val="90000"/>
                        </a:lnSpc>
                      </a:pPr>
                      <a:endParaRPr lang="es-PE" sz="1200" b="1" kern="1200" dirty="0">
                        <a:solidFill>
                          <a:srgbClr val="FF0000"/>
                        </a:solidFill>
                        <a:latin typeface="+mn-lt"/>
                        <a:ea typeface="+mn-ea"/>
                        <a:cs typeface="+mn-cs"/>
                      </a:endParaRPr>
                    </a:p>
                  </a:txBody>
                  <a:tcPr marL="9525" marR="9525" marT="9525" marB="0" anchor="ctr"/>
                </a:tc>
                <a:tc>
                  <a:txBody>
                    <a:bodyPr/>
                    <a:lstStyle/>
                    <a:p>
                      <a:pPr marL="0" algn="ctr" defTabSz="914400" rtl="0" eaLnBrk="1" fontAlgn="b" latinLnBrk="0" hangingPunct="1">
                        <a:lnSpc>
                          <a:spcPct val="90000"/>
                        </a:lnSpc>
                      </a:pPr>
                      <a:endParaRPr lang="es-PE" sz="1200" b="1" kern="1200" dirty="0">
                        <a:solidFill>
                          <a:srgbClr val="FF0000"/>
                        </a:solidFill>
                        <a:latin typeface="+mn-lt"/>
                        <a:ea typeface="+mn-ea"/>
                        <a:cs typeface="+mn-cs"/>
                      </a:endParaRPr>
                    </a:p>
                  </a:txBody>
                  <a:tcPr marL="9525" marR="9525" marT="9525" marB="0" anchor="ctr"/>
                </a:tc>
                <a:tc>
                  <a:txBody>
                    <a:bodyPr/>
                    <a:lstStyle/>
                    <a:p>
                      <a:pPr marL="0" algn="ctr" defTabSz="914400" rtl="0" eaLnBrk="1" fontAlgn="b" latinLnBrk="0" hangingPunct="1">
                        <a:lnSpc>
                          <a:spcPct val="90000"/>
                        </a:lnSpc>
                      </a:pPr>
                      <a:r>
                        <a:rPr lang="es-ES" sz="1200" b="1" kern="1200" dirty="0">
                          <a:solidFill>
                            <a:srgbClr val="FF0000"/>
                          </a:solidFill>
                          <a:latin typeface="+mn-lt"/>
                          <a:ea typeface="+mn-ea"/>
                          <a:cs typeface="+mn-cs"/>
                        </a:rPr>
                        <a:t>10.0%</a:t>
                      </a:r>
                      <a:endParaRPr lang="es-PE" sz="1200" b="1" kern="1200" dirty="0">
                        <a:solidFill>
                          <a:srgbClr val="FF0000"/>
                        </a:solidFill>
                        <a:latin typeface="+mn-lt"/>
                        <a:ea typeface="+mn-ea"/>
                        <a:cs typeface="+mn-cs"/>
                      </a:endParaRPr>
                    </a:p>
                  </a:txBody>
                  <a:tcPr marL="9525" marR="9525" marT="9525" marB="0" anchor="ctr"/>
                </a:tc>
                <a:tc>
                  <a:txBody>
                    <a:bodyPr/>
                    <a:lstStyle/>
                    <a:p>
                      <a:pPr marL="0" algn="ctr" defTabSz="914400" rtl="0" eaLnBrk="1" fontAlgn="b" latinLnBrk="0" hangingPunct="1">
                        <a:lnSpc>
                          <a:spcPct val="90000"/>
                        </a:lnSpc>
                      </a:pPr>
                      <a:endParaRPr lang="es-PE" sz="1200" b="1" kern="1200" dirty="0">
                        <a:solidFill>
                          <a:schemeClr val="bg1">
                            <a:lumMod val="50000"/>
                          </a:schemeClr>
                        </a:solidFill>
                        <a:latin typeface="+mn-lt"/>
                        <a:ea typeface="+mn-ea"/>
                        <a:cs typeface="+mn-cs"/>
                      </a:endParaRPr>
                    </a:p>
                  </a:txBody>
                  <a:tcPr marL="9525" marR="9525" marT="9525" marB="0" anchor="ctr"/>
                </a:tc>
                <a:tc>
                  <a:txBody>
                    <a:bodyPr/>
                    <a:lstStyle/>
                    <a:p>
                      <a:pPr marL="0" algn="ctr" defTabSz="914400" rtl="0" eaLnBrk="1" fontAlgn="b" latinLnBrk="0" hangingPunct="1">
                        <a:lnSpc>
                          <a:spcPct val="90000"/>
                        </a:lnSpc>
                      </a:pPr>
                      <a:r>
                        <a:rPr lang="es-ES" sz="1200" b="1" kern="1200" dirty="0">
                          <a:solidFill>
                            <a:schemeClr val="bg1">
                              <a:lumMod val="50000"/>
                            </a:schemeClr>
                          </a:solidFill>
                          <a:latin typeface="+mn-lt"/>
                          <a:ea typeface="+mn-ea"/>
                          <a:cs typeface="+mn-cs"/>
                        </a:rPr>
                        <a:t>40.0%</a:t>
                      </a:r>
                      <a:endParaRPr lang="es-PE" sz="1200" b="1" kern="1200" dirty="0">
                        <a:solidFill>
                          <a:schemeClr val="bg1">
                            <a:lumMod val="50000"/>
                          </a:schemeClr>
                        </a:solidFill>
                        <a:latin typeface="+mn-lt"/>
                        <a:ea typeface="+mn-ea"/>
                        <a:cs typeface="+mn-cs"/>
                      </a:endParaRPr>
                    </a:p>
                  </a:txBody>
                  <a:tcPr marL="9525" marR="9525" marT="9525" marB="0" anchor="ctr"/>
                </a:tc>
                <a:tc>
                  <a:txBody>
                    <a:bodyPr/>
                    <a:lstStyle/>
                    <a:p>
                      <a:pPr algn="ctr" fontAlgn="b"/>
                      <a:r>
                        <a:rPr lang="es-ES" sz="1200" b="1" kern="1200" dirty="0">
                          <a:solidFill>
                            <a:srgbClr val="00B050"/>
                          </a:solidFill>
                          <a:latin typeface="+mn-lt"/>
                          <a:ea typeface="+mn-ea"/>
                          <a:cs typeface="+mn-cs"/>
                        </a:rPr>
                        <a:t>50.0%</a:t>
                      </a:r>
                      <a:endParaRPr lang="es-PE" sz="1200" b="1" kern="1200" dirty="0">
                        <a:solidFill>
                          <a:srgbClr val="00B050"/>
                        </a:solidFill>
                        <a:latin typeface="+mn-lt"/>
                        <a:ea typeface="+mn-ea"/>
                        <a:cs typeface="+mn-cs"/>
                      </a:endParaRPr>
                    </a:p>
                  </a:txBody>
                  <a:tcPr marL="9525" marR="9525" marT="9525" marB="0" anchor="ctr"/>
                </a:tc>
                <a:tc>
                  <a:txBody>
                    <a:bodyPr/>
                    <a:lstStyle/>
                    <a:p>
                      <a:pPr algn="ctr" fontAlgn="b"/>
                      <a:endParaRPr lang="es-PE" sz="1200" b="1" kern="1200" dirty="0">
                        <a:solidFill>
                          <a:srgbClr val="00B050"/>
                        </a:solidFill>
                        <a:latin typeface="+mn-lt"/>
                        <a:ea typeface="+mn-ea"/>
                        <a:cs typeface="+mn-cs"/>
                      </a:endParaRPr>
                    </a:p>
                  </a:txBody>
                  <a:tcPr marL="9525" marR="9525" marT="9525" marB="0" anchor="ctr"/>
                </a:tc>
                <a:extLst>
                  <a:ext uri="{0D108BD9-81ED-4DB2-BD59-A6C34878D82A}">
                    <a16:rowId xmlns:a16="http://schemas.microsoft.com/office/drawing/2014/main" val="1221101753"/>
                  </a:ext>
                </a:extLst>
              </a:tr>
              <a:tr h="324000">
                <a:tc>
                  <a:txBody>
                    <a:bodyPr/>
                    <a:lstStyle/>
                    <a:p>
                      <a:pPr algn="ctr">
                        <a:lnSpc>
                          <a:spcPct val="90000"/>
                        </a:lnSpc>
                      </a:pPr>
                      <a:r>
                        <a:rPr lang="es-PE" sz="1200" b="0" dirty="0">
                          <a:solidFill>
                            <a:schemeClr val="tx1"/>
                          </a:solidFill>
                        </a:rPr>
                        <a:t>Pago Electrónico</a:t>
                      </a:r>
                    </a:p>
                    <a:p>
                      <a:pPr algn="ctr">
                        <a:lnSpc>
                          <a:spcPct val="90000"/>
                        </a:lnSpc>
                      </a:pPr>
                      <a:r>
                        <a:rPr lang="es-PE" sz="1200" b="0" dirty="0">
                          <a:solidFill>
                            <a:schemeClr val="tx1"/>
                          </a:solidFill>
                        </a:rPr>
                        <a:t>Base 10*</a:t>
                      </a:r>
                    </a:p>
                  </a:txBody>
                  <a:tcPr marL="36000" marR="36000" marT="18000" marB="18000" anchor="ctr"/>
                </a:tc>
                <a:tc>
                  <a:txBody>
                    <a:bodyPr/>
                    <a:lstStyle/>
                    <a:p>
                      <a:pPr marL="0" algn="ctr" defTabSz="914400" rtl="0" eaLnBrk="1" fontAlgn="b" latinLnBrk="0" hangingPunct="1">
                        <a:lnSpc>
                          <a:spcPct val="90000"/>
                        </a:lnSpc>
                      </a:pPr>
                      <a:r>
                        <a:rPr lang="es-ES" sz="1200" b="1" kern="1200" dirty="0">
                          <a:solidFill>
                            <a:srgbClr val="FF0000"/>
                          </a:solidFill>
                          <a:latin typeface="+mn-lt"/>
                          <a:ea typeface="+mn-ea"/>
                          <a:cs typeface="+mn-cs"/>
                        </a:rPr>
                        <a:t>10.0%</a:t>
                      </a:r>
                      <a:endParaRPr lang="es-PE" sz="1200" b="1" kern="1200" dirty="0">
                        <a:solidFill>
                          <a:srgbClr val="FF0000"/>
                        </a:solidFill>
                        <a:latin typeface="+mn-lt"/>
                        <a:ea typeface="+mn-ea"/>
                        <a:cs typeface="+mn-cs"/>
                      </a:endParaRPr>
                    </a:p>
                  </a:txBody>
                  <a:tcPr marL="9525" marR="9525" marT="9525" marB="0" anchor="ctr"/>
                </a:tc>
                <a:tc>
                  <a:txBody>
                    <a:bodyPr/>
                    <a:lstStyle/>
                    <a:p>
                      <a:pPr marL="0" algn="ctr" defTabSz="914400" rtl="0" eaLnBrk="1" fontAlgn="b" latinLnBrk="0" hangingPunct="1">
                        <a:lnSpc>
                          <a:spcPct val="90000"/>
                        </a:lnSpc>
                      </a:pPr>
                      <a:r>
                        <a:rPr lang="es-ES" sz="1200" b="1" kern="1200" dirty="0">
                          <a:solidFill>
                            <a:srgbClr val="FF0000"/>
                          </a:solidFill>
                          <a:latin typeface="+mn-lt"/>
                          <a:ea typeface="+mn-ea"/>
                          <a:cs typeface="+mn-cs"/>
                        </a:rPr>
                        <a:t>20.0%</a:t>
                      </a:r>
                      <a:endParaRPr lang="es-PE" sz="1200" b="1" kern="1200" dirty="0">
                        <a:solidFill>
                          <a:srgbClr val="FF0000"/>
                        </a:solidFill>
                        <a:latin typeface="+mn-lt"/>
                        <a:ea typeface="+mn-ea"/>
                        <a:cs typeface="+mn-cs"/>
                      </a:endParaRPr>
                    </a:p>
                  </a:txBody>
                  <a:tcPr marL="9525" marR="9525" marT="9525" marB="0" anchor="ctr"/>
                </a:tc>
                <a:tc>
                  <a:txBody>
                    <a:bodyPr/>
                    <a:lstStyle/>
                    <a:p>
                      <a:pPr marL="0" algn="ctr" defTabSz="914400" rtl="0" eaLnBrk="1" fontAlgn="b" latinLnBrk="0" hangingPunct="1">
                        <a:lnSpc>
                          <a:spcPct val="90000"/>
                        </a:lnSpc>
                      </a:pPr>
                      <a:endParaRPr lang="es-PE" sz="1200" b="1" kern="1200" dirty="0">
                        <a:solidFill>
                          <a:srgbClr val="FF0000"/>
                        </a:solidFill>
                        <a:latin typeface="+mn-lt"/>
                        <a:ea typeface="+mn-ea"/>
                        <a:cs typeface="+mn-cs"/>
                      </a:endParaRPr>
                    </a:p>
                  </a:txBody>
                  <a:tcPr marL="9525" marR="9525" marT="9525" marB="0" anchor="ctr"/>
                </a:tc>
                <a:tc>
                  <a:txBody>
                    <a:bodyPr/>
                    <a:lstStyle/>
                    <a:p>
                      <a:pPr marL="0" algn="ctr" defTabSz="914400" rtl="0" eaLnBrk="1" fontAlgn="b" latinLnBrk="0" hangingPunct="1">
                        <a:lnSpc>
                          <a:spcPct val="90000"/>
                        </a:lnSpc>
                      </a:pPr>
                      <a:endParaRPr lang="es-PE" sz="1200" b="1" kern="1200" dirty="0">
                        <a:solidFill>
                          <a:schemeClr val="bg1">
                            <a:lumMod val="50000"/>
                          </a:schemeClr>
                        </a:solidFill>
                        <a:latin typeface="+mn-lt"/>
                        <a:ea typeface="+mn-ea"/>
                        <a:cs typeface="+mn-cs"/>
                      </a:endParaRPr>
                    </a:p>
                  </a:txBody>
                  <a:tcPr marL="9525" marR="9525" marT="9525" marB="0" anchor="ctr"/>
                </a:tc>
                <a:tc>
                  <a:txBody>
                    <a:bodyPr/>
                    <a:lstStyle/>
                    <a:p>
                      <a:pPr marL="0" algn="ctr" defTabSz="914400" rtl="0" eaLnBrk="1" fontAlgn="b" latinLnBrk="0" hangingPunct="1">
                        <a:lnSpc>
                          <a:spcPct val="90000"/>
                        </a:lnSpc>
                      </a:pPr>
                      <a:r>
                        <a:rPr lang="es-ES" sz="1200" b="1" kern="1200" dirty="0">
                          <a:solidFill>
                            <a:schemeClr val="bg1">
                              <a:lumMod val="50000"/>
                            </a:schemeClr>
                          </a:solidFill>
                          <a:latin typeface="+mn-lt"/>
                          <a:ea typeface="+mn-ea"/>
                          <a:cs typeface="+mn-cs"/>
                        </a:rPr>
                        <a:t>20.0%</a:t>
                      </a:r>
                      <a:endParaRPr lang="es-PE" sz="1200" b="1" kern="1200" dirty="0">
                        <a:solidFill>
                          <a:schemeClr val="bg1">
                            <a:lumMod val="50000"/>
                          </a:schemeClr>
                        </a:solidFill>
                        <a:latin typeface="+mn-lt"/>
                        <a:ea typeface="+mn-ea"/>
                        <a:cs typeface="+mn-cs"/>
                      </a:endParaRPr>
                    </a:p>
                  </a:txBody>
                  <a:tcPr marL="9525" marR="9525" marT="9525" marB="0" anchor="ctr"/>
                </a:tc>
                <a:tc>
                  <a:txBody>
                    <a:bodyPr/>
                    <a:lstStyle/>
                    <a:p>
                      <a:pPr algn="ctr" fontAlgn="b"/>
                      <a:r>
                        <a:rPr lang="es-ES" sz="1200" b="1" kern="1200" dirty="0">
                          <a:solidFill>
                            <a:srgbClr val="00B050"/>
                          </a:solidFill>
                          <a:latin typeface="+mn-lt"/>
                          <a:ea typeface="+mn-ea"/>
                          <a:cs typeface="+mn-cs"/>
                        </a:rPr>
                        <a:t>40.0%</a:t>
                      </a:r>
                      <a:endParaRPr lang="es-PE" sz="1200" b="1" kern="1200" dirty="0">
                        <a:solidFill>
                          <a:srgbClr val="00B050"/>
                        </a:solidFill>
                        <a:latin typeface="+mn-lt"/>
                        <a:ea typeface="+mn-ea"/>
                        <a:cs typeface="+mn-cs"/>
                      </a:endParaRPr>
                    </a:p>
                  </a:txBody>
                  <a:tcPr marL="9525" marR="9525" marT="9525" marB="0" anchor="ctr"/>
                </a:tc>
                <a:tc>
                  <a:txBody>
                    <a:bodyPr/>
                    <a:lstStyle/>
                    <a:p>
                      <a:pPr algn="ctr" fontAlgn="b"/>
                      <a:r>
                        <a:rPr lang="es-ES" sz="1200" b="1" kern="1200" dirty="0">
                          <a:solidFill>
                            <a:srgbClr val="00B050"/>
                          </a:solidFill>
                          <a:latin typeface="+mn-lt"/>
                          <a:ea typeface="+mn-ea"/>
                          <a:cs typeface="+mn-cs"/>
                        </a:rPr>
                        <a:t>10.0%</a:t>
                      </a:r>
                      <a:endParaRPr lang="es-PE" sz="1200" b="1" kern="1200" dirty="0">
                        <a:solidFill>
                          <a:srgbClr val="00B050"/>
                        </a:solidFill>
                        <a:latin typeface="+mn-lt"/>
                        <a:ea typeface="+mn-ea"/>
                        <a:cs typeface="+mn-cs"/>
                      </a:endParaRPr>
                    </a:p>
                  </a:txBody>
                  <a:tcPr marL="9525" marR="9525" marT="9525" marB="0" anchor="ctr"/>
                </a:tc>
                <a:extLst>
                  <a:ext uri="{0D108BD9-81ED-4DB2-BD59-A6C34878D82A}">
                    <a16:rowId xmlns:a16="http://schemas.microsoft.com/office/drawing/2014/main" val="518654234"/>
                  </a:ext>
                </a:extLst>
              </a:tr>
            </a:tbl>
          </a:graphicData>
        </a:graphic>
      </p:graphicFrame>
      <p:sp>
        <p:nvSpPr>
          <p:cNvPr id="25" name="Abrir llave 24">
            <a:extLst>
              <a:ext uri="{FF2B5EF4-FFF2-40B4-BE49-F238E27FC236}">
                <a16:creationId xmlns:a16="http://schemas.microsoft.com/office/drawing/2014/main" id="{03E42971-E9A9-4B6E-B7D2-7964836B1FB9}"/>
              </a:ext>
            </a:extLst>
          </p:cNvPr>
          <p:cNvSpPr/>
          <p:nvPr/>
        </p:nvSpPr>
        <p:spPr>
          <a:xfrm rot="5400000" flipV="1">
            <a:off x="2921827" y="1125273"/>
            <a:ext cx="180000" cy="3528000"/>
          </a:xfrm>
          <a:prstGeom prst="lef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6" name="Abrir llave 25">
            <a:extLst>
              <a:ext uri="{FF2B5EF4-FFF2-40B4-BE49-F238E27FC236}">
                <a16:creationId xmlns:a16="http://schemas.microsoft.com/office/drawing/2014/main" id="{41A5CE2E-F024-45F9-83DB-55E7CF9B3F0E}"/>
              </a:ext>
            </a:extLst>
          </p:cNvPr>
          <p:cNvSpPr/>
          <p:nvPr/>
        </p:nvSpPr>
        <p:spPr>
          <a:xfrm rot="5400000" flipV="1">
            <a:off x="8524114" y="1791275"/>
            <a:ext cx="180000" cy="2196000"/>
          </a:xfrm>
          <a:prstGeom prst="leftBrace">
            <a:avLst/>
          </a:prstGeom>
          <a:ln>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7" name="CuadroTexto 26">
            <a:extLst>
              <a:ext uri="{FF2B5EF4-FFF2-40B4-BE49-F238E27FC236}">
                <a16:creationId xmlns:a16="http://schemas.microsoft.com/office/drawing/2014/main" id="{2C3D222B-3E9D-4707-9EE2-E5A56CAF1D56}"/>
              </a:ext>
            </a:extLst>
          </p:cNvPr>
          <p:cNvSpPr txBox="1"/>
          <p:nvPr/>
        </p:nvSpPr>
        <p:spPr>
          <a:xfrm>
            <a:off x="2339786" y="2309137"/>
            <a:ext cx="805272"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800" b="1" i="0" u="none" strike="noStrike" kern="1200" cap="none" spc="0" normalizeH="0" baseline="0" noProof="0" dirty="0">
                <a:ln>
                  <a:noFill/>
                </a:ln>
                <a:solidFill>
                  <a:srgbClr val="FF0000"/>
                </a:solidFill>
                <a:effectLst/>
                <a:uLnTx/>
                <a:uFillTx/>
                <a:latin typeface="Calibri" panose="020F0502020204030204"/>
                <a:ea typeface="+mn-ea"/>
                <a:cs typeface="Calibri" panose="020F0502020204030204" pitchFamily="34" charset="0"/>
              </a:rPr>
              <a:t>10.7%</a:t>
            </a:r>
          </a:p>
        </p:txBody>
      </p:sp>
      <p:sp>
        <p:nvSpPr>
          <p:cNvPr id="28" name="CuadroTexto 27">
            <a:extLst>
              <a:ext uri="{FF2B5EF4-FFF2-40B4-BE49-F238E27FC236}">
                <a16:creationId xmlns:a16="http://schemas.microsoft.com/office/drawing/2014/main" id="{299786A0-8C79-4B40-98C5-169150EB69E0}"/>
              </a:ext>
            </a:extLst>
          </p:cNvPr>
          <p:cNvSpPr txBox="1"/>
          <p:nvPr/>
        </p:nvSpPr>
        <p:spPr>
          <a:xfrm>
            <a:off x="5319626" y="2309137"/>
            <a:ext cx="805272"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s-MX" b="1" dirty="0">
                <a:solidFill>
                  <a:prstClr val="black">
                    <a:lumMod val="50000"/>
                    <a:lumOff val="50000"/>
                  </a:prstClr>
                </a:solidFill>
                <a:latin typeface="Calibri" panose="020F0502020204030204"/>
                <a:cs typeface="Calibri" panose="020F0502020204030204" pitchFamily="34" charset="0"/>
              </a:rPr>
              <a:t>56.0</a:t>
            </a:r>
            <a:r>
              <a:rPr kumimoji="0" lang="es-MX" sz="1800" b="1" i="0" u="none" strike="noStrike" kern="1200" cap="none" spc="0" normalizeH="0" baseline="0" noProof="0" dirty="0">
                <a:ln>
                  <a:noFill/>
                </a:ln>
                <a:solidFill>
                  <a:prstClr val="black">
                    <a:lumMod val="50000"/>
                    <a:lumOff val="50000"/>
                  </a:prstClr>
                </a:solidFill>
                <a:effectLst/>
                <a:uLnTx/>
                <a:uFillTx/>
                <a:latin typeface="Calibri" panose="020F0502020204030204"/>
                <a:ea typeface="+mn-ea"/>
                <a:cs typeface="Calibri" panose="020F0502020204030204" pitchFamily="34" charset="0"/>
              </a:rPr>
              <a:t>%</a:t>
            </a:r>
          </a:p>
        </p:txBody>
      </p:sp>
      <p:sp>
        <p:nvSpPr>
          <p:cNvPr id="29" name="CuadroTexto 28">
            <a:extLst>
              <a:ext uri="{FF2B5EF4-FFF2-40B4-BE49-F238E27FC236}">
                <a16:creationId xmlns:a16="http://schemas.microsoft.com/office/drawing/2014/main" id="{7E14CACA-B42C-4BE4-A4EA-EA9EB30950F8}"/>
              </a:ext>
            </a:extLst>
          </p:cNvPr>
          <p:cNvSpPr txBox="1"/>
          <p:nvPr/>
        </p:nvSpPr>
        <p:spPr>
          <a:xfrm>
            <a:off x="7925098" y="2309137"/>
            <a:ext cx="805272"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s-MX" b="1" dirty="0">
                <a:solidFill>
                  <a:srgbClr val="00B050"/>
                </a:solidFill>
                <a:latin typeface="Calibri" panose="020F0502020204030204"/>
                <a:cs typeface="Calibri" panose="020F0502020204030204" pitchFamily="34" charset="0"/>
              </a:rPr>
              <a:t>33</a:t>
            </a:r>
            <a:r>
              <a:rPr kumimoji="0" lang="es-MX" sz="1800" b="1" i="0" u="none" strike="noStrike" kern="1200" cap="none" spc="0" normalizeH="0" baseline="0" noProof="0" dirty="0">
                <a:ln>
                  <a:noFill/>
                </a:ln>
                <a:solidFill>
                  <a:srgbClr val="00B050"/>
                </a:solidFill>
                <a:effectLst/>
                <a:uLnTx/>
                <a:uFillTx/>
                <a:latin typeface="Calibri" panose="020F0502020204030204"/>
                <a:ea typeface="+mn-ea"/>
                <a:cs typeface="Calibri" panose="020F0502020204030204" pitchFamily="34" charset="0"/>
              </a:rPr>
              <a:t>.3%</a:t>
            </a:r>
          </a:p>
        </p:txBody>
      </p:sp>
      <p:pic>
        <p:nvPicPr>
          <p:cNvPr id="30" name="Imagen 29">
            <a:extLst>
              <a:ext uri="{FF2B5EF4-FFF2-40B4-BE49-F238E27FC236}">
                <a16:creationId xmlns:a16="http://schemas.microsoft.com/office/drawing/2014/main" id="{79318127-3A28-4313-A99C-093C80B1FD72}"/>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flipH="1">
            <a:off x="3016143" y="2115251"/>
            <a:ext cx="446376" cy="648000"/>
          </a:xfrm>
          <a:prstGeom prst="rect">
            <a:avLst/>
          </a:prstGeom>
        </p:spPr>
      </p:pic>
      <p:pic>
        <p:nvPicPr>
          <p:cNvPr id="31" name="Imagen 30">
            <a:extLst>
              <a:ext uri="{FF2B5EF4-FFF2-40B4-BE49-F238E27FC236}">
                <a16:creationId xmlns:a16="http://schemas.microsoft.com/office/drawing/2014/main" id="{3BBFC553-675C-442E-AF8D-45F25CE734A1}"/>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flipH="1">
            <a:off x="6039972" y="2115251"/>
            <a:ext cx="427419" cy="648000"/>
          </a:xfrm>
          <a:prstGeom prst="rect">
            <a:avLst/>
          </a:prstGeom>
        </p:spPr>
      </p:pic>
      <p:pic>
        <p:nvPicPr>
          <p:cNvPr id="32" name="Imagen 31">
            <a:extLst>
              <a:ext uri="{FF2B5EF4-FFF2-40B4-BE49-F238E27FC236}">
                <a16:creationId xmlns:a16="http://schemas.microsoft.com/office/drawing/2014/main" id="{65A036BE-245D-4589-8372-D5B7B4BB2498}"/>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flipH="1">
            <a:off x="8646312" y="2115251"/>
            <a:ext cx="424133" cy="648000"/>
          </a:xfrm>
          <a:prstGeom prst="rect">
            <a:avLst/>
          </a:prstGeom>
        </p:spPr>
      </p:pic>
      <p:graphicFrame>
        <p:nvGraphicFramePr>
          <p:cNvPr id="16" name="Gráfico 15">
            <a:extLst>
              <a:ext uri="{FF2B5EF4-FFF2-40B4-BE49-F238E27FC236}">
                <a16:creationId xmlns:a16="http://schemas.microsoft.com/office/drawing/2014/main" id="{AA249352-D3C1-4A35-B260-32BFE9C534B4}"/>
              </a:ext>
            </a:extLst>
          </p:cNvPr>
          <p:cNvGraphicFramePr/>
          <p:nvPr>
            <p:extLst>
              <p:ext uri="{D42A27DB-BD31-4B8C-83A1-F6EECF244321}">
                <p14:modId xmlns:p14="http://schemas.microsoft.com/office/powerpoint/2010/main" val="2237745396"/>
              </p:ext>
            </p:extLst>
          </p:nvPr>
        </p:nvGraphicFramePr>
        <p:xfrm>
          <a:off x="1320252" y="2913813"/>
          <a:ext cx="8384216" cy="1728192"/>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87271935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CuadroTexto 19">
            <a:extLst>
              <a:ext uri="{FF2B5EF4-FFF2-40B4-BE49-F238E27FC236}">
                <a16:creationId xmlns:a16="http://schemas.microsoft.com/office/drawing/2014/main" id="{7EA4434B-F163-4573-8599-93B27F8C32A2}"/>
              </a:ext>
            </a:extLst>
          </p:cNvPr>
          <p:cNvSpPr txBox="1"/>
          <p:nvPr/>
        </p:nvSpPr>
        <p:spPr>
          <a:xfrm>
            <a:off x="831863" y="1278949"/>
            <a:ext cx="8388424"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PE" sz="1800" b="1" i="0" u="none" strike="noStrike" kern="1200" cap="none" spc="0" normalizeH="0" baseline="0" noProof="0" dirty="0">
                <a:ln>
                  <a:noFill/>
                </a:ln>
                <a:solidFill>
                  <a:srgbClr val="C00000"/>
                </a:solidFill>
                <a:effectLst>
                  <a:outerShdw blurRad="38100" dist="38100" dir="2700000" algn="tl">
                    <a:srgbClr val="000000">
                      <a:alpha val="43137"/>
                    </a:srgbClr>
                  </a:outerShdw>
                </a:effectLst>
                <a:uLnTx/>
                <a:uFillTx/>
                <a:latin typeface="Century Gothic" panose="020B0502020202020204" pitchFamily="34" charset="0"/>
                <a:ea typeface="+mn-ea"/>
                <a:cs typeface="Calibri" panose="020F0502020204030204" pitchFamily="34" charset="0"/>
              </a:rPr>
              <a:t>Evolución del Indicador CES</a:t>
            </a:r>
            <a:endParaRPr kumimoji="0" lang="es-MX" sz="1800" b="1" i="0" u="none" strike="noStrike" kern="1200" cap="none" spc="0" normalizeH="0" baseline="0" noProof="0" dirty="0">
              <a:ln>
                <a:noFill/>
              </a:ln>
              <a:solidFill>
                <a:srgbClr val="C00000"/>
              </a:solidFill>
              <a:effectLst>
                <a:outerShdw blurRad="38100" dist="38100" dir="2700000" algn="tl">
                  <a:srgbClr val="000000">
                    <a:alpha val="43137"/>
                  </a:srgbClr>
                </a:outerShdw>
              </a:effectLst>
              <a:uLnTx/>
              <a:uFillTx/>
              <a:latin typeface="Century Gothic" panose="020B0502020202020204" pitchFamily="34" charset="0"/>
              <a:ea typeface="+mn-ea"/>
              <a:cs typeface="Calibri" panose="020F0502020204030204" pitchFamily="34" charset="0"/>
            </a:endParaRPr>
          </a:p>
        </p:txBody>
      </p:sp>
      <p:graphicFrame>
        <p:nvGraphicFramePr>
          <p:cNvPr id="10" name="Gráfico 9">
            <a:extLst>
              <a:ext uri="{FF2B5EF4-FFF2-40B4-BE49-F238E27FC236}">
                <a16:creationId xmlns:a16="http://schemas.microsoft.com/office/drawing/2014/main" id="{1C9038D2-8513-40E6-BEE4-57F329E9FC08}"/>
              </a:ext>
            </a:extLst>
          </p:cNvPr>
          <p:cNvGraphicFramePr/>
          <p:nvPr>
            <p:extLst>
              <p:ext uri="{D42A27DB-BD31-4B8C-83A1-F6EECF244321}">
                <p14:modId xmlns:p14="http://schemas.microsoft.com/office/powerpoint/2010/main" val="2579175318"/>
              </p:ext>
            </p:extLst>
          </p:nvPr>
        </p:nvGraphicFramePr>
        <p:xfrm>
          <a:off x="452437" y="1648281"/>
          <a:ext cx="9221835" cy="4611842"/>
        </p:xfrm>
        <a:graphic>
          <a:graphicData uri="http://schemas.openxmlformats.org/drawingml/2006/chart">
            <c:chart xmlns:c="http://schemas.openxmlformats.org/drawingml/2006/chart" xmlns:r="http://schemas.openxmlformats.org/officeDocument/2006/relationships" r:id="rId2"/>
          </a:graphicData>
        </a:graphic>
      </p:graphicFrame>
      <p:sp>
        <p:nvSpPr>
          <p:cNvPr id="8" name="Título 2">
            <a:extLst>
              <a:ext uri="{FF2B5EF4-FFF2-40B4-BE49-F238E27FC236}">
                <a16:creationId xmlns:a16="http://schemas.microsoft.com/office/drawing/2014/main" id="{47F4F9E6-C568-4AF7-88F6-A32A998E6965}"/>
              </a:ext>
            </a:extLst>
          </p:cNvPr>
          <p:cNvSpPr>
            <a:spLocks noGrp="1"/>
          </p:cNvSpPr>
          <p:nvPr>
            <p:ph type="title"/>
          </p:nvPr>
        </p:nvSpPr>
        <p:spPr>
          <a:xfrm>
            <a:off x="304802" y="365127"/>
            <a:ext cx="9442546" cy="970187"/>
          </a:xfrm>
        </p:spPr>
        <p:txBody>
          <a:bodyPr>
            <a:normAutofit/>
          </a:bodyPr>
          <a:lstStyle/>
          <a:p>
            <a:r>
              <a:rPr lang="es-PE" sz="2400" dirty="0"/>
              <a:t>2. Resumen Ejecutivo</a:t>
            </a:r>
            <a:br>
              <a:rPr lang="es-PE" dirty="0"/>
            </a:br>
            <a:r>
              <a:rPr lang="es-PE" sz="1600" dirty="0"/>
              <a:t>   </a:t>
            </a:r>
            <a:r>
              <a:rPr lang="es-PE" sz="1600" dirty="0">
                <a:solidFill>
                  <a:srgbClr val="1264A1"/>
                </a:solidFill>
              </a:rPr>
              <a:t>    2.2 Resultados Encuesta de Servicios Electrónicos – Aduanas</a:t>
            </a:r>
          </a:p>
        </p:txBody>
      </p:sp>
    </p:spTree>
    <p:extLst>
      <p:ext uri="{BB962C8B-B14F-4D97-AF65-F5344CB8AC3E}">
        <p14:creationId xmlns:p14="http://schemas.microsoft.com/office/powerpoint/2010/main" val="138721193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D44BEAE-B0D6-4115-A2E1-BE589C65955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14594"/>
          <a:stretch/>
        </p:blipFill>
        <p:spPr bwMode="auto">
          <a:xfrm>
            <a:off x="617764" y="561749"/>
            <a:ext cx="8670472" cy="5708422"/>
          </a:xfrm>
          <a:prstGeom prst="rect">
            <a:avLst/>
          </a:prstGeom>
          <a:noFill/>
          <a:ln>
            <a:solidFill>
              <a:srgbClr val="1264A1"/>
            </a:solidFill>
          </a:ln>
          <a:extLst>
            <a:ext uri="{909E8E84-426E-40DD-AFC4-6F175D3DCCD1}">
              <a14:hiddenFill xmlns:a14="http://schemas.microsoft.com/office/drawing/2010/main">
                <a:solidFill>
                  <a:srgbClr val="FFFFFF"/>
                </a:solidFill>
              </a14:hiddenFill>
            </a:ext>
          </a:extLst>
        </p:spPr>
      </p:pic>
      <p:sp>
        <p:nvSpPr>
          <p:cNvPr id="2" name="Rectángulo 1">
            <a:extLst>
              <a:ext uri="{FF2B5EF4-FFF2-40B4-BE49-F238E27FC236}">
                <a16:creationId xmlns:a16="http://schemas.microsoft.com/office/drawing/2014/main" id="{D6CA6B5E-0270-4F5C-BA63-673FF6E6608F}"/>
              </a:ext>
            </a:extLst>
          </p:cNvPr>
          <p:cNvSpPr/>
          <p:nvPr/>
        </p:nvSpPr>
        <p:spPr>
          <a:xfrm>
            <a:off x="4635668" y="204235"/>
            <a:ext cx="1066800" cy="1052945"/>
          </a:xfrm>
          <a:prstGeom prst="rect">
            <a:avLst/>
          </a:prstGeom>
          <a:solidFill>
            <a:srgbClr val="1264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s-P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 name="Rectángulo 5">
            <a:extLst>
              <a:ext uri="{FF2B5EF4-FFF2-40B4-BE49-F238E27FC236}">
                <a16:creationId xmlns:a16="http://schemas.microsoft.com/office/drawing/2014/main" id="{825BFB97-E75E-482C-97D6-6FAFA71471DA}"/>
              </a:ext>
            </a:extLst>
          </p:cNvPr>
          <p:cNvSpPr/>
          <p:nvPr/>
        </p:nvSpPr>
        <p:spPr>
          <a:xfrm>
            <a:off x="617764" y="2626352"/>
            <a:ext cx="8700407" cy="1944336"/>
          </a:xfrm>
          <a:prstGeom prst="rect">
            <a:avLst/>
          </a:prstGeom>
          <a:solidFill>
            <a:schemeClr val="bg1">
              <a:alpha val="5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s-P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CuadroTexto 3">
            <a:extLst>
              <a:ext uri="{FF2B5EF4-FFF2-40B4-BE49-F238E27FC236}">
                <a16:creationId xmlns:a16="http://schemas.microsoft.com/office/drawing/2014/main" id="{3693F4EA-BEFB-4F1B-8E44-59F53E6016AB}"/>
              </a:ext>
            </a:extLst>
          </p:cNvPr>
          <p:cNvSpPr txBox="1"/>
          <p:nvPr/>
        </p:nvSpPr>
        <p:spPr>
          <a:xfrm>
            <a:off x="906604" y="3136855"/>
            <a:ext cx="8092792" cy="923330"/>
          </a:xfrm>
          <a:prstGeom prst="rect">
            <a:avLst/>
          </a:prstGeom>
          <a:noFill/>
        </p:spPr>
        <p:txBody>
          <a:bodyPr wrap="square"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s-PE" sz="5400" b="0" i="0" u="none" strike="noStrike" kern="1200" cap="none" spc="0" normalizeH="0" baseline="0" noProof="0" dirty="0">
                <a:ln>
                  <a:noFill/>
                </a:ln>
                <a:solidFill>
                  <a:srgbClr val="C00000"/>
                </a:solidFill>
                <a:effectLst/>
                <a:uLnTx/>
                <a:uFillTx/>
                <a:latin typeface="Eras Bold ITC" panose="020B0907030504020204" pitchFamily="34" charset="0"/>
                <a:ea typeface="+mn-ea"/>
                <a:cs typeface="+mn-cs"/>
              </a:rPr>
              <a:t>03</a:t>
            </a:r>
            <a:r>
              <a:rPr kumimoji="0" lang="es-PE" sz="5400" b="0" i="0" u="none" strike="noStrike" kern="1200" cap="none" spc="0" normalizeH="0" baseline="0" noProof="0" dirty="0">
                <a:ln>
                  <a:noFill/>
                </a:ln>
                <a:solidFill>
                  <a:srgbClr val="C00000"/>
                </a:solidFill>
                <a:effectLst/>
                <a:uLnTx/>
                <a:uFillTx/>
                <a:latin typeface="Calibri" panose="020F0502020204030204"/>
                <a:ea typeface="+mn-ea"/>
                <a:cs typeface="+mn-cs"/>
              </a:rPr>
              <a:t>.  </a:t>
            </a:r>
            <a:r>
              <a:rPr kumimoji="0" lang="es-PE" sz="3600" b="1" i="0" u="none" strike="noStrike" kern="1200" cap="none" spc="0" normalizeH="0" baseline="0" noProof="0" dirty="0">
                <a:ln>
                  <a:noFill/>
                </a:ln>
                <a:solidFill>
                  <a:srgbClr val="C00000"/>
                </a:solidFill>
                <a:effectLst/>
                <a:uLnTx/>
                <a:uFillTx/>
                <a:latin typeface="Calibri" panose="020F0502020204030204"/>
                <a:ea typeface="+mn-ea"/>
                <a:cs typeface="+mn-cs"/>
              </a:rPr>
              <a:t>Conclusiones y Recomendaciones</a:t>
            </a:r>
          </a:p>
        </p:txBody>
      </p:sp>
    </p:spTree>
    <p:extLst>
      <p:ext uri="{BB962C8B-B14F-4D97-AF65-F5344CB8AC3E}">
        <p14:creationId xmlns:p14="http://schemas.microsoft.com/office/powerpoint/2010/main" val="40240778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569D0662-D56B-4BC2-829D-8BEAA70BC1BA}"/>
              </a:ext>
            </a:extLst>
          </p:cNvPr>
          <p:cNvSpPr/>
          <p:nvPr/>
        </p:nvSpPr>
        <p:spPr>
          <a:xfrm>
            <a:off x="0" y="2147454"/>
            <a:ext cx="9906000" cy="2395971"/>
          </a:xfrm>
          <a:prstGeom prst="rect">
            <a:avLst/>
          </a:prstGeom>
          <a:solidFill>
            <a:srgbClr val="C02C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 name="Rectángulo 2">
            <a:extLst>
              <a:ext uri="{FF2B5EF4-FFF2-40B4-BE49-F238E27FC236}">
                <a16:creationId xmlns:a16="http://schemas.microsoft.com/office/drawing/2014/main" id="{5C0870B3-BEA6-4374-9130-0EA4B9FCF7EF}"/>
              </a:ext>
            </a:extLst>
          </p:cNvPr>
          <p:cNvSpPr/>
          <p:nvPr/>
        </p:nvSpPr>
        <p:spPr>
          <a:xfrm>
            <a:off x="4478486" y="1574832"/>
            <a:ext cx="1160316" cy="1145246"/>
          </a:xfrm>
          <a:prstGeom prst="rect">
            <a:avLst/>
          </a:prstGeom>
          <a:solidFill>
            <a:srgbClr val="1264A1"/>
          </a:solidFill>
          <a:ln>
            <a:solidFill>
              <a:srgbClr val="1264A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s-PE"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5" name="CuadroTexto 4">
            <a:extLst>
              <a:ext uri="{FF2B5EF4-FFF2-40B4-BE49-F238E27FC236}">
                <a16:creationId xmlns:a16="http://schemas.microsoft.com/office/drawing/2014/main" id="{C8BBC43E-D7D6-41DF-A273-CD183814C4E1}"/>
              </a:ext>
            </a:extLst>
          </p:cNvPr>
          <p:cNvSpPr txBox="1"/>
          <p:nvPr/>
        </p:nvSpPr>
        <p:spPr>
          <a:xfrm>
            <a:off x="865913" y="3068440"/>
            <a:ext cx="8575962" cy="553998"/>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s-ES" sz="3000" dirty="0">
                <a:solidFill>
                  <a:schemeClr val="bg1"/>
                </a:solidFill>
                <a:latin typeface="Eras Bold ITC" panose="020B0907030504020204" pitchFamily="34" charset="0"/>
              </a:rPr>
              <a:t>3.1</a:t>
            </a:r>
            <a:r>
              <a:rPr kumimoji="0" lang="es-ES" sz="3000" b="1" i="0" u="none" strike="noStrike" kern="1200" cap="none" spc="0" normalizeH="0" baseline="0" noProof="0" dirty="0">
                <a:ln>
                  <a:noFill/>
                </a:ln>
                <a:solidFill>
                  <a:prstClr val="white"/>
                </a:solidFill>
                <a:effectLst/>
                <a:uLnTx/>
                <a:uFillTx/>
                <a:latin typeface="Calibri" panose="020F0502020204030204"/>
                <a:ea typeface="+mn-ea"/>
                <a:cs typeface="+mn-cs"/>
              </a:rPr>
              <a:t> Conclusiones</a:t>
            </a:r>
            <a:endParaRPr kumimoji="0" lang="es-PE" sz="30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9607417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 name="Rectangle 131">
            <a:extLst>
              <a:ext uri="{FF2B5EF4-FFF2-40B4-BE49-F238E27FC236}">
                <a16:creationId xmlns:a16="http://schemas.microsoft.com/office/drawing/2014/main" id="{99D99CAE-5B38-471A-9E08-FD9469C0954B}"/>
              </a:ext>
            </a:extLst>
          </p:cNvPr>
          <p:cNvSpPr>
            <a:spLocks noChangeArrowheads="1"/>
          </p:cNvSpPr>
          <p:nvPr/>
        </p:nvSpPr>
        <p:spPr bwMode="auto">
          <a:xfrm>
            <a:off x="579635" y="1278813"/>
            <a:ext cx="5736392" cy="3154710"/>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p>
            <a:pPr marL="0" marR="0" lvl="0" indent="0" algn="just" defTabSz="457200" rtl="0" eaLnBrk="0" fontAlgn="auto" latinLnBrk="0" hangingPunct="0">
              <a:lnSpc>
                <a:spcPct val="100000"/>
              </a:lnSpc>
              <a:spcBef>
                <a:spcPts val="0"/>
              </a:spcBef>
              <a:spcAft>
                <a:spcPts val="0"/>
              </a:spcAft>
              <a:buClrTx/>
              <a:buSzTx/>
              <a:buFontTx/>
              <a:buNone/>
              <a:tabLst/>
              <a:defRPr/>
            </a:pPr>
            <a:r>
              <a:rPr kumimoji="0" lang="es-ES" altLang="es-ES" sz="1550" b="1" i="0" u="none" strike="noStrike" kern="1200" cap="none" spc="0" normalizeH="0" baseline="0" noProof="0" dirty="0">
                <a:ln>
                  <a:noFill/>
                </a:ln>
                <a:effectLst/>
                <a:uLnTx/>
                <a:uFillTx/>
                <a:latin typeface="Calibri" panose="020F0502020204030204" pitchFamily="34" charset="0"/>
                <a:ea typeface="+mn-ea"/>
                <a:cs typeface="Calibri" panose="020F0502020204030204" pitchFamily="34" charset="0"/>
              </a:rPr>
              <a:t>Indicador de satisfacción</a:t>
            </a:r>
          </a:p>
          <a:p>
            <a:pPr marL="0" marR="0" lvl="0" indent="0" algn="just" defTabSz="457200" rtl="0" eaLnBrk="0" fontAlgn="auto" latinLnBrk="0" hangingPunct="0">
              <a:lnSpc>
                <a:spcPct val="100000"/>
              </a:lnSpc>
              <a:spcBef>
                <a:spcPts val="0"/>
              </a:spcBef>
              <a:spcAft>
                <a:spcPts val="0"/>
              </a:spcAft>
              <a:buClrTx/>
              <a:buSzTx/>
              <a:buFontTx/>
              <a:buNone/>
              <a:tabLst/>
              <a:defRPr/>
            </a:pPr>
            <a:r>
              <a:rPr kumimoji="0" lang="es-ES" altLang="es-ES" sz="1400" b="0" i="0" u="none" strike="noStrike" kern="1200" cap="none" spc="0" normalizeH="0" baseline="0" noProof="0" dirty="0">
                <a:ln>
                  <a:noFill/>
                </a:ln>
                <a:effectLst/>
                <a:uLnTx/>
                <a:uFillTx/>
                <a:latin typeface="Calibri" panose="020F0502020204030204" pitchFamily="34" charset="0"/>
                <a:ea typeface="+mn-ea"/>
                <a:cs typeface="Calibri" panose="020F0502020204030204" pitchFamily="34" charset="0"/>
              </a:rPr>
              <a:t>Para la </a:t>
            </a:r>
            <a:r>
              <a:rPr lang="es-ES" altLang="es-ES" sz="1400" dirty="0">
                <a:latin typeface="Calibri" panose="020F0502020204030204" pitchFamily="34" charset="0"/>
                <a:cs typeface="Calibri" panose="020F0502020204030204" pitchFamily="34" charset="0"/>
              </a:rPr>
              <a:t>3r</a:t>
            </a:r>
            <a:r>
              <a:rPr kumimoji="0" lang="es-ES" altLang="es-ES" sz="1400" b="0" i="0" u="none" strike="noStrike" kern="1200" cap="none" spc="0" normalizeH="0" baseline="0" noProof="0" dirty="0">
                <a:ln>
                  <a:noFill/>
                </a:ln>
                <a:effectLst/>
                <a:uLnTx/>
                <a:uFillTx/>
                <a:latin typeface="Calibri" panose="020F0502020204030204" pitchFamily="34" charset="0"/>
                <a:ea typeface="+mn-ea"/>
                <a:cs typeface="Calibri" panose="020F0502020204030204" pitchFamily="34" charset="0"/>
              </a:rPr>
              <a:t>a Ola, el indicador de satisfacción de la SUNAT alcanza el valor de 3.84; se supera el benchmark deseado de 3.50 para las instituciones públicas. </a:t>
            </a:r>
          </a:p>
          <a:p>
            <a:pPr marL="0" marR="0" lvl="0" indent="0" algn="just" defTabSz="457200" rtl="0" eaLnBrk="0" fontAlgn="auto" latinLnBrk="0" hangingPunct="0">
              <a:lnSpc>
                <a:spcPct val="100000"/>
              </a:lnSpc>
              <a:spcBef>
                <a:spcPts val="0"/>
              </a:spcBef>
              <a:spcAft>
                <a:spcPts val="0"/>
              </a:spcAft>
              <a:buClrTx/>
              <a:buSzTx/>
              <a:buFontTx/>
              <a:buNone/>
              <a:tabLst/>
              <a:defRPr/>
            </a:pPr>
            <a:endParaRPr kumimoji="0" lang="es-ES" altLang="es-ES" sz="1400" b="0" i="0" u="none" strike="noStrike" kern="1200" cap="none" spc="0" normalizeH="0" baseline="0" noProof="0" dirty="0">
              <a:ln>
                <a:noFill/>
              </a:ln>
              <a:effectLst/>
              <a:uLnTx/>
              <a:uFillTx/>
              <a:latin typeface="Calibri" panose="020F0502020204030204" pitchFamily="34" charset="0"/>
              <a:ea typeface="+mn-ea"/>
              <a:cs typeface="Calibri" panose="020F0502020204030204" pitchFamily="34" charset="0"/>
            </a:endParaRPr>
          </a:p>
          <a:p>
            <a:pPr marL="0" marR="0" lvl="0" indent="0" algn="just" defTabSz="457200" rtl="0" eaLnBrk="0" fontAlgn="auto" latinLnBrk="0" hangingPunct="0">
              <a:lnSpc>
                <a:spcPct val="100000"/>
              </a:lnSpc>
              <a:spcBef>
                <a:spcPts val="0"/>
              </a:spcBef>
              <a:spcAft>
                <a:spcPts val="0"/>
              </a:spcAft>
              <a:buClrTx/>
              <a:buSzTx/>
              <a:buFontTx/>
              <a:buNone/>
              <a:tabLst/>
              <a:defRPr/>
            </a:pPr>
            <a:r>
              <a:rPr kumimoji="0" lang="es-ES" altLang="es-ES" sz="1400" b="0" i="0" u="none" strike="noStrike" kern="1200" cap="none" spc="0" normalizeH="0" baseline="0" noProof="0" dirty="0">
                <a:ln>
                  <a:noFill/>
                </a:ln>
                <a:effectLst/>
                <a:uLnTx/>
                <a:uFillTx/>
                <a:latin typeface="Calibri" panose="020F0502020204030204" pitchFamily="34" charset="0"/>
                <a:ea typeface="+mn-ea"/>
                <a:cs typeface="Calibri" panose="020F0502020204030204" pitchFamily="34" charset="0"/>
              </a:rPr>
              <a:t>Se observa que los servicios de Tributos internos obtienen una valoración de 3.84, mientras que en el caso de Aduanas se logra una valoración promedio de 3.76.</a:t>
            </a:r>
          </a:p>
          <a:p>
            <a:pPr marL="0" marR="0" lvl="0" indent="0" algn="just" defTabSz="457200" rtl="0" eaLnBrk="0" fontAlgn="auto" latinLnBrk="0" hangingPunct="0">
              <a:lnSpc>
                <a:spcPct val="100000"/>
              </a:lnSpc>
              <a:spcBef>
                <a:spcPts val="0"/>
              </a:spcBef>
              <a:spcAft>
                <a:spcPts val="0"/>
              </a:spcAft>
              <a:buClrTx/>
              <a:buSzTx/>
              <a:buFontTx/>
              <a:buNone/>
              <a:tabLst/>
              <a:defRPr/>
            </a:pPr>
            <a:endParaRPr kumimoji="0" lang="es-ES" altLang="es-ES" sz="1400" b="0" i="0" u="none" strike="noStrike" kern="1200" cap="none" spc="0" normalizeH="0" baseline="0" noProof="0" dirty="0">
              <a:ln>
                <a:noFill/>
              </a:ln>
              <a:solidFill>
                <a:srgbClr val="FF0000"/>
              </a:solidFill>
              <a:effectLst/>
              <a:uLnTx/>
              <a:uFillTx/>
              <a:latin typeface="Calibri" panose="020F0502020204030204" pitchFamily="34" charset="0"/>
              <a:ea typeface="+mn-ea"/>
              <a:cs typeface="Calibri" panose="020F0502020204030204" pitchFamily="34" charset="0"/>
            </a:endParaRPr>
          </a:p>
          <a:p>
            <a:pPr algn="just"/>
            <a:r>
              <a:rPr lang="es-ES" sz="1400" dirty="0">
                <a:latin typeface="Calibri" panose="020F0502020204030204" pitchFamily="34" charset="0"/>
                <a:cs typeface="Calibri" panose="020F0502020204030204" pitchFamily="34" charset="0"/>
              </a:rPr>
              <a:t>A nivel general el índice de satisfacción de SUNAT subió 0.02 puntos en relación a la medición anterior, el índice de satisfacción de la unidad de negocios Tributos se incrementó en 0.01 puntos y el índice de satisfacción de la unidad de negocios Aduanas se mantiene. </a:t>
            </a:r>
          </a:p>
          <a:p>
            <a:pPr marL="0" marR="0" lvl="0" indent="0" algn="just" defTabSz="457200" rtl="0" eaLnBrk="0" fontAlgn="auto" latinLnBrk="0" hangingPunct="0">
              <a:lnSpc>
                <a:spcPct val="100000"/>
              </a:lnSpc>
              <a:spcBef>
                <a:spcPts val="0"/>
              </a:spcBef>
              <a:spcAft>
                <a:spcPts val="0"/>
              </a:spcAft>
              <a:buClrTx/>
              <a:buSzTx/>
              <a:buFontTx/>
              <a:buNone/>
              <a:tabLst/>
              <a:defRPr/>
            </a:pPr>
            <a:endParaRPr kumimoji="0" lang="es-ES" altLang="es-ES" sz="1550" b="0" i="0" u="none" strike="noStrike" kern="1200" cap="none" spc="0" normalizeH="0" baseline="0" noProof="0" dirty="0">
              <a:ln>
                <a:noFill/>
              </a:ln>
              <a:solidFill>
                <a:srgbClr val="FF0000"/>
              </a:solidFill>
              <a:effectLst/>
              <a:uLnTx/>
              <a:uFillTx/>
              <a:latin typeface="Calibri" panose="020F0502020204030204" pitchFamily="34" charset="0"/>
              <a:ea typeface="+mn-ea"/>
              <a:cs typeface="Calibri" panose="020F0502020204030204" pitchFamily="34" charset="0"/>
            </a:endParaRPr>
          </a:p>
        </p:txBody>
      </p:sp>
      <p:sp>
        <p:nvSpPr>
          <p:cNvPr id="102" name="Rectangle 12">
            <a:extLst>
              <a:ext uri="{FF2B5EF4-FFF2-40B4-BE49-F238E27FC236}">
                <a16:creationId xmlns:a16="http://schemas.microsoft.com/office/drawing/2014/main" id="{CDC7F2FB-3DF4-44C4-85C5-FA80A070ECC8}"/>
              </a:ext>
            </a:extLst>
          </p:cNvPr>
          <p:cNvSpPr>
            <a:spLocks noChangeArrowheads="1"/>
          </p:cNvSpPr>
          <p:nvPr/>
        </p:nvSpPr>
        <p:spPr bwMode="auto">
          <a:xfrm>
            <a:off x="6695281" y="4367287"/>
            <a:ext cx="32060"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0" fontAlgn="auto" latinLnBrk="0" hangingPunct="0">
              <a:lnSpc>
                <a:spcPct val="100000"/>
              </a:lnSpc>
              <a:spcBef>
                <a:spcPct val="0"/>
              </a:spcBef>
              <a:spcAft>
                <a:spcPts val="0"/>
              </a:spcAft>
              <a:buClrTx/>
              <a:buSzTx/>
              <a:buFontTx/>
              <a:buNone/>
              <a:tabLst/>
              <a:defRPr/>
            </a:pPr>
            <a:r>
              <a:rPr kumimoji="0" lang="es-ES" altLang="es-ES" sz="11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 </a:t>
            </a:r>
            <a:endParaRPr kumimoji="0" lang="es-ES" altLang="es-E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p:sp>
        <p:nvSpPr>
          <p:cNvPr id="103" name="Rectangle 13">
            <a:extLst>
              <a:ext uri="{FF2B5EF4-FFF2-40B4-BE49-F238E27FC236}">
                <a16:creationId xmlns:a16="http://schemas.microsoft.com/office/drawing/2014/main" id="{D6C4C76E-DEDF-43AB-9B9F-F3408A093E64}"/>
              </a:ext>
            </a:extLst>
          </p:cNvPr>
          <p:cNvSpPr>
            <a:spLocks noChangeArrowheads="1"/>
          </p:cNvSpPr>
          <p:nvPr/>
        </p:nvSpPr>
        <p:spPr bwMode="auto">
          <a:xfrm>
            <a:off x="7254088" y="4367287"/>
            <a:ext cx="416781"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0" fontAlgn="auto" latinLnBrk="0" hangingPunct="0">
              <a:lnSpc>
                <a:spcPct val="100000"/>
              </a:lnSpc>
              <a:spcBef>
                <a:spcPct val="0"/>
              </a:spcBef>
              <a:spcAft>
                <a:spcPts val="0"/>
              </a:spcAft>
              <a:buClrTx/>
              <a:buSzTx/>
              <a:buFontTx/>
              <a:buNone/>
              <a:tabLst/>
              <a:defRPr/>
            </a:pPr>
            <a:r>
              <a:rPr kumimoji="0" lang="es-ES" altLang="es-ES" sz="11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             </a:t>
            </a:r>
            <a:endParaRPr kumimoji="0" lang="es-ES" altLang="es-E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p:sp>
        <p:nvSpPr>
          <p:cNvPr id="104" name="Rectangle 15">
            <a:extLst>
              <a:ext uri="{FF2B5EF4-FFF2-40B4-BE49-F238E27FC236}">
                <a16:creationId xmlns:a16="http://schemas.microsoft.com/office/drawing/2014/main" id="{65F6C770-5164-4A87-B7D8-D67529EFF188}"/>
              </a:ext>
            </a:extLst>
          </p:cNvPr>
          <p:cNvSpPr>
            <a:spLocks noChangeArrowheads="1"/>
          </p:cNvSpPr>
          <p:nvPr/>
        </p:nvSpPr>
        <p:spPr bwMode="auto">
          <a:xfrm>
            <a:off x="9146382" y="4367287"/>
            <a:ext cx="32060"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0" fontAlgn="auto" latinLnBrk="0" hangingPunct="0">
              <a:lnSpc>
                <a:spcPct val="100000"/>
              </a:lnSpc>
              <a:spcBef>
                <a:spcPct val="0"/>
              </a:spcBef>
              <a:spcAft>
                <a:spcPts val="0"/>
              </a:spcAft>
              <a:buClrTx/>
              <a:buSzTx/>
              <a:buFontTx/>
              <a:buNone/>
              <a:tabLst/>
              <a:defRPr/>
            </a:pPr>
            <a:r>
              <a:rPr kumimoji="0" lang="es-ES" altLang="es-ES" sz="11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 </a:t>
            </a:r>
            <a:endParaRPr kumimoji="0" lang="es-ES" altLang="es-E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p:sp>
        <p:nvSpPr>
          <p:cNvPr id="111" name="Rectangle 23">
            <a:extLst>
              <a:ext uri="{FF2B5EF4-FFF2-40B4-BE49-F238E27FC236}">
                <a16:creationId xmlns:a16="http://schemas.microsoft.com/office/drawing/2014/main" id="{AAC67A30-6FF9-478B-900F-54B0B1786A4B}"/>
              </a:ext>
            </a:extLst>
          </p:cNvPr>
          <p:cNvSpPr>
            <a:spLocks noChangeArrowheads="1"/>
          </p:cNvSpPr>
          <p:nvPr/>
        </p:nvSpPr>
        <p:spPr bwMode="auto">
          <a:xfrm>
            <a:off x="6695281" y="4529212"/>
            <a:ext cx="32060"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0" fontAlgn="auto" latinLnBrk="0" hangingPunct="0">
              <a:lnSpc>
                <a:spcPct val="100000"/>
              </a:lnSpc>
              <a:spcBef>
                <a:spcPct val="0"/>
              </a:spcBef>
              <a:spcAft>
                <a:spcPts val="0"/>
              </a:spcAft>
              <a:buClrTx/>
              <a:buSzTx/>
              <a:buFontTx/>
              <a:buNone/>
              <a:tabLst/>
              <a:defRPr/>
            </a:pPr>
            <a:r>
              <a:rPr kumimoji="0" lang="es-ES" altLang="es-ES" sz="11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 </a:t>
            </a:r>
            <a:endParaRPr kumimoji="0" lang="es-ES" altLang="es-E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p:sp>
        <p:nvSpPr>
          <p:cNvPr id="112" name="Rectangle 24">
            <a:extLst>
              <a:ext uri="{FF2B5EF4-FFF2-40B4-BE49-F238E27FC236}">
                <a16:creationId xmlns:a16="http://schemas.microsoft.com/office/drawing/2014/main" id="{A37DAA7A-CF6A-4619-9780-D7A67380D2C5}"/>
              </a:ext>
            </a:extLst>
          </p:cNvPr>
          <p:cNvSpPr>
            <a:spLocks noChangeArrowheads="1"/>
          </p:cNvSpPr>
          <p:nvPr/>
        </p:nvSpPr>
        <p:spPr bwMode="auto">
          <a:xfrm>
            <a:off x="7254088" y="4529212"/>
            <a:ext cx="448841"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0" fontAlgn="auto" latinLnBrk="0" hangingPunct="0">
              <a:lnSpc>
                <a:spcPct val="100000"/>
              </a:lnSpc>
              <a:spcBef>
                <a:spcPct val="0"/>
              </a:spcBef>
              <a:spcAft>
                <a:spcPts val="0"/>
              </a:spcAft>
              <a:buClrTx/>
              <a:buSzTx/>
              <a:buFontTx/>
              <a:buNone/>
              <a:tabLst/>
              <a:defRPr/>
            </a:pPr>
            <a:r>
              <a:rPr kumimoji="0" lang="es-ES" altLang="es-ES" sz="11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              </a:t>
            </a:r>
            <a:endParaRPr kumimoji="0" lang="es-ES" altLang="es-E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p:sp>
        <p:nvSpPr>
          <p:cNvPr id="113" name="Rectangle 25">
            <a:extLst>
              <a:ext uri="{FF2B5EF4-FFF2-40B4-BE49-F238E27FC236}">
                <a16:creationId xmlns:a16="http://schemas.microsoft.com/office/drawing/2014/main" id="{796EC6C2-EFE0-4A95-A8E2-2B5FD8D4A9E9}"/>
              </a:ext>
            </a:extLst>
          </p:cNvPr>
          <p:cNvSpPr>
            <a:spLocks noChangeArrowheads="1"/>
          </p:cNvSpPr>
          <p:nvPr/>
        </p:nvSpPr>
        <p:spPr bwMode="auto">
          <a:xfrm>
            <a:off x="6790959" y="4419668"/>
            <a:ext cx="56105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0" fontAlgn="auto" latinLnBrk="0" hangingPunct="0">
              <a:lnSpc>
                <a:spcPct val="100000"/>
              </a:lnSpc>
              <a:spcBef>
                <a:spcPct val="0"/>
              </a:spcBef>
              <a:spcAft>
                <a:spcPts val="0"/>
              </a:spcAft>
              <a:buClrTx/>
              <a:buSzTx/>
              <a:buFontTx/>
              <a:buNone/>
              <a:tabLst/>
              <a:defRPr/>
            </a:pPr>
            <a:r>
              <a:rPr kumimoji="0" lang="es-ES" altLang="es-ES" sz="11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Entidades</a:t>
            </a:r>
          </a:p>
          <a:p>
            <a:pPr marL="0" marR="0" lvl="0" indent="0" algn="l" defTabSz="457200" rtl="0" eaLnBrk="0" fontAlgn="auto" latinLnBrk="0" hangingPunct="0">
              <a:lnSpc>
                <a:spcPct val="100000"/>
              </a:lnSpc>
              <a:spcBef>
                <a:spcPct val="0"/>
              </a:spcBef>
              <a:spcAft>
                <a:spcPts val="0"/>
              </a:spcAft>
              <a:buClrTx/>
              <a:buSzTx/>
              <a:buFontTx/>
              <a:buNone/>
              <a:tabLst/>
              <a:defRPr/>
            </a:pPr>
            <a:r>
              <a:rPr kumimoji="0" lang="es-ES" altLang="es-ES" sz="11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Públicas</a:t>
            </a:r>
            <a:endParaRPr kumimoji="0" lang="es-ES" altLang="es-E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p:sp>
        <p:nvSpPr>
          <p:cNvPr id="114" name="Rectangle 26">
            <a:extLst>
              <a:ext uri="{FF2B5EF4-FFF2-40B4-BE49-F238E27FC236}">
                <a16:creationId xmlns:a16="http://schemas.microsoft.com/office/drawing/2014/main" id="{293FB69C-A276-4BC4-8F41-1E1CFAE43997}"/>
              </a:ext>
            </a:extLst>
          </p:cNvPr>
          <p:cNvSpPr>
            <a:spLocks noChangeArrowheads="1"/>
          </p:cNvSpPr>
          <p:nvPr/>
        </p:nvSpPr>
        <p:spPr bwMode="auto">
          <a:xfrm>
            <a:off x="8341519" y="4529212"/>
            <a:ext cx="32060"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0" fontAlgn="auto" latinLnBrk="0" hangingPunct="0">
              <a:lnSpc>
                <a:spcPct val="100000"/>
              </a:lnSpc>
              <a:spcBef>
                <a:spcPct val="0"/>
              </a:spcBef>
              <a:spcAft>
                <a:spcPts val="0"/>
              </a:spcAft>
              <a:buClrTx/>
              <a:buSzTx/>
              <a:buFontTx/>
              <a:buNone/>
              <a:tabLst/>
              <a:defRPr/>
            </a:pPr>
            <a:r>
              <a:rPr kumimoji="0" lang="es-ES" altLang="es-ES" sz="11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 </a:t>
            </a:r>
            <a:endParaRPr kumimoji="0" lang="es-ES" altLang="es-E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p:sp>
        <p:nvSpPr>
          <p:cNvPr id="115" name="Rectangle 27">
            <a:extLst>
              <a:ext uri="{FF2B5EF4-FFF2-40B4-BE49-F238E27FC236}">
                <a16:creationId xmlns:a16="http://schemas.microsoft.com/office/drawing/2014/main" id="{4D8F032F-1FA5-46DD-8134-1B193AF81193}"/>
              </a:ext>
            </a:extLst>
          </p:cNvPr>
          <p:cNvSpPr>
            <a:spLocks noChangeArrowheads="1"/>
          </p:cNvSpPr>
          <p:nvPr/>
        </p:nvSpPr>
        <p:spPr bwMode="auto">
          <a:xfrm>
            <a:off x="8370094" y="4529212"/>
            <a:ext cx="160300"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0" fontAlgn="auto" latinLnBrk="0" hangingPunct="0">
              <a:lnSpc>
                <a:spcPct val="100000"/>
              </a:lnSpc>
              <a:spcBef>
                <a:spcPct val="0"/>
              </a:spcBef>
              <a:spcAft>
                <a:spcPts val="0"/>
              </a:spcAft>
              <a:buClrTx/>
              <a:buSzTx/>
              <a:buFontTx/>
              <a:buNone/>
              <a:tabLst/>
              <a:defRPr/>
            </a:pPr>
            <a:r>
              <a:rPr kumimoji="0" lang="es-ES" altLang="es-ES" sz="11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     </a:t>
            </a:r>
            <a:endParaRPr kumimoji="0" lang="es-ES" altLang="es-E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p:sp>
        <p:nvSpPr>
          <p:cNvPr id="116" name="Rectangle 28">
            <a:extLst>
              <a:ext uri="{FF2B5EF4-FFF2-40B4-BE49-F238E27FC236}">
                <a16:creationId xmlns:a16="http://schemas.microsoft.com/office/drawing/2014/main" id="{9A026CB8-CB38-465C-98F1-912AF6C6C1F7}"/>
              </a:ext>
            </a:extLst>
          </p:cNvPr>
          <p:cNvSpPr>
            <a:spLocks noChangeArrowheads="1"/>
          </p:cNvSpPr>
          <p:nvPr/>
        </p:nvSpPr>
        <p:spPr bwMode="auto">
          <a:xfrm>
            <a:off x="8487575" y="4406967"/>
            <a:ext cx="56105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0" fontAlgn="auto" latinLnBrk="0" hangingPunct="0">
              <a:lnSpc>
                <a:spcPct val="100000"/>
              </a:lnSpc>
              <a:spcBef>
                <a:spcPct val="0"/>
              </a:spcBef>
              <a:spcAft>
                <a:spcPts val="0"/>
              </a:spcAft>
              <a:buClrTx/>
              <a:buSzTx/>
              <a:buFontTx/>
              <a:buNone/>
              <a:tabLst/>
              <a:defRPr/>
            </a:pPr>
            <a:r>
              <a:rPr kumimoji="0" lang="es-ES" altLang="es-ES" sz="11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Entidades</a:t>
            </a:r>
          </a:p>
          <a:p>
            <a:pPr marL="0" marR="0" lvl="0" indent="0" algn="l" defTabSz="457200" rtl="0" eaLnBrk="0" fontAlgn="auto" latinLnBrk="0" hangingPunct="0">
              <a:lnSpc>
                <a:spcPct val="100000"/>
              </a:lnSpc>
              <a:spcBef>
                <a:spcPct val="0"/>
              </a:spcBef>
              <a:spcAft>
                <a:spcPts val="0"/>
              </a:spcAft>
              <a:buClrTx/>
              <a:buSzTx/>
              <a:buFontTx/>
              <a:buNone/>
              <a:tabLst/>
              <a:defRPr/>
            </a:pPr>
            <a:r>
              <a:rPr kumimoji="0" lang="es-ES" altLang="es-ES" sz="11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Privadas</a:t>
            </a:r>
            <a:endParaRPr kumimoji="0" lang="es-ES" altLang="es-E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p:sp>
        <p:nvSpPr>
          <p:cNvPr id="117" name="Rectangle 30">
            <a:extLst>
              <a:ext uri="{FF2B5EF4-FFF2-40B4-BE49-F238E27FC236}">
                <a16:creationId xmlns:a16="http://schemas.microsoft.com/office/drawing/2014/main" id="{6E89E68E-8948-4896-9649-CF16AA7ECD7E}"/>
              </a:ext>
            </a:extLst>
          </p:cNvPr>
          <p:cNvSpPr>
            <a:spLocks noChangeArrowheads="1"/>
          </p:cNvSpPr>
          <p:nvPr/>
        </p:nvSpPr>
        <p:spPr bwMode="auto">
          <a:xfrm>
            <a:off x="9117805" y="4529212"/>
            <a:ext cx="32060"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0" fontAlgn="auto" latinLnBrk="0" hangingPunct="0">
              <a:lnSpc>
                <a:spcPct val="100000"/>
              </a:lnSpc>
              <a:spcBef>
                <a:spcPct val="0"/>
              </a:spcBef>
              <a:spcAft>
                <a:spcPts val="0"/>
              </a:spcAft>
              <a:buClrTx/>
              <a:buSzTx/>
              <a:buFontTx/>
              <a:buNone/>
              <a:tabLst/>
              <a:defRPr/>
            </a:pPr>
            <a:r>
              <a:rPr kumimoji="0" lang="es-ES" altLang="es-ES" sz="11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 </a:t>
            </a:r>
            <a:endParaRPr kumimoji="0" lang="es-ES" altLang="es-E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p:sp>
        <p:nvSpPr>
          <p:cNvPr id="118" name="Rectangle 33">
            <a:extLst>
              <a:ext uri="{FF2B5EF4-FFF2-40B4-BE49-F238E27FC236}">
                <a16:creationId xmlns:a16="http://schemas.microsoft.com/office/drawing/2014/main" id="{3A4AEE3E-1129-4D1E-9277-1C3E674703B3}"/>
              </a:ext>
            </a:extLst>
          </p:cNvPr>
          <p:cNvSpPr>
            <a:spLocks noChangeArrowheads="1"/>
          </p:cNvSpPr>
          <p:nvPr/>
        </p:nvSpPr>
        <p:spPr bwMode="auto">
          <a:xfrm>
            <a:off x="2790032" y="5130868"/>
            <a:ext cx="43282"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0" fontAlgn="auto" latinLnBrk="0" hangingPunct="0">
              <a:lnSpc>
                <a:spcPct val="100000"/>
              </a:lnSpc>
              <a:spcBef>
                <a:spcPct val="0"/>
              </a:spcBef>
              <a:spcAft>
                <a:spcPts val="0"/>
              </a:spcAft>
              <a:buClrTx/>
              <a:buSzTx/>
              <a:buFontTx/>
              <a:buNone/>
              <a:tabLst/>
              <a:defRPr/>
            </a:pPr>
            <a:r>
              <a:rPr kumimoji="0" lang="es-ES" altLang="es-ES" sz="15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 </a:t>
            </a:r>
            <a:endParaRPr kumimoji="0" lang="es-ES" altLang="es-E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p:sp>
        <p:nvSpPr>
          <p:cNvPr id="119" name="Rectangle 34">
            <a:extLst>
              <a:ext uri="{FF2B5EF4-FFF2-40B4-BE49-F238E27FC236}">
                <a16:creationId xmlns:a16="http://schemas.microsoft.com/office/drawing/2014/main" id="{344574C1-814C-4201-A3F6-1DA7AB903B40}"/>
              </a:ext>
            </a:extLst>
          </p:cNvPr>
          <p:cNvSpPr>
            <a:spLocks noChangeArrowheads="1"/>
          </p:cNvSpPr>
          <p:nvPr/>
        </p:nvSpPr>
        <p:spPr bwMode="auto">
          <a:xfrm>
            <a:off x="2790032" y="5348355"/>
            <a:ext cx="43282"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0" fontAlgn="auto" latinLnBrk="0" hangingPunct="0">
              <a:lnSpc>
                <a:spcPct val="100000"/>
              </a:lnSpc>
              <a:spcBef>
                <a:spcPct val="0"/>
              </a:spcBef>
              <a:spcAft>
                <a:spcPts val="0"/>
              </a:spcAft>
              <a:buClrTx/>
              <a:buSzTx/>
              <a:buFontTx/>
              <a:buNone/>
              <a:tabLst/>
              <a:defRPr/>
            </a:pPr>
            <a:r>
              <a:rPr kumimoji="0" lang="es-ES" altLang="es-ES" sz="15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 </a:t>
            </a:r>
            <a:endParaRPr kumimoji="0" lang="es-ES" altLang="es-E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p:sp>
        <p:nvSpPr>
          <p:cNvPr id="120" name="Rectangle 35">
            <a:extLst>
              <a:ext uri="{FF2B5EF4-FFF2-40B4-BE49-F238E27FC236}">
                <a16:creationId xmlns:a16="http://schemas.microsoft.com/office/drawing/2014/main" id="{6F82C1D7-AC56-4D3D-B614-3381CA94AAE3}"/>
              </a:ext>
            </a:extLst>
          </p:cNvPr>
          <p:cNvSpPr>
            <a:spLocks noChangeArrowheads="1"/>
          </p:cNvSpPr>
          <p:nvPr/>
        </p:nvSpPr>
        <p:spPr bwMode="auto">
          <a:xfrm>
            <a:off x="2790032" y="5565842"/>
            <a:ext cx="43282"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0" fontAlgn="auto" latinLnBrk="0" hangingPunct="0">
              <a:lnSpc>
                <a:spcPct val="100000"/>
              </a:lnSpc>
              <a:spcBef>
                <a:spcPct val="0"/>
              </a:spcBef>
              <a:spcAft>
                <a:spcPts val="0"/>
              </a:spcAft>
              <a:buClrTx/>
              <a:buSzTx/>
              <a:buFontTx/>
              <a:buNone/>
              <a:tabLst/>
              <a:defRPr/>
            </a:pPr>
            <a:r>
              <a:rPr kumimoji="0" lang="es-ES" altLang="es-ES" sz="15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 </a:t>
            </a:r>
            <a:endParaRPr kumimoji="0" lang="es-ES" altLang="es-E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p:sp>
        <p:nvSpPr>
          <p:cNvPr id="121" name="Rectangle 36">
            <a:extLst>
              <a:ext uri="{FF2B5EF4-FFF2-40B4-BE49-F238E27FC236}">
                <a16:creationId xmlns:a16="http://schemas.microsoft.com/office/drawing/2014/main" id="{7BADCE8E-010E-4299-B9B2-4A4F2B1929AC}"/>
              </a:ext>
            </a:extLst>
          </p:cNvPr>
          <p:cNvSpPr>
            <a:spLocks noChangeArrowheads="1"/>
          </p:cNvSpPr>
          <p:nvPr/>
        </p:nvSpPr>
        <p:spPr bwMode="auto">
          <a:xfrm>
            <a:off x="2790032" y="5781749"/>
            <a:ext cx="32060"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0" fontAlgn="auto" latinLnBrk="0" hangingPunct="0">
              <a:lnSpc>
                <a:spcPct val="100000"/>
              </a:lnSpc>
              <a:spcBef>
                <a:spcPct val="0"/>
              </a:spcBef>
              <a:spcAft>
                <a:spcPts val="0"/>
              </a:spcAft>
              <a:buClrTx/>
              <a:buSzTx/>
              <a:buFontTx/>
              <a:buNone/>
              <a:tabLst/>
              <a:defRPr/>
            </a:pPr>
            <a:r>
              <a:rPr kumimoji="0" lang="es-ES" altLang="es-ES" sz="11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 </a:t>
            </a:r>
            <a:endParaRPr kumimoji="0" lang="es-ES" altLang="es-E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p:sp>
        <p:nvSpPr>
          <p:cNvPr id="122" name="Rectangle 37">
            <a:extLst>
              <a:ext uri="{FF2B5EF4-FFF2-40B4-BE49-F238E27FC236}">
                <a16:creationId xmlns:a16="http://schemas.microsoft.com/office/drawing/2014/main" id="{88874B69-A716-4B9F-B99A-89DF5C009D45}"/>
              </a:ext>
            </a:extLst>
          </p:cNvPr>
          <p:cNvSpPr>
            <a:spLocks noChangeArrowheads="1"/>
          </p:cNvSpPr>
          <p:nvPr/>
        </p:nvSpPr>
        <p:spPr bwMode="auto">
          <a:xfrm>
            <a:off x="3015463" y="5943667"/>
            <a:ext cx="1311256"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0" fontAlgn="auto" latinLnBrk="0" hangingPunct="0">
              <a:lnSpc>
                <a:spcPct val="100000"/>
              </a:lnSpc>
              <a:spcBef>
                <a:spcPct val="0"/>
              </a:spcBef>
              <a:spcAft>
                <a:spcPts val="0"/>
              </a:spcAft>
              <a:buClrTx/>
              <a:buSzTx/>
              <a:buFontTx/>
              <a:buNone/>
              <a:tabLst/>
              <a:defRPr/>
            </a:pPr>
            <a:r>
              <a:rPr kumimoji="0" lang="es-ES" altLang="es-ES" sz="10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                           Deficiente</a:t>
            </a:r>
            <a:endParaRPr kumimoji="0" lang="es-ES" altLang="es-E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p:sp>
        <p:nvSpPr>
          <p:cNvPr id="123" name="Rectangle 38">
            <a:extLst>
              <a:ext uri="{FF2B5EF4-FFF2-40B4-BE49-F238E27FC236}">
                <a16:creationId xmlns:a16="http://schemas.microsoft.com/office/drawing/2014/main" id="{63B1F6A1-8362-4154-AF0F-901A9207ED5A}"/>
              </a:ext>
            </a:extLst>
          </p:cNvPr>
          <p:cNvSpPr>
            <a:spLocks noChangeArrowheads="1"/>
          </p:cNvSpPr>
          <p:nvPr/>
        </p:nvSpPr>
        <p:spPr bwMode="auto">
          <a:xfrm>
            <a:off x="4296572" y="5943667"/>
            <a:ext cx="28854"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0" fontAlgn="auto" latinLnBrk="0" hangingPunct="0">
              <a:lnSpc>
                <a:spcPct val="100000"/>
              </a:lnSpc>
              <a:spcBef>
                <a:spcPct val="0"/>
              </a:spcBef>
              <a:spcAft>
                <a:spcPts val="0"/>
              </a:spcAft>
              <a:buClrTx/>
              <a:buSzTx/>
              <a:buFontTx/>
              <a:buNone/>
              <a:tabLst/>
              <a:defRPr/>
            </a:pPr>
            <a:r>
              <a:rPr kumimoji="0" lang="es-ES" altLang="es-ES" sz="10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 </a:t>
            </a:r>
            <a:endParaRPr kumimoji="0" lang="es-ES" altLang="es-E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p:sp>
        <p:nvSpPr>
          <p:cNvPr id="124" name="Rectangle 39">
            <a:extLst>
              <a:ext uri="{FF2B5EF4-FFF2-40B4-BE49-F238E27FC236}">
                <a16:creationId xmlns:a16="http://schemas.microsoft.com/office/drawing/2014/main" id="{9B610DA2-A8FE-4DAB-B243-43DAB87A7509}"/>
              </a:ext>
            </a:extLst>
          </p:cNvPr>
          <p:cNvSpPr>
            <a:spLocks noChangeArrowheads="1"/>
          </p:cNvSpPr>
          <p:nvPr/>
        </p:nvSpPr>
        <p:spPr bwMode="auto">
          <a:xfrm>
            <a:off x="4463260" y="5943667"/>
            <a:ext cx="28854"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0" fontAlgn="auto" latinLnBrk="0" hangingPunct="0">
              <a:lnSpc>
                <a:spcPct val="100000"/>
              </a:lnSpc>
              <a:spcBef>
                <a:spcPct val="0"/>
              </a:spcBef>
              <a:spcAft>
                <a:spcPts val="0"/>
              </a:spcAft>
              <a:buClrTx/>
              <a:buSzTx/>
              <a:buFontTx/>
              <a:buNone/>
              <a:tabLst/>
              <a:defRPr/>
            </a:pPr>
            <a:r>
              <a:rPr kumimoji="0" lang="es-ES" altLang="es-ES" sz="10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 </a:t>
            </a:r>
            <a:endParaRPr kumimoji="0" lang="es-ES" altLang="es-E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p:sp>
        <p:nvSpPr>
          <p:cNvPr id="125" name="Rectangle 40">
            <a:extLst>
              <a:ext uri="{FF2B5EF4-FFF2-40B4-BE49-F238E27FC236}">
                <a16:creationId xmlns:a16="http://schemas.microsoft.com/office/drawing/2014/main" id="{1EB8AAAC-2F3C-41F1-B88D-08409D8102C5}"/>
              </a:ext>
            </a:extLst>
          </p:cNvPr>
          <p:cNvSpPr>
            <a:spLocks noChangeArrowheads="1"/>
          </p:cNvSpPr>
          <p:nvPr/>
        </p:nvSpPr>
        <p:spPr bwMode="auto">
          <a:xfrm>
            <a:off x="5022056" y="5943667"/>
            <a:ext cx="173124"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0" fontAlgn="auto" latinLnBrk="0" hangingPunct="0">
              <a:lnSpc>
                <a:spcPct val="100000"/>
              </a:lnSpc>
              <a:spcBef>
                <a:spcPct val="0"/>
              </a:spcBef>
              <a:spcAft>
                <a:spcPts val="0"/>
              </a:spcAft>
              <a:buClrTx/>
              <a:buSzTx/>
              <a:buFontTx/>
              <a:buNone/>
              <a:tabLst/>
              <a:defRPr/>
            </a:pPr>
            <a:r>
              <a:rPr kumimoji="0" lang="es-ES" altLang="es-ES" sz="10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      </a:t>
            </a:r>
            <a:endParaRPr kumimoji="0" lang="es-ES" altLang="es-E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p:sp>
        <p:nvSpPr>
          <p:cNvPr id="126" name="Rectangle 41">
            <a:extLst>
              <a:ext uri="{FF2B5EF4-FFF2-40B4-BE49-F238E27FC236}">
                <a16:creationId xmlns:a16="http://schemas.microsoft.com/office/drawing/2014/main" id="{D4555FA6-08FA-432A-9CE6-DD54388E5E80}"/>
              </a:ext>
            </a:extLst>
          </p:cNvPr>
          <p:cNvSpPr>
            <a:spLocks noChangeArrowheads="1"/>
          </p:cNvSpPr>
          <p:nvPr/>
        </p:nvSpPr>
        <p:spPr bwMode="auto">
          <a:xfrm>
            <a:off x="5231610" y="5943667"/>
            <a:ext cx="28854"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0" fontAlgn="auto" latinLnBrk="0" hangingPunct="0">
              <a:lnSpc>
                <a:spcPct val="100000"/>
              </a:lnSpc>
              <a:spcBef>
                <a:spcPct val="0"/>
              </a:spcBef>
              <a:spcAft>
                <a:spcPts val="0"/>
              </a:spcAft>
              <a:buClrTx/>
              <a:buSzTx/>
              <a:buFontTx/>
              <a:buNone/>
              <a:tabLst/>
              <a:defRPr/>
            </a:pPr>
            <a:r>
              <a:rPr kumimoji="0" lang="es-ES" altLang="es-ES" sz="10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 </a:t>
            </a:r>
            <a:endParaRPr kumimoji="0" lang="es-ES" altLang="es-E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p:sp>
        <p:nvSpPr>
          <p:cNvPr id="127" name="Rectangle 42">
            <a:extLst>
              <a:ext uri="{FF2B5EF4-FFF2-40B4-BE49-F238E27FC236}">
                <a16:creationId xmlns:a16="http://schemas.microsoft.com/office/drawing/2014/main" id="{FD70FECA-3B96-4A51-876E-F49B736DC9DB}"/>
              </a:ext>
            </a:extLst>
          </p:cNvPr>
          <p:cNvSpPr>
            <a:spLocks noChangeArrowheads="1"/>
          </p:cNvSpPr>
          <p:nvPr/>
        </p:nvSpPr>
        <p:spPr bwMode="auto">
          <a:xfrm>
            <a:off x="5579272" y="5943667"/>
            <a:ext cx="28854"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0" fontAlgn="auto" latinLnBrk="0" hangingPunct="0">
              <a:lnSpc>
                <a:spcPct val="100000"/>
              </a:lnSpc>
              <a:spcBef>
                <a:spcPct val="0"/>
              </a:spcBef>
              <a:spcAft>
                <a:spcPts val="0"/>
              </a:spcAft>
              <a:buClrTx/>
              <a:buSzTx/>
              <a:buFontTx/>
              <a:buNone/>
              <a:tabLst/>
              <a:defRPr/>
            </a:pPr>
            <a:r>
              <a:rPr kumimoji="0" lang="es-ES" altLang="es-ES" sz="10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 </a:t>
            </a:r>
            <a:endParaRPr kumimoji="0" lang="es-ES" altLang="es-E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p:sp>
        <p:nvSpPr>
          <p:cNvPr id="128" name="Rectangle 43">
            <a:extLst>
              <a:ext uri="{FF2B5EF4-FFF2-40B4-BE49-F238E27FC236}">
                <a16:creationId xmlns:a16="http://schemas.microsoft.com/office/drawing/2014/main" id="{CC67B68C-BE4B-4137-829E-931CC16DECF0}"/>
              </a:ext>
            </a:extLst>
          </p:cNvPr>
          <p:cNvSpPr>
            <a:spLocks noChangeArrowheads="1"/>
          </p:cNvSpPr>
          <p:nvPr/>
        </p:nvSpPr>
        <p:spPr bwMode="auto">
          <a:xfrm>
            <a:off x="6033297" y="5943667"/>
            <a:ext cx="761427"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0" fontAlgn="auto" latinLnBrk="0" hangingPunct="0">
              <a:lnSpc>
                <a:spcPct val="100000"/>
              </a:lnSpc>
              <a:spcBef>
                <a:spcPct val="0"/>
              </a:spcBef>
              <a:spcAft>
                <a:spcPts val="0"/>
              </a:spcAft>
              <a:buClrTx/>
              <a:buSzTx/>
              <a:buFontTx/>
              <a:buNone/>
              <a:tabLst/>
              <a:defRPr/>
            </a:pPr>
            <a:r>
              <a:rPr kumimoji="0" lang="es-ES" altLang="es-ES" sz="10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  En alto riesgo</a:t>
            </a:r>
            <a:endParaRPr kumimoji="0" lang="es-ES" altLang="es-E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p:sp>
        <p:nvSpPr>
          <p:cNvPr id="129" name="Rectangle 44">
            <a:extLst>
              <a:ext uri="{FF2B5EF4-FFF2-40B4-BE49-F238E27FC236}">
                <a16:creationId xmlns:a16="http://schemas.microsoft.com/office/drawing/2014/main" id="{3F37D965-7532-4E52-A28A-14AAD8170F49}"/>
              </a:ext>
            </a:extLst>
          </p:cNvPr>
          <p:cNvSpPr>
            <a:spLocks noChangeArrowheads="1"/>
          </p:cNvSpPr>
          <p:nvPr/>
        </p:nvSpPr>
        <p:spPr bwMode="auto">
          <a:xfrm>
            <a:off x="6977860" y="5943667"/>
            <a:ext cx="28854"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0" fontAlgn="auto" latinLnBrk="0" hangingPunct="0">
              <a:lnSpc>
                <a:spcPct val="100000"/>
              </a:lnSpc>
              <a:spcBef>
                <a:spcPct val="0"/>
              </a:spcBef>
              <a:spcAft>
                <a:spcPts val="0"/>
              </a:spcAft>
              <a:buClrTx/>
              <a:buSzTx/>
              <a:buFontTx/>
              <a:buNone/>
              <a:tabLst/>
              <a:defRPr/>
            </a:pPr>
            <a:r>
              <a:rPr kumimoji="0" lang="es-ES" altLang="es-ES" sz="10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 </a:t>
            </a:r>
            <a:endParaRPr kumimoji="0" lang="es-ES" altLang="es-E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p:sp>
        <p:nvSpPr>
          <p:cNvPr id="130" name="Rectangle 45">
            <a:extLst>
              <a:ext uri="{FF2B5EF4-FFF2-40B4-BE49-F238E27FC236}">
                <a16:creationId xmlns:a16="http://schemas.microsoft.com/office/drawing/2014/main" id="{C048E6F6-9992-4924-9C79-CDBB137EF6C2}"/>
              </a:ext>
            </a:extLst>
          </p:cNvPr>
          <p:cNvSpPr>
            <a:spLocks noChangeArrowheads="1"/>
          </p:cNvSpPr>
          <p:nvPr/>
        </p:nvSpPr>
        <p:spPr bwMode="auto">
          <a:xfrm>
            <a:off x="7254085" y="5943667"/>
            <a:ext cx="144270"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0" fontAlgn="auto" latinLnBrk="0" hangingPunct="0">
              <a:lnSpc>
                <a:spcPct val="100000"/>
              </a:lnSpc>
              <a:spcBef>
                <a:spcPct val="0"/>
              </a:spcBef>
              <a:spcAft>
                <a:spcPts val="0"/>
              </a:spcAft>
              <a:buClrTx/>
              <a:buSzTx/>
              <a:buFontTx/>
              <a:buNone/>
              <a:tabLst/>
              <a:defRPr/>
            </a:pPr>
            <a:r>
              <a:rPr kumimoji="0" lang="es-ES" altLang="es-ES" sz="10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     </a:t>
            </a:r>
            <a:endParaRPr kumimoji="0" lang="es-ES" altLang="es-E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p:sp>
        <p:nvSpPr>
          <p:cNvPr id="131" name="Rectangle 46">
            <a:extLst>
              <a:ext uri="{FF2B5EF4-FFF2-40B4-BE49-F238E27FC236}">
                <a16:creationId xmlns:a16="http://schemas.microsoft.com/office/drawing/2014/main" id="{CE1DF346-984E-4402-8F5F-83679B25A356}"/>
              </a:ext>
            </a:extLst>
          </p:cNvPr>
          <p:cNvSpPr>
            <a:spLocks noChangeArrowheads="1"/>
          </p:cNvSpPr>
          <p:nvPr/>
        </p:nvSpPr>
        <p:spPr bwMode="auto">
          <a:xfrm>
            <a:off x="7428707" y="5943667"/>
            <a:ext cx="57708"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0" fontAlgn="auto" latinLnBrk="0" hangingPunct="0">
              <a:lnSpc>
                <a:spcPct val="100000"/>
              </a:lnSpc>
              <a:spcBef>
                <a:spcPct val="0"/>
              </a:spcBef>
              <a:spcAft>
                <a:spcPts val="0"/>
              </a:spcAft>
              <a:buClrTx/>
              <a:buSzTx/>
              <a:buFontTx/>
              <a:buNone/>
              <a:tabLst/>
              <a:defRPr/>
            </a:pPr>
            <a:r>
              <a:rPr kumimoji="0" lang="es-ES" altLang="es-ES" sz="10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  </a:t>
            </a:r>
            <a:endParaRPr kumimoji="0" lang="es-ES" altLang="es-E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p:sp>
        <p:nvSpPr>
          <p:cNvPr id="132" name="Rectangle 47">
            <a:extLst>
              <a:ext uri="{FF2B5EF4-FFF2-40B4-BE49-F238E27FC236}">
                <a16:creationId xmlns:a16="http://schemas.microsoft.com/office/drawing/2014/main" id="{1D956C0F-BFE1-4144-A573-72114ABCFFEC}"/>
              </a:ext>
            </a:extLst>
          </p:cNvPr>
          <p:cNvSpPr>
            <a:spLocks noChangeArrowheads="1"/>
          </p:cNvSpPr>
          <p:nvPr/>
        </p:nvSpPr>
        <p:spPr bwMode="auto">
          <a:xfrm>
            <a:off x="7498556" y="5943667"/>
            <a:ext cx="115416"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0" fontAlgn="auto" latinLnBrk="0" hangingPunct="0">
              <a:lnSpc>
                <a:spcPct val="100000"/>
              </a:lnSpc>
              <a:spcBef>
                <a:spcPct val="0"/>
              </a:spcBef>
              <a:spcAft>
                <a:spcPts val="0"/>
              </a:spcAft>
              <a:buClrTx/>
              <a:buSzTx/>
              <a:buFontTx/>
              <a:buNone/>
              <a:tabLst/>
              <a:defRPr/>
            </a:pPr>
            <a:r>
              <a:rPr kumimoji="0" lang="es-ES" altLang="es-ES" sz="10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    </a:t>
            </a:r>
            <a:endParaRPr kumimoji="0" lang="es-ES" altLang="es-E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p:sp>
        <p:nvSpPr>
          <p:cNvPr id="133" name="Rectangle 48">
            <a:extLst>
              <a:ext uri="{FF2B5EF4-FFF2-40B4-BE49-F238E27FC236}">
                <a16:creationId xmlns:a16="http://schemas.microsoft.com/office/drawing/2014/main" id="{98D1390D-9584-4F32-A52E-A63A9B68E0F4}"/>
              </a:ext>
            </a:extLst>
          </p:cNvPr>
          <p:cNvSpPr>
            <a:spLocks noChangeArrowheads="1"/>
          </p:cNvSpPr>
          <p:nvPr/>
        </p:nvSpPr>
        <p:spPr bwMode="auto">
          <a:xfrm>
            <a:off x="7400132" y="5943667"/>
            <a:ext cx="902491"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0" fontAlgn="auto" latinLnBrk="0" hangingPunct="0">
              <a:lnSpc>
                <a:spcPct val="100000"/>
              </a:lnSpc>
              <a:spcBef>
                <a:spcPct val="0"/>
              </a:spcBef>
              <a:spcAft>
                <a:spcPts val="0"/>
              </a:spcAft>
              <a:buClrTx/>
              <a:buSzTx/>
              <a:buFontTx/>
              <a:buNone/>
              <a:tabLst/>
              <a:defRPr/>
            </a:pPr>
            <a:r>
              <a:rPr kumimoji="0" lang="es-ES" altLang="es-ES" sz="10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En bajo riesgo      </a:t>
            </a:r>
            <a:endParaRPr kumimoji="0" lang="es-ES" altLang="es-E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p:sp>
        <p:nvSpPr>
          <p:cNvPr id="134" name="Rectangle 49">
            <a:extLst>
              <a:ext uri="{FF2B5EF4-FFF2-40B4-BE49-F238E27FC236}">
                <a16:creationId xmlns:a16="http://schemas.microsoft.com/office/drawing/2014/main" id="{03C8AF0F-40C2-48C9-8BBB-670D03C6A3EB}"/>
              </a:ext>
            </a:extLst>
          </p:cNvPr>
          <p:cNvSpPr>
            <a:spLocks noChangeArrowheads="1"/>
          </p:cNvSpPr>
          <p:nvPr/>
        </p:nvSpPr>
        <p:spPr bwMode="auto">
          <a:xfrm>
            <a:off x="8655847" y="5943667"/>
            <a:ext cx="86562"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0" fontAlgn="auto" latinLnBrk="0" hangingPunct="0">
              <a:lnSpc>
                <a:spcPct val="100000"/>
              </a:lnSpc>
              <a:spcBef>
                <a:spcPct val="0"/>
              </a:spcBef>
              <a:spcAft>
                <a:spcPts val="0"/>
              </a:spcAft>
              <a:buClrTx/>
              <a:buSzTx/>
              <a:buFontTx/>
              <a:buNone/>
              <a:tabLst/>
              <a:defRPr/>
            </a:pPr>
            <a:r>
              <a:rPr kumimoji="0" lang="es-ES" altLang="es-ES" sz="10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   </a:t>
            </a:r>
            <a:endParaRPr kumimoji="0" lang="es-ES" altLang="es-E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p:sp>
        <p:nvSpPr>
          <p:cNvPr id="135" name="Rectangle 50">
            <a:extLst>
              <a:ext uri="{FF2B5EF4-FFF2-40B4-BE49-F238E27FC236}">
                <a16:creationId xmlns:a16="http://schemas.microsoft.com/office/drawing/2014/main" id="{BB4921E5-D8D4-4BC8-8139-63A7C34D7C05}"/>
              </a:ext>
            </a:extLst>
          </p:cNvPr>
          <p:cNvSpPr>
            <a:spLocks noChangeArrowheads="1"/>
          </p:cNvSpPr>
          <p:nvPr/>
        </p:nvSpPr>
        <p:spPr bwMode="auto">
          <a:xfrm>
            <a:off x="8649539" y="5943667"/>
            <a:ext cx="647613"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ctr" defTabSz="457200" rtl="0" eaLnBrk="0" fontAlgn="auto" latinLnBrk="0" hangingPunct="0">
              <a:lnSpc>
                <a:spcPct val="100000"/>
              </a:lnSpc>
              <a:spcBef>
                <a:spcPct val="0"/>
              </a:spcBef>
              <a:spcAft>
                <a:spcPts val="0"/>
              </a:spcAft>
              <a:buClrTx/>
              <a:buSzTx/>
              <a:buFontTx/>
              <a:buNone/>
              <a:tabLst/>
              <a:defRPr/>
            </a:pPr>
            <a:r>
              <a:rPr kumimoji="0" lang="es-ES" altLang="es-ES" sz="10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Satisfactorio</a:t>
            </a:r>
            <a:endParaRPr kumimoji="0" lang="es-ES" altLang="es-E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p:sp>
        <p:nvSpPr>
          <p:cNvPr id="136" name="Rectangle 51">
            <a:extLst>
              <a:ext uri="{FF2B5EF4-FFF2-40B4-BE49-F238E27FC236}">
                <a16:creationId xmlns:a16="http://schemas.microsoft.com/office/drawing/2014/main" id="{362C7D48-2F21-49DC-B59C-5600A7797A0B}"/>
              </a:ext>
            </a:extLst>
          </p:cNvPr>
          <p:cNvSpPr>
            <a:spLocks noChangeArrowheads="1"/>
          </p:cNvSpPr>
          <p:nvPr/>
        </p:nvSpPr>
        <p:spPr bwMode="auto">
          <a:xfrm>
            <a:off x="9454360" y="5943667"/>
            <a:ext cx="28854"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0" fontAlgn="auto" latinLnBrk="0" hangingPunct="0">
              <a:lnSpc>
                <a:spcPct val="100000"/>
              </a:lnSpc>
              <a:spcBef>
                <a:spcPct val="0"/>
              </a:spcBef>
              <a:spcAft>
                <a:spcPts val="0"/>
              </a:spcAft>
              <a:buClrTx/>
              <a:buSzTx/>
              <a:buFontTx/>
              <a:buNone/>
              <a:tabLst/>
              <a:defRPr/>
            </a:pPr>
            <a:r>
              <a:rPr kumimoji="0" lang="es-ES" altLang="es-ES" sz="10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 </a:t>
            </a:r>
            <a:endParaRPr kumimoji="0" lang="es-ES" altLang="es-E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p:grpSp>
        <p:nvGrpSpPr>
          <p:cNvPr id="137" name="Group 55">
            <a:extLst>
              <a:ext uri="{FF2B5EF4-FFF2-40B4-BE49-F238E27FC236}">
                <a16:creationId xmlns:a16="http://schemas.microsoft.com/office/drawing/2014/main" id="{FC8CE54B-3AFB-441B-802E-9A75385AC6DB}"/>
              </a:ext>
            </a:extLst>
          </p:cNvPr>
          <p:cNvGrpSpPr>
            <a:grpSpLocks/>
          </p:cNvGrpSpPr>
          <p:nvPr/>
        </p:nvGrpSpPr>
        <p:grpSpPr bwMode="auto">
          <a:xfrm>
            <a:off x="2648752" y="5102301"/>
            <a:ext cx="3121025" cy="284163"/>
            <a:chOff x="885" y="2843"/>
            <a:chExt cx="1966" cy="179"/>
          </a:xfrm>
        </p:grpSpPr>
        <p:sp>
          <p:nvSpPr>
            <p:cNvPr id="138" name="Rectangle 53">
              <a:extLst>
                <a:ext uri="{FF2B5EF4-FFF2-40B4-BE49-F238E27FC236}">
                  <a16:creationId xmlns:a16="http://schemas.microsoft.com/office/drawing/2014/main" id="{35B7FC5F-F55E-4AE2-BCB3-CE72A2E5225A}"/>
                </a:ext>
              </a:extLst>
            </p:cNvPr>
            <p:cNvSpPr>
              <a:spLocks noChangeArrowheads="1"/>
            </p:cNvSpPr>
            <p:nvPr/>
          </p:nvSpPr>
          <p:spPr bwMode="auto">
            <a:xfrm>
              <a:off x="885" y="2843"/>
              <a:ext cx="1966" cy="179"/>
            </a:xfrm>
            <a:prstGeom prst="rect">
              <a:avLst/>
            </a:prstGeom>
            <a:solidFill>
              <a:srgbClr val="F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ES" altLang="es-E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p:sp>
          <p:nvSpPr>
            <p:cNvPr id="139" name="Rectangle 54">
              <a:extLst>
                <a:ext uri="{FF2B5EF4-FFF2-40B4-BE49-F238E27FC236}">
                  <a16:creationId xmlns:a16="http://schemas.microsoft.com/office/drawing/2014/main" id="{19227844-70D4-4229-B085-537F4776C9F1}"/>
                </a:ext>
              </a:extLst>
            </p:cNvPr>
            <p:cNvSpPr>
              <a:spLocks noChangeArrowheads="1"/>
            </p:cNvSpPr>
            <p:nvPr/>
          </p:nvSpPr>
          <p:spPr bwMode="auto">
            <a:xfrm>
              <a:off x="885" y="2843"/>
              <a:ext cx="1966" cy="179"/>
            </a:xfrm>
            <a:prstGeom prst="rect">
              <a:avLst/>
            </a:prstGeom>
            <a:noFill/>
            <a:ln w="11113" cap="rnd">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ES" altLang="es-E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p:grpSp>
      <p:grpSp>
        <p:nvGrpSpPr>
          <p:cNvPr id="140" name="Group 58">
            <a:extLst>
              <a:ext uri="{FF2B5EF4-FFF2-40B4-BE49-F238E27FC236}">
                <a16:creationId xmlns:a16="http://schemas.microsoft.com/office/drawing/2014/main" id="{B2188F8F-9658-4326-B31A-B6203FCF4914}"/>
              </a:ext>
            </a:extLst>
          </p:cNvPr>
          <p:cNvGrpSpPr>
            <a:grpSpLocks/>
          </p:cNvGrpSpPr>
          <p:nvPr/>
        </p:nvGrpSpPr>
        <p:grpSpPr bwMode="auto">
          <a:xfrm>
            <a:off x="5769778" y="5102301"/>
            <a:ext cx="708025" cy="284163"/>
            <a:chOff x="2851" y="2843"/>
            <a:chExt cx="446" cy="179"/>
          </a:xfrm>
        </p:grpSpPr>
        <p:sp>
          <p:nvSpPr>
            <p:cNvPr id="141" name="Rectangle 56">
              <a:extLst>
                <a:ext uri="{FF2B5EF4-FFF2-40B4-BE49-F238E27FC236}">
                  <a16:creationId xmlns:a16="http://schemas.microsoft.com/office/drawing/2014/main" id="{6588EE91-01D7-4550-8E27-85B30A5248FD}"/>
                </a:ext>
              </a:extLst>
            </p:cNvPr>
            <p:cNvSpPr>
              <a:spLocks noChangeArrowheads="1"/>
            </p:cNvSpPr>
            <p:nvPr/>
          </p:nvSpPr>
          <p:spPr bwMode="auto">
            <a:xfrm>
              <a:off x="2851" y="2843"/>
              <a:ext cx="446" cy="179"/>
            </a:xfrm>
            <a:prstGeom prst="rect">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ES" altLang="es-E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p:sp>
          <p:nvSpPr>
            <p:cNvPr id="142" name="Rectangle 57">
              <a:extLst>
                <a:ext uri="{FF2B5EF4-FFF2-40B4-BE49-F238E27FC236}">
                  <a16:creationId xmlns:a16="http://schemas.microsoft.com/office/drawing/2014/main" id="{4BCD2265-65ED-441E-8156-F6304598E77F}"/>
                </a:ext>
              </a:extLst>
            </p:cNvPr>
            <p:cNvSpPr>
              <a:spLocks noChangeArrowheads="1"/>
            </p:cNvSpPr>
            <p:nvPr/>
          </p:nvSpPr>
          <p:spPr bwMode="auto">
            <a:xfrm>
              <a:off x="2851" y="2843"/>
              <a:ext cx="446" cy="179"/>
            </a:xfrm>
            <a:prstGeom prst="rect">
              <a:avLst/>
            </a:prstGeom>
            <a:noFill/>
            <a:ln w="11113" cap="rnd">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ES" altLang="es-E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p:grpSp>
      <p:grpSp>
        <p:nvGrpSpPr>
          <p:cNvPr id="143" name="Group 61">
            <a:extLst>
              <a:ext uri="{FF2B5EF4-FFF2-40B4-BE49-F238E27FC236}">
                <a16:creationId xmlns:a16="http://schemas.microsoft.com/office/drawing/2014/main" id="{66879055-DFB1-4566-B0FB-EBDC70849514}"/>
              </a:ext>
            </a:extLst>
          </p:cNvPr>
          <p:cNvGrpSpPr>
            <a:grpSpLocks/>
          </p:cNvGrpSpPr>
          <p:nvPr/>
        </p:nvGrpSpPr>
        <p:grpSpPr bwMode="auto">
          <a:xfrm>
            <a:off x="6477801" y="5102301"/>
            <a:ext cx="709613" cy="284163"/>
            <a:chOff x="3297" y="2843"/>
            <a:chExt cx="447" cy="179"/>
          </a:xfrm>
        </p:grpSpPr>
        <p:sp>
          <p:nvSpPr>
            <p:cNvPr id="144" name="Rectangle 59">
              <a:extLst>
                <a:ext uri="{FF2B5EF4-FFF2-40B4-BE49-F238E27FC236}">
                  <a16:creationId xmlns:a16="http://schemas.microsoft.com/office/drawing/2014/main" id="{C6EAFBF1-7E7B-4F93-BC24-D6F96A7B9808}"/>
                </a:ext>
              </a:extLst>
            </p:cNvPr>
            <p:cNvSpPr>
              <a:spLocks noChangeArrowheads="1"/>
            </p:cNvSpPr>
            <p:nvPr/>
          </p:nvSpPr>
          <p:spPr bwMode="auto">
            <a:xfrm>
              <a:off x="3297" y="2843"/>
              <a:ext cx="447" cy="179"/>
            </a:xfrm>
            <a:prstGeom prst="rect">
              <a:avLst/>
            </a:prstGeom>
            <a:solidFill>
              <a:srgbClr val="FF99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ES" altLang="es-E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p:sp>
          <p:nvSpPr>
            <p:cNvPr id="145" name="Rectangle 60">
              <a:extLst>
                <a:ext uri="{FF2B5EF4-FFF2-40B4-BE49-F238E27FC236}">
                  <a16:creationId xmlns:a16="http://schemas.microsoft.com/office/drawing/2014/main" id="{05EBD020-4BDD-492C-9E35-CD90E60C948D}"/>
                </a:ext>
              </a:extLst>
            </p:cNvPr>
            <p:cNvSpPr>
              <a:spLocks noChangeArrowheads="1"/>
            </p:cNvSpPr>
            <p:nvPr/>
          </p:nvSpPr>
          <p:spPr bwMode="auto">
            <a:xfrm>
              <a:off x="3297" y="2843"/>
              <a:ext cx="447" cy="179"/>
            </a:xfrm>
            <a:prstGeom prst="rect">
              <a:avLst/>
            </a:prstGeom>
            <a:noFill/>
            <a:ln w="11113" cap="rnd">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ES" altLang="es-E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p:grpSp>
      <p:grpSp>
        <p:nvGrpSpPr>
          <p:cNvPr id="146" name="Group 64">
            <a:extLst>
              <a:ext uri="{FF2B5EF4-FFF2-40B4-BE49-F238E27FC236}">
                <a16:creationId xmlns:a16="http://schemas.microsoft.com/office/drawing/2014/main" id="{2CB98D31-BA5C-4DCC-9760-BF2D37356C36}"/>
              </a:ext>
            </a:extLst>
          </p:cNvPr>
          <p:cNvGrpSpPr>
            <a:grpSpLocks/>
          </p:cNvGrpSpPr>
          <p:nvPr/>
        </p:nvGrpSpPr>
        <p:grpSpPr bwMode="auto">
          <a:xfrm>
            <a:off x="7187409" y="5102301"/>
            <a:ext cx="709612" cy="284163"/>
            <a:chOff x="3744" y="2843"/>
            <a:chExt cx="447" cy="179"/>
          </a:xfrm>
        </p:grpSpPr>
        <p:sp>
          <p:nvSpPr>
            <p:cNvPr id="147" name="Rectangle 62">
              <a:extLst>
                <a:ext uri="{FF2B5EF4-FFF2-40B4-BE49-F238E27FC236}">
                  <a16:creationId xmlns:a16="http://schemas.microsoft.com/office/drawing/2014/main" id="{5117B79E-7902-4C0B-B6DC-FFB9FAE7FB0E}"/>
                </a:ext>
              </a:extLst>
            </p:cNvPr>
            <p:cNvSpPr>
              <a:spLocks noChangeArrowheads="1"/>
            </p:cNvSpPr>
            <p:nvPr/>
          </p:nvSpPr>
          <p:spPr bwMode="auto">
            <a:xfrm>
              <a:off x="3744" y="2843"/>
              <a:ext cx="447" cy="179"/>
            </a:xfrm>
            <a:prstGeom prst="rect">
              <a:avLst/>
            </a:prstGeom>
            <a:solidFill>
              <a:srgbClr val="F6F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ES" altLang="es-E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p:sp>
          <p:nvSpPr>
            <p:cNvPr id="148" name="Rectangle 63">
              <a:extLst>
                <a:ext uri="{FF2B5EF4-FFF2-40B4-BE49-F238E27FC236}">
                  <a16:creationId xmlns:a16="http://schemas.microsoft.com/office/drawing/2014/main" id="{771EC90E-B0FB-4D65-899F-33315A1CDAB3}"/>
                </a:ext>
              </a:extLst>
            </p:cNvPr>
            <p:cNvSpPr>
              <a:spLocks noChangeArrowheads="1"/>
            </p:cNvSpPr>
            <p:nvPr/>
          </p:nvSpPr>
          <p:spPr bwMode="auto">
            <a:xfrm>
              <a:off x="3744" y="2843"/>
              <a:ext cx="447" cy="179"/>
            </a:xfrm>
            <a:prstGeom prst="rect">
              <a:avLst/>
            </a:prstGeom>
            <a:noFill/>
            <a:ln w="11113" cap="rnd">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ES" altLang="es-E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p:grpSp>
      <p:grpSp>
        <p:nvGrpSpPr>
          <p:cNvPr id="149" name="Group 67">
            <a:extLst>
              <a:ext uri="{FF2B5EF4-FFF2-40B4-BE49-F238E27FC236}">
                <a16:creationId xmlns:a16="http://schemas.microsoft.com/office/drawing/2014/main" id="{E9637D3F-7958-407F-9226-E629819AEC9A}"/>
              </a:ext>
            </a:extLst>
          </p:cNvPr>
          <p:cNvGrpSpPr>
            <a:grpSpLocks/>
          </p:cNvGrpSpPr>
          <p:nvPr/>
        </p:nvGrpSpPr>
        <p:grpSpPr bwMode="auto">
          <a:xfrm>
            <a:off x="7897028" y="5102301"/>
            <a:ext cx="709613" cy="284163"/>
            <a:chOff x="4191" y="2843"/>
            <a:chExt cx="447" cy="179"/>
          </a:xfrm>
        </p:grpSpPr>
        <p:sp>
          <p:nvSpPr>
            <p:cNvPr id="150" name="Rectangle 65">
              <a:extLst>
                <a:ext uri="{FF2B5EF4-FFF2-40B4-BE49-F238E27FC236}">
                  <a16:creationId xmlns:a16="http://schemas.microsoft.com/office/drawing/2014/main" id="{F1986A38-5009-487F-BCAA-B646C619F4BB}"/>
                </a:ext>
              </a:extLst>
            </p:cNvPr>
            <p:cNvSpPr>
              <a:spLocks noChangeArrowheads="1"/>
            </p:cNvSpPr>
            <p:nvPr/>
          </p:nvSpPr>
          <p:spPr bwMode="auto">
            <a:xfrm>
              <a:off x="4191" y="2843"/>
              <a:ext cx="447" cy="179"/>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ES" altLang="es-E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p:sp>
          <p:nvSpPr>
            <p:cNvPr id="151" name="Rectangle 66">
              <a:extLst>
                <a:ext uri="{FF2B5EF4-FFF2-40B4-BE49-F238E27FC236}">
                  <a16:creationId xmlns:a16="http://schemas.microsoft.com/office/drawing/2014/main" id="{D8904404-E614-43B0-BE9D-05401BB9E496}"/>
                </a:ext>
              </a:extLst>
            </p:cNvPr>
            <p:cNvSpPr>
              <a:spLocks noChangeArrowheads="1"/>
            </p:cNvSpPr>
            <p:nvPr/>
          </p:nvSpPr>
          <p:spPr bwMode="auto">
            <a:xfrm>
              <a:off x="4191" y="2843"/>
              <a:ext cx="447" cy="179"/>
            </a:xfrm>
            <a:prstGeom prst="rect">
              <a:avLst/>
            </a:prstGeom>
            <a:noFill/>
            <a:ln w="11113" cap="rnd">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ES" altLang="es-E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p:grpSp>
      <p:grpSp>
        <p:nvGrpSpPr>
          <p:cNvPr id="152" name="Group 70">
            <a:extLst>
              <a:ext uri="{FF2B5EF4-FFF2-40B4-BE49-F238E27FC236}">
                <a16:creationId xmlns:a16="http://schemas.microsoft.com/office/drawing/2014/main" id="{6849F5E9-26C0-43F5-9997-695D84053030}"/>
              </a:ext>
            </a:extLst>
          </p:cNvPr>
          <p:cNvGrpSpPr>
            <a:grpSpLocks/>
          </p:cNvGrpSpPr>
          <p:nvPr/>
        </p:nvGrpSpPr>
        <p:grpSpPr bwMode="auto">
          <a:xfrm>
            <a:off x="8606632" y="5102301"/>
            <a:ext cx="709612" cy="284163"/>
            <a:chOff x="4638" y="2843"/>
            <a:chExt cx="447" cy="179"/>
          </a:xfrm>
        </p:grpSpPr>
        <p:sp>
          <p:nvSpPr>
            <p:cNvPr id="153" name="Rectangle 68">
              <a:extLst>
                <a:ext uri="{FF2B5EF4-FFF2-40B4-BE49-F238E27FC236}">
                  <a16:creationId xmlns:a16="http://schemas.microsoft.com/office/drawing/2014/main" id="{DB35B36E-F24A-4F76-B112-52022D04C96A}"/>
                </a:ext>
              </a:extLst>
            </p:cNvPr>
            <p:cNvSpPr>
              <a:spLocks noChangeArrowheads="1"/>
            </p:cNvSpPr>
            <p:nvPr/>
          </p:nvSpPr>
          <p:spPr bwMode="auto">
            <a:xfrm>
              <a:off x="4638" y="2843"/>
              <a:ext cx="447" cy="179"/>
            </a:xfrm>
            <a:prstGeom prst="rect">
              <a:avLst/>
            </a:prstGeom>
            <a:solidFill>
              <a:srgbClr val="00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ES" altLang="es-E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p:sp>
          <p:nvSpPr>
            <p:cNvPr id="154" name="Rectangle 69">
              <a:extLst>
                <a:ext uri="{FF2B5EF4-FFF2-40B4-BE49-F238E27FC236}">
                  <a16:creationId xmlns:a16="http://schemas.microsoft.com/office/drawing/2014/main" id="{74038767-15C5-4C6F-B5C2-49FC3724BFAD}"/>
                </a:ext>
              </a:extLst>
            </p:cNvPr>
            <p:cNvSpPr>
              <a:spLocks noChangeArrowheads="1"/>
            </p:cNvSpPr>
            <p:nvPr/>
          </p:nvSpPr>
          <p:spPr bwMode="auto">
            <a:xfrm>
              <a:off x="4638" y="2843"/>
              <a:ext cx="447" cy="179"/>
            </a:xfrm>
            <a:prstGeom prst="rect">
              <a:avLst/>
            </a:prstGeom>
            <a:noFill/>
            <a:ln w="11113" cap="rnd">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s-ES" altLang="es-E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p:grpSp>
      <p:sp>
        <p:nvSpPr>
          <p:cNvPr id="155" name="Rectangle 71">
            <a:extLst>
              <a:ext uri="{FF2B5EF4-FFF2-40B4-BE49-F238E27FC236}">
                <a16:creationId xmlns:a16="http://schemas.microsoft.com/office/drawing/2014/main" id="{66FDC507-9274-4920-AA85-141AA223DD5A}"/>
              </a:ext>
            </a:extLst>
          </p:cNvPr>
          <p:cNvSpPr>
            <a:spLocks noChangeArrowheads="1"/>
          </p:cNvSpPr>
          <p:nvPr/>
        </p:nvSpPr>
        <p:spPr bwMode="auto">
          <a:xfrm>
            <a:off x="5834857" y="5427739"/>
            <a:ext cx="256480"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0" fontAlgn="auto" latinLnBrk="0" hangingPunct="0">
              <a:lnSpc>
                <a:spcPct val="100000"/>
              </a:lnSpc>
              <a:spcBef>
                <a:spcPct val="0"/>
              </a:spcBef>
              <a:spcAft>
                <a:spcPts val="0"/>
              </a:spcAft>
              <a:buClrTx/>
              <a:buSzTx/>
              <a:buFontTx/>
              <a:buNone/>
              <a:tabLst/>
              <a:defRPr/>
            </a:pPr>
            <a:r>
              <a:rPr kumimoji="0" lang="es-ES" altLang="es-ES" sz="1300" b="1" i="0" u="none" strike="noStrike" kern="1200" cap="none" spc="0" normalizeH="0" baseline="0" noProof="0" dirty="0">
                <a:ln>
                  <a:noFill/>
                </a:ln>
                <a:solidFill>
                  <a:srgbClr val="000000"/>
                </a:solidFill>
                <a:effectLst/>
                <a:uLnTx/>
                <a:uFillTx/>
                <a:latin typeface="Trebuchet MS" panose="020B0603020202020204" pitchFamily="34" charset="0"/>
                <a:ea typeface="+mn-ea"/>
                <a:cs typeface="Calibri" panose="020F0502020204030204" pitchFamily="34" charset="0"/>
              </a:rPr>
              <a:t>2.5</a:t>
            </a:r>
            <a:endParaRPr kumimoji="0" lang="es-ES" altLang="es-E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p:sp>
        <p:nvSpPr>
          <p:cNvPr id="156" name="Rectangle 72">
            <a:extLst>
              <a:ext uri="{FF2B5EF4-FFF2-40B4-BE49-F238E27FC236}">
                <a16:creationId xmlns:a16="http://schemas.microsoft.com/office/drawing/2014/main" id="{C899D60D-6FEE-4687-8833-479B86A03F60}"/>
              </a:ext>
            </a:extLst>
          </p:cNvPr>
          <p:cNvSpPr>
            <a:spLocks noChangeArrowheads="1"/>
          </p:cNvSpPr>
          <p:nvPr/>
        </p:nvSpPr>
        <p:spPr bwMode="auto">
          <a:xfrm>
            <a:off x="6020597" y="5427739"/>
            <a:ext cx="49694"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0" fontAlgn="auto" latinLnBrk="0" hangingPunct="0">
              <a:lnSpc>
                <a:spcPct val="100000"/>
              </a:lnSpc>
              <a:spcBef>
                <a:spcPct val="0"/>
              </a:spcBef>
              <a:spcAft>
                <a:spcPts val="0"/>
              </a:spcAft>
              <a:buClrTx/>
              <a:buSzTx/>
              <a:buFontTx/>
              <a:buNone/>
              <a:tabLst/>
              <a:defRPr/>
            </a:pPr>
            <a:r>
              <a:rPr kumimoji="0" lang="es-ES" altLang="es-ES" sz="1300" b="1" i="0" u="none" strike="noStrike" kern="1200" cap="none" spc="0" normalizeH="0" baseline="0" noProof="0" dirty="0">
                <a:ln>
                  <a:noFill/>
                </a:ln>
                <a:solidFill>
                  <a:srgbClr val="000000"/>
                </a:solidFill>
                <a:effectLst/>
                <a:uLnTx/>
                <a:uFillTx/>
                <a:latin typeface="Trebuchet MS" panose="020B0603020202020204" pitchFamily="34" charset="0"/>
                <a:ea typeface="+mn-ea"/>
                <a:cs typeface="Calibri" panose="020F0502020204030204" pitchFamily="34" charset="0"/>
              </a:rPr>
              <a:t> </a:t>
            </a:r>
            <a:endParaRPr kumimoji="0" lang="es-ES" altLang="es-E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p:sp>
        <p:nvSpPr>
          <p:cNvPr id="157" name="Rectangle 73">
            <a:extLst>
              <a:ext uri="{FF2B5EF4-FFF2-40B4-BE49-F238E27FC236}">
                <a16:creationId xmlns:a16="http://schemas.microsoft.com/office/drawing/2014/main" id="{739C4BFB-6A04-4320-B5EA-43430700C2EE}"/>
              </a:ext>
            </a:extLst>
          </p:cNvPr>
          <p:cNvSpPr>
            <a:spLocks noChangeArrowheads="1"/>
          </p:cNvSpPr>
          <p:nvPr/>
        </p:nvSpPr>
        <p:spPr bwMode="auto">
          <a:xfrm>
            <a:off x="6533357" y="5427739"/>
            <a:ext cx="256480"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0" fontAlgn="auto" latinLnBrk="0" hangingPunct="0">
              <a:lnSpc>
                <a:spcPct val="100000"/>
              </a:lnSpc>
              <a:spcBef>
                <a:spcPct val="0"/>
              </a:spcBef>
              <a:spcAft>
                <a:spcPts val="0"/>
              </a:spcAft>
              <a:buClrTx/>
              <a:buSzTx/>
              <a:buFontTx/>
              <a:buNone/>
              <a:tabLst/>
              <a:defRPr/>
            </a:pPr>
            <a:r>
              <a:rPr kumimoji="0" lang="es-ES" altLang="es-ES" sz="1300" b="1" i="0" u="none" strike="noStrike" kern="1200" cap="none" spc="0" normalizeH="0" baseline="0" noProof="0" dirty="0">
                <a:ln>
                  <a:noFill/>
                </a:ln>
                <a:solidFill>
                  <a:srgbClr val="000000"/>
                </a:solidFill>
                <a:effectLst/>
                <a:uLnTx/>
                <a:uFillTx/>
                <a:latin typeface="Trebuchet MS" panose="020B0603020202020204" pitchFamily="34" charset="0"/>
                <a:ea typeface="+mn-ea"/>
                <a:cs typeface="Calibri" panose="020F0502020204030204" pitchFamily="34" charset="0"/>
              </a:rPr>
              <a:t>3.0</a:t>
            </a:r>
            <a:endParaRPr kumimoji="0" lang="es-ES" altLang="es-E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p:sp>
        <p:nvSpPr>
          <p:cNvPr id="158" name="Rectangle 75">
            <a:extLst>
              <a:ext uri="{FF2B5EF4-FFF2-40B4-BE49-F238E27FC236}">
                <a16:creationId xmlns:a16="http://schemas.microsoft.com/office/drawing/2014/main" id="{7BB5F365-2B6E-488F-88CE-10D717775F54}"/>
              </a:ext>
            </a:extLst>
          </p:cNvPr>
          <p:cNvSpPr>
            <a:spLocks noChangeArrowheads="1"/>
          </p:cNvSpPr>
          <p:nvPr/>
        </p:nvSpPr>
        <p:spPr bwMode="auto">
          <a:xfrm>
            <a:off x="6717507" y="5427739"/>
            <a:ext cx="49694"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0" fontAlgn="auto" latinLnBrk="0" hangingPunct="0">
              <a:lnSpc>
                <a:spcPct val="100000"/>
              </a:lnSpc>
              <a:spcBef>
                <a:spcPct val="0"/>
              </a:spcBef>
              <a:spcAft>
                <a:spcPts val="0"/>
              </a:spcAft>
              <a:buClrTx/>
              <a:buSzTx/>
              <a:buFontTx/>
              <a:buNone/>
              <a:tabLst/>
              <a:defRPr/>
            </a:pPr>
            <a:r>
              <a:rPr kumimoji="0" lang="es-ES" altLang="es-ES" sz="1300" b="1" i="0" u="none" strike="noStrike" kern="1200" cap="none" spc="0" normalizeH="0" baseline="0" noProof="0" dirty="0">
                <a:ln>
                  <a:noFill/>
                </a:ln>
                <a:solidFill>
                  <a:srgbClr val="000000"/>
                </a:solidFill>
                <a:effectLst/>
                <a:uLnTx/>
                <a:uFillTx/>
                <a:latin typeface="Trebuchet MS" panose="020B0603020202020204" pitchFamily="34" charset="0"/>
                <a:ea typeface="+mn-ea"/>
                <a:cs typeface="Calibri" panose="020F0502020204030204" pitchFamily="34" charset="0"/>
              </a:rPr>
              <a:t> </a:t>
            </a:r>
            <a:endParaRPr kumimoji="0" lang="es-ES" altLang="es-E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p:sp>
        <p:nvSpPr>
          <p:cNvPr id="159" name="Rectangle 76">
            <a:extLst>
              <a:ext uri="{FF2B5EF4-FFF2-40B4-BE49-F238E27FC236}">
                <a16:creationId xmlns:a16="http://schemas.microsoft.com/office/drawing/2014/main" id="{E3B977BE-AEEA-4080-87D5-4B37DB0DAA41}"/>
              </a:ext>
            </a:extLst>
          </p:cNvPr>
          <p:cNvSpPr>
            <a:spLocks noChangeArrowheads="1"/>
          </p:cNvSpPr>
          <p:nvPr/>
        </p:nvSpPr>
        <p:spPr bwMode="auto">
          <a:xfrm>
            <a:off x="7241382" y="5427739"/>
            <a:ext cx="256480"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0" fontAlgn="auto" latinLnBrk="0" hangingPunct="0">
              <a:lnSpc>
                <a:spcPct val="100000"/>
              </a:lnSpc>
              <a:spcBef>
                <a:spcPct val="0"/>
              </a:spcBef>
              <a:spcAft>
                <a:spcPts val="0"/>
              </a:spcAft>
              <a:buClrTx/>
              <a:buSzTx/>
              <a:buFontTx/>
              <a:buNone/>
              <a:tabLst/>
              <a:defRPr/>
            </a:pPr>
            <a:r>
              <a:rPr kumimoji="0" lang="es-ES" altLang="es-ES" sz="1300" b="1" i="0" u="none" strike="noStrike" kern="1200" cap="none" spc="0" normalizeH="0" baseline="0" noProof="0" dirty="0">
                <a:ln>
                  <a:noFill/>
                </a:ln>
                <a:solidFill>
                  <a:srgbClr val="000000"/>
                </a:solidFill>
                <a:effectLst/>
                <a:uLnTx/>
                <a:uFillTx/>
                <a:latin typeface="Trebuchet MS" panose="020B0603020202020204" pitchFamily="34" charset="0"/>
                <a:ea typeface="+mn-ea"/>
                <a:cs typeface="Calibri" panose="020F0502020204030204" pitchFamily="34" charset="0"/>
              </a:rPr>
              <a:t>3.5</a:t>
            </a:r>
            <a:endParaRPr kumimoji="0" lang="es-ES" altLang="es-E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p:sp>
        <p:nvSpPr>
          <p:cNvPr id="160" name="Rectangle 78">
            <a:extLst>
              <a:ext uri="{FF2B5EF4-FFF2-40B4-BE49-F238E27FC236}">
                <a16:creationId xmlns:a16="http://schemas.microsoft.com/office/drawing/2014/main" id="{42572731-527F-471A-BD3E-826EFAB4B097}"/>
              </a:ext>
            </a:extLst>
          </p:cNvPr>
          <p:cNvSpPr>
            <a:spLocks noChangeArrowheads="1"/>
          </p:cNvSpPr>
          <p:nvPr/>
        </p:nvSpPr>
        <p:spPr bwMode="auto">
          <a:xfrm>
            <a:off x="7427123" y="5427739"/>
            <a:ext cx="49694"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0" fontAlgn="auto" latinLnBrk="0" hangingPunct="0">
              <a:lnSpc>
                <a:spcPct val="100000"/>
              </a:lnSpc>
              <a:spcBef>
                <a:spcPct val="0"/>
              </a:spcBef>
              <a:spcAft>
                <a:spcPts val="0"/>
              </a:spcAft>
              <a:buClrTx/>
              <a:buSzTx/>
              <a:buFontTx/>
              <a:buNone/>
              <a:tabLst/>
              <a:defRPr/>
            </a:pPr>
            <a:r>
              <a:rPr kumimoji="0" lang="es-ES" altLang="es-ES" sz="1300" b="1" i="0" u="none" strike="noStrike" kern="1200" cap="none" spc="0" normalizeH="0" baseline="0" noProof="0" dirty="0">
                <a:ln>
                  <a:noFill/>
                </a:ln>
                <a:solidFill>
                  <a:srgbClr val="000000"/>
                </a:solidFill>
                <a:effectLst/>
                <a:uLnTx/>
                <a:uFillTx/>
                <a:latin typeface="Trebuchet MS" panose="020B0603020202020204" pitchFamily="34" charset="0"/>
                <a:ea typeface="+mn-ea"/>
                <a:cs typeface="Calibri" panose="020F0502020204030204" pitchFamily="34" charset="0"/>
              </a:rPr>
              <a:t> </a:t>
            </a:r>
            <a:endParaRPr kumimoji="0" lang="es-ES" altLang="es-E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p:sp>
        <p:nvSpPr>
          <p:cNvPr id="161" name="Rectangle 79">
            <a:extLst>
              <a:ext uri="{FF2B5EF4-FFF2-40B4-BE49-F238E27FC236}">
                <a16:creationId xmlns:a16="http://schemas.microsoft.com/office/drawing/2014/main" id="{2AE9D944-E316-49FF-A263-8A599B33FA5F}"/>
              </a:ext>
            </a:extLst>
          </p:cNvPr>
          <p:cNvSpPr>
            <a:spLocks noChangeArrowheads="1"/>
          </p:cNvSpPr>
          <p:nvPr/>
        </p:nvSpPr>
        <p:spPr bwMode="auto">
          <a:xfrm>
            <a:off x="7939882" y="5427739"/>
            <a:ext cx="256480"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0" fontAlgn="auto" latinLnBrk="0" hangingPunct="0">
              <a:lnSpc>
                <a:spcPct val="100000"/>
              </a:lnSpc>
              <a:spcBef>
                <a:spcPct val="0"/>
              </a:spcBef>
              <a:spcAft>
                <a:spcPts val="0"/>
              </a:spcAft>
              <a:buClrTx/>
              <a:buSzTx/>
              <a:buFontTx/>
              <a:buNone/>
              <a:tabLst/>
              <a:defRPr/>
            </a:pPr>
            <a:r>
              <a:rPr kumimoji="0" lang="es-ES" altLang="es-ES" sz="1300" b="1" i="0" u="none" strike="noStrike" kern="1200" cap="none" spc="0" normalizeH="0" baseline="0" noProof="0" dirty="0">
                <a:ln>
                  <a:noFill/>
                </a:ln>
                <a:solidFill>
                  <a:srgbClr val="000000"/>
                </a:solidFill>
                <a:effectLst/>
                <a:uLnTx/>
                <a:uFillTx/>
                <a:latin typeface="Trebuchet MS" panose="020B0603020202020204" pitchFamily="34" charset="0"/>
                <a:ea typeface="+mn-ea"/>
                <a:cs typeface="Calibri" panose="020F0502020204030204" pitchFamily="34" charset="0"/>
              </a:rPr>
              <a:t>4.0</a:t>
            </a:r>
            <a:endParaRPr kumimoji="0" lang="es-ES" altLang="es-E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p:sp>
        <p:nvSpPr>
          <p:cNvPr id="162" name="Rectangle 80">
            <a:extLst>
              <a:ext uri="{FF2B5EF4-FFF2-40B4-BE49-F238E27FC236}">
                <a16:creationId xmlns:a16="http://schemas.microsoft.com/office/drawing/2014/main" id="{0F4D6746-CF05-47CA-8A64-DDB0DAAA7BC4}"/>
              </a:ext>
            </a:extLst>
          </p:cNvPr>
          <p:cNvSpPr>
            <a:spLocks noChangeArrowheads="1"/>
          </p:cNvSpPr>
          <p:nvPr/>
        </p:nvSpPr>
        <p:spPr bwMode="auto">
          <a:xfrm>
            <a:off x="8124040" y="5427737"/>
            <a:ext cx="6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0" fontAlgn="auto" latinLnBrk="0" hangingPunct="0">
              <a:lnSpc>
                <a:spcPct val="100000"/>
              </a:lnSpc>
              <a:spcBef>
                <a:spcPct val="0"/>
              </a:spcBef>
              <a:spcAft>
                <a:spcPts val="0"/>
              </a:spcAft>
              <a:buClrTx/>
              <a:buSzTx/>
              <a:buFontTx/>
              <a:buNone/>
              <a:tabLst/>
              <a:defRPr/>
            </a:pPr>
            <a:endParaRPr kumimoji="0" lang="es-ES" altLang="es-E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p:sp>
        <p:nvSpPr>
          <p:cNvPr id="163" name="Rectangle 81">
            <a:extLst>
              <a:ext uri="{FF2B5EF4-FFF2-40B4-BE49-F238E27FC236}">
                <a16:creationId xmlns:a16="http://schemas.microsoft.com/office/drawing/2014/main" id="{363266E7-715E-45C6-9118-EA4D30BDA68D}"/>
              </a:ext>
            </a:extLst>
          </p:cNvPr>
          <p:cNvSpPr>
            <a:spLocks noChangeArrowheads="1"/>
          </p:cNvSpPr>
          <p:nvPr/>
        </p:nvSpPr>
        <p:spPr bwMode="auto">
          <a:xfrm>
            <a:off x="8647907" y="5427739"/>
            <a:ext cx="256480"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0" fontAlgn="auto" latinLnBrk="0" hangingPunct="0">
              <a:lnSpc>
                <a:spcPct val="100000"/>
              </a:lnSpc>
              <a:spcBef>
                <a:spcPct val="0"/>
              </a:spcBef>
              <a:spcAft>
                <a:spcPts val="0"/>
              </a:spcAft>
              <a:buClrTx/>
              <a:buSzTx/>
              <a:buFontTx/>
              <a:buNone/>
              <a:tabLst/>
              <a:defRPr/>
            </a:pPr>
            <a:r>
              <a:rPr kumimoji="0" lang="es-ES" altLang="es-ES" sz="1300" b="1" i="0" u="none" strike="noStrike" kern="1200" cap="none" spc="0" normalizeH="0" baseline="0" noProof="0" dirty="0">
                <a:ln>
                  <a:noFill/>
                </a:ln>
                <a:solidFill>
                  <a:srgbClr val="000000"/>
                </a:solidFill>
                <a:effectLst/>
                <a:uLnTx/>
                <a:uFillTx/>
                <a:latin typeface="Trebuchet MS" panose="020B0603020202020204" pitchFamily="34" charset="0"/>
                <a:ea typeface="+mn-ea"/>
                <a:cs typeface="Calibri" panose="020F0502020204030204" pitchFamily="34" charset="0"/>
              </a:rPr>
              <a:t>4.5</a:t>
            </a:r>
            <a:endParaRPr kumimoji="0" lang="es-ES" altLang="es-E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p:sp>
        <p:nvSpPr>
          <p:cNvPr id="164" name="Rectangle 82">
            <a:extLst>
              <a:ext uri="{FF2B5EF4-FFF2-40B4-BE49-F238E27FC236}">
                <a16:creationId xmlns:a16="http://schemas.microsoft.com/office/drawing/2014/main" id="{FBCE8EAB-4866-422E-8072-8F076A9CE3CB}"/>
              </a:ext>
            </a:extLst>
          </p:cNvPr>
          <p:cNvSpPr>
            <a:spLocks noChangeArrowheads="1"/>
          </p:cNvSpPr>
          <p:nvPr/>
        </p:nvSpPr>
        <p:spPr bwMode="auto">
          <a:xfrm>
            <a:off x="8833647" y="5427739"/>
            <a:ext cx="49694"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0" fontAlgn="auto" latinLnBrk="0" hangingPunct="0">
              <a:lnSpc>
                <a:spcPct val="100000"/>
              </a:lnSpc>
              <a:spcBef>
                <a:spcPct val="0"/>
              </a:spcBef>
              <a:spcAft>
                <a:spcPts val="0"/>
              </a:spcAft>
              <a:buClrTx/>
              <a:buSzTx/>
              <a:buFontTx/>
              <a:buNone/>
              <a:tabLst/>
              <a:defRPr/>
            </a:pPr>
            <a:r>
              <a:rPr kumimoji="0" lang="es-ES" altLang="es-ES" sz="1300" b="1" i="0" u="none" strike="noStrike" kern="1200" cap="none" spc="0" normalizeH="0" baseline="0" noProof="0" dirty="0">
                <a:ln>
                  <a:noFill/>
                </a:ln>
                <a:solidFill>
                  <a:srgbClr val="000000"/>
                </a:solidFill>
                <a:effectLst/>
                <a:uLnTx/>
                <a:uFillTx/>
                <a:latin typeface="Trebuchet MS" panose="020B0603020202020204" pitchFamily="34" charset="0"/>
                <a:ea typeface="+mn-ea"/>
                <a:cs typeface="Calibri" panose="020F0502020204030204" pitchFamily="34" charset="0"/>
              </a:rPr>
              <a:t> </a:t>
            </a:r>
            <a:endParaRPr kumimoji="0" lang="es-ES" altLang="es-E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p:sp>
        <p:nvSpPr>
          <p:cNvPr id="165" name="Rectangle 83">
            <a:extLst>
              <a:ext uri="{FF2B5EF4-FFF2-40B4-BE49-F238E27FC236}">
                <a16:creationId xmlns:a16="http://schemas.microsoft.com/office/drawing/2014/main" id="{F3E65B78-AA62-4494-BB87-BFC3E43C3A12}"/>
              </a:ext>
            </a:extLst>
          </p:cNvPr>
          <p:cNvSpPr>
            <a:spLocks noChangeArrowheads="1"/>
          </p:cNvSpPr>
          <p:nvPr/>
        </p:nvSpPr>
        <p:spPr bwMode="auto">
          <a:xfrm>
            <a:off x="2761457" y="5427739"/>
            <a:ext cx="97784"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0" fontAlgn="auto" latinLnBrk="0" hangingPunct="0">
              <a:lnSpc>
                <a:spcPct val="100000"/>
              </a:lnSpc>
              <a:spcBef>
                <a:spcPct val="0"/>
              </a:spcBef>
              <a:spcAft>
                <a:spcPts val="0"/>
              </a:spcAft>
              <a:buClrTx/>
              <a:buSzTx/>
              <a:buFontTx/>
              <a:buNone/>
              <a:tabLst/>
              <a:defRPr/>
            </a:pPr>
            <a:r>
              <a:rPr kumimoji="0" lang="es-ES" altLang="es-ES" sz="1300" b="1" i="0" u="none" strike="noStrike" kern="1200" cap="none" spc="0" normalizeH="0" baseline="0" noProof="0" dirty="0">
                <a:ln>
                  <a:noFill/>
                </a:ln>
                <a:solidFill>
                  <a:srgbClr val="000000"/>
                </a:solidFill>
                <a:effectLst/>
                <a:uLnTx/>
                <a:uFillTx/>
                <a:latin typeface="Trebuchet MS" panose="020B0603020202020204" pitchFamily="34" charset="0"/>
                <a:ea typeface="+mn-ea"/>
                <a:cs typeface="Calibri" panose="020F0502020204030204" pitchFamily="34" charset="0"/>
              </a:rPr>
              <a:t>0</a:t>
            </a:r>
            <a:endParaRPr kumimoji="0" lang="es-ES" altLang="es-E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p:sp>
        <p:nvSpPr>
          <p:cNvPr id="166" name="Rectangle 84">
            <a:extLst>
              <a:ext uri="{FF2B5EF4-FFF2-40B4-BE49-F238E27FC236}">
                <a16:creationId xmlns:a16="http://schemas.microsoft.com/office/drawing/2014/main" id="{A567156E-565F-4F23-A4D2-5D22F36918D8}"/>
              </a:ext>
            </a:extLst>
          </p:cNvPr>
          <p:cNvSpPr>
            <a:spLocks noChangeArrowheads="1"/>
          </p:cNvSpPr>
          <p:nvPr/>
        </p:nvSpPr>
        <p:spPr bwMode="auto">
          <a:xfrm>
            <a:off x="2853532" y="5427739"/>
            <a:ext cx="49694"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0" fontAlgn="auto" latinLnBrk="0" hangingPunct="0">
              <a:lnSpc>
                <a:spcPct val="100000"/>
              </a:lnSpc>
              <a:spcBef>
                <a:spcPct val="0"/>
              </a:spcBef>
              <a:spcAft>
                <a:spcPts val="0"/>
              </a:spcAft>
              <a:buClrTx/>
              <a:buSzTx/>
              <a:buFontTx/>
              <a:buNone/>
              <a:tabLst/>
              <a:defRPr/>
            </a:pPr>
            <a:r>
              <a:rPr kumimoji="0" lang="es-ES" altLang="es-ES" sz="1300" b="1" i="0" u="none" strike="noStrike" kern="1200" cap="none" spc="0" normalizeH="0" baseline="0" noProof="0" dirty="0">
                <a:ln>
                  <a:noFill/>
                </a:ln>
                <a:solidFill>
                  <a:srgbClr val="000000"/>
                </a:solidFill>
                <a:effectLst/>
                <a:uLnTx/>
                <a:uFillTx/>
                <a:latin typeface="Trebuchet MS" panose="020B0603020202020204" pitchFamily="34" charset="0"/>
                <a:ea typeface="+mn-ea"/>
                <a:cs typeface="Calibri" panose="020F0502020204030204" pitchFamily="34" charset="0"/>
              </a:rPr>
              <a:t> </a:t>
            </a:r>
            <a:endParaRPr kumimoji="0" lang="es-ES" altLang="es-E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p:sp>
        <p:nvSpPr>
          <p:cNvPr id="167" name="Line 85">
            <a:extLst>
              <a:ext uri="{FF2B5EF4-FFF2-40B4-BE49-F238E27FC236}">
                <a16:creationId xmlns:a16="http://schemas.microsoft.com/office/drawing/2014/main" id="{5B202FB7-922B-4626-9F95-B21663EE5E7F}"/>
              </a:ext>
            </a:extLst>
          </p:cNvPr>
          <p:cNvSpPr>
            <a:spLocks noChangeShapeType="1"/>
          </p:cNvSpPr>
          <p:nvPr/>
        </p:nvSpPr>
        <p:spPr bwMode="auto">
          <a:xfrm>
            <a:off x="2648744" y="5811905"/>
            <a:ext cx="6667500" cy="0"/>
          </a:xfrm>
          <a:prstGeom prst="line">
            <a:avLst/>
          </a:prstGeom>
          <a:noFill/>
          <a:ln w="11113" cap="rnd">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p:sp>
        <p:nvSpPr>
          <p:cNvPr id="168" name="Line 86">
            <a:extLst>
              <a:ext uri="{FF2B5EF4-FFF2-40B4-BE49-F238E27FC236}">
                <a16:creationId xmlns:a16="http://schemas.microsoft.com/office/drawing/2014/main" id="{E698F89B-631E-474A-9E1F-2DAF48EB2E91}"/>
              </a:ext>
            </a:extLst>
          </p:cNvPr>
          <p:cNvSpPr>
            <a:spLocks noChangeShapeType="1"/>
          </p:cNvSpPr>
          <p:nvPr/>
        </p:nvSpPr>
        <p:spPr bwMode="auto">
          <a:xfrm>
            <a:off x="2648744" y="5729362"/>
            <a:ext cx="0" cy="141287"/>
          </a:xfrm>
          <a:prstGeom prst="line">
            <a:avLst/>
          </a:prstGeom>
          <a:noFill/>
          <a:ln w="11113" cap="rnd">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p:sp>
        <p:nvSpPr>
          <p:cNvPr id="169" name="Line 87">
            <a:extLst>
              <a:ext uri="{FF2B5EF4-FFF2-40B4-BE49-F238E27FC236}">
                <a16:creationId xmlns:a16="http://schemas.microsoft.com/office/drawing/2014/main" id="{087C5648-6127-41F0-83CB-E6952BEC3873}"/>
              </a:ext>
            </a:extLst>
          </p:cNvPr>
          <p:cNvSpPr>
            <a:spLocks noChangeShapeType="1"/>
          </p:cNvSpPr>
          <p:nvPr/>
        </p:nvSpPr>
        <p:spPr bwMode="auto">
          <a:xfrm>
            <a:off x="5769769" y="5729362"/>
            <a:ext cx="0" cy="141287"/>
          </a:xfrm>
          <a:prstGeom prst="line">
            <a:avLst/>
          </a:prstGeom>
          <a:noFill/>
          <a:ln w="11113" cap="rnd">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p:sp>
        <p:nvSpPr>
          <p:cNvPr id="170" name="Line 88">
            <a:extLst>
              <a:ext uri="{FF2B5EF4-FFF2-40B4-BE49-F238E27FC236}">
                <a16:creationId xmlns:a16="http://schemas.microsoft.com/office/drawing/2014/main" id="{7FC87622-3E21-4249-B8C3-696F3BCC6E33}"/>
              </a:ext>
            </a:extLst>
          </p:cNvPr>
          <p:cNvSpPr>
            <a:spLocks noChangeShapeType="1"/>
          </p:cNvSpPr>
          <p:nvPr/>
        </p:nvSpPr>
        <p:spPr bwMode="auto">
          <a:xfrm>
            <a:off x="7187407" y="5729362"/>
            <a:ext cx="0" cy="141287"/>
          </a:xfrm>
          <a:prstGeom prst="line">
            <a:avLst/>
          </a:prstGeom>
          <a:noFill/>
          <a:ln w="11113" cap="rnd">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p:sp>
        <p:nvSpPr>
          <p:cNvPr id="171" name="Line 89">
            <a:extLst>
              <a:ext uri="{FF2B5EF4-FFF2-40B4-BE49-F238E27FC236}">
                <a16:creationId xmlns:a16="http://schemas.microsoft.com/office/drawing/2014/main" id="{9810331B-B133-4FEE-9618-503AF7526176}"/>
              </a:ext>
            </a:extLst>
          </p:cNvPr>
          <p:cNvSpPr>
            <a:spLocks noChangeShapeType="1"/>
          </p:cNvSpPr>
          <p:nvPr/>
        </p:nvSpPr>
        <p:spPr bwMode="auto">
          <a:xfrm>
            <a:off x="8606632" y="5729362"/>
            <a:ext cx="0" cy="141287"/>
          </a:xfrm>
          <a:prstGeom prst="line">
            <a:avLst/>
          </a:prstGeom>
          <a:noFill/>
          <a:ln w="11113" cap="rnd">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p:sp>
        <p:nvSpPr>
          <p:cNvPr id="172" name="Freeform 90">
            <a:extLst>
              <a:ext uri="{FF2B5EF4-FFF2-40B4-BE49-F238E27FC236}">
                <a16:creationId xmlns:a16="http://schemas.microsoft.com/office/drawing/2014/main" id="{A284F9AA-C758-463E-82E9-B740E9C6CB8A}"/>
              </a:ext>
            </a:extLst>
          </p:cNvPr>
          <p:cNvSpPr>
            <a:spLocks noEditPoints="1"/>
          </p:cNvSpPr>
          <p:nvPr/>
        </p:nvSpPr>
        <p:spPr bwMode="auto">
          <a:xfrm>
            <a:off x="7139782" y="4762567"/>
            <a:ext cx="95250" cy="292100"/>
          </a:xfrm>
          <a:custGeom>
            <a:avLst/>
            <a:gdLst>
              <a:gd name="T0" fmla="*/ 1984534 w 400"/>
              <a:gd name="T1" fmla="*/ 280729 h 1233"/>
              <a:gd name="T2" fmla="*/ 1984534 w 400"/>
              <a:gd name="T3" fmla="*/ 7520450 h 1233"/>
              <a:gd name="T4" fmla="*/ 1701165 w 400"/>
              <a:gd name="T5" fmla="*/ 7800942 h 1233"/>
              <a:gd name="T6" fmla="*/ 1417558 w 400"/>
              <a:gd name="T7" fmla="*/ 7520450 h 1233"/>
              <a:gd name="T8" fmla="*/ 1417558 w 400"/>
              <a:gd name="T9" fmla="*/ 280729 h 1233"/>
              <a:gd name="T10" fmla="*/ 1701165 w 400"/>
              <a:gd name="T11" fmla="*/ 0 h 1233"/>
              <a:gd name="T12" fmla="*/ 1984534 w 400"/>
              <a:gd name="T13" fmla="*/ 280729 h 1233"/>
              <a:gd name="T14" fmla="*/ 3402330 w 400"/>
              <a:gd name="T15" fmla="*/ 6959229 h 1233"/>
              <a:gd name="T16" fmla="*/ 1701165 w 400"/>
              <a:gd name="T17" fmla="*/ 10326552 h 1233"/>
              <a:gd name="T18" fmla="*/ 0 w 400"/>
              <a:gd name="T19" fmla="*/ 6959229 h 1233"/>
              <a:gd name="T20" fmla="*/ 3402330 w 400"/>
              <a:gd name="T21" fmla="*/ 6959229 h 123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400" h="1233">
                <a:moveTo>
                  <a:pt x="234" y="33"/>
                </a:moveTo>
                <a:lnTo>
                  <a:pt x="234" y="900"/>
                </a:lnTo>
                <a:cubicBezTo>
                  <a:pt x="234" y="919"/>
                  <a:pt x="219" y="933"/>
                  <a:pt x="200" y="933"/>
                </a:cubicBezTo>
                <a:cubicBezTo>
                  <a:pt x="182" y="933"/>
                  <a:pt x="167" y="919"/>
                  <a:pt x="167" y="900"/>
                </a:cubicBezTo>
                <a:lnTo>
                  <a:pt x="167" y="33"/>
                </a:lnTo>
                <a:cubicBezTo>
                  <a:pt x="167" y="15"/>
                  <a:pt x="182" y="0"/>
                  <a:pt x="200" y="0"/>
                </a:cubicBezTo>
                <a:cubicBezTo>
                  <a:pt x="219" y="0"/>
                  <a:pt x="234" y="15"/>
                  <a:pt x="234" y="33"/>
                </a:cubicBezTo>
                <a:close/>
                <a:moveTo>
                  <a:pt x="400" y="833"/>
                </a:moveTo>
                <a:lnTo>
                  <a:pt x="200" y="1233"/>
                </a:lnTo>
                <a:lnTo>
                  <a:pt x="0" y="833"/>
                </a:lnTo>
                <a:lnTo>
                  <a:pt x="400" y="833"/>
                </a:lnTo>
                <a:close/>
              </a:path>
            </a:pathLst>
          </a:custGeom>
          <a:solidFill>
            <a:srgbClr val="000000"/>
          </a:solidFill>
          <a:ln w="1588" cap="flat">
            <a:solidFill>
              <a:srgbClr val="000000"/>
            </a:solidFill>
            <a:prstDash val="solid"/>
            <a:bevel/>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p:sp>
        <p:nvSpPr>
          <p:cNvPr id="173" name="Freeform 91">
            <a:extLst>
              <a:ext uri="{FF2B5EF4-FFF2-40B4-BE49-F238E27FC236}">
                <a16:creationId xmlns:a16="http://schemas.microsoft.com/office/drawing/2014/main" id="{BBB98BCC-8031-4672-A226-4C6DD00EBA83}"/>
              </a:ext>
            </a:extLst>
          </p:cNvPr>
          <p:cNvSpPr>
            <a:spLocks noEditPoints="1"/>
          </p:cNvSpPr>
          <p:nvPr/>
        </p:nvSpPr>
        <p:spPr bwMode="auto">
          <a:xfrm>
            <a:off x="8546308" y="4781617"/>
            <a:ext cx="95250" cy="292100"/>
          </a:xfrm>
          <a:custGeom>
            <a:avLst/>
            <a:gdLst>
              <a:gd name="T0" fmla="*/ 1984534 w 400"/>
              <a:gd name="T1" fmla="*/ 280729 h 1233"/>
              <a:gd name="T2" fmla="*/ 1984534 w 400"/>
              <a:gd name="T3" fmla="*/ 7520450 h 1233"/>
              <a:gd name="T4" fmla="*/ 1701165 w 400"/>
              <a:gd name="T5" fmla="*/ 7800942 h 1233"/>
              <a:gd name="T6" fmla="*/ 1417558 w 400"/>
              <a:gd name="T7" fmla="*/ 7520450 h 1233"/>
              <a:gd name="T8" fmla="*/ 1417558 w 400"/>
              <a:gd name="T9" fmla="*/ 280729 h 1233"/>
              <a:gd name="T10" fmla="*/ 1701165 w 400"/>
              <a:gd name="T11" fmla="*/ 0 h 1233"/>
              <a:gd name="T12" fmla="*/ 1984534 w 400"/>
              <a:gd name="T13" fmla="*/ 280729 h 1233"/>
              <a:gd name="T14" fmla="*/ 3402330 w 400"/>
              <a:gd name="T15" fmla="*/ 6959229 h 1233"/>
              <a:gd name="T16" fmla="*/ 1701165 w 400"/>
              <a:gd name="T17" fmla="*/ 10326552 h 1233"/>
              <a:gd name="T18" fmla="*/ 0 w 400"/>
              <a:gd name="T19" fmla="*/ 6959229 h 1233"/>
              <a:gd name="T20" fmla="*/ 3402330 w 400"/>
              <a:gd name="T21" fmla="*/ 6959229 h 123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400" h="1233">
                <a:moveTo>
                  <a:pt x="234" y="33"/>
                </a:moveTo>
                <a:lnTo>
                  <a:pt x="234" y="900"/>
                </a:lnTo>
                <a:cubicBezTo>
                  <a:pt x="234" y="919"/>
                  <a:pt x="219" y="933"/>
                  <a:pt x="200" y="933"/>
                </a:cubicBezTo>
                <a:cubicBezTo>
                  <a:pt x="182" y="933"/>
                  <a:pt x="167" y="919"/>
                  <a:pt x="167" y="900"/>
                </a:cubicBezTo>
                <a:lnTo>
                  <a:pt x="167" y="33"/>
                </a:lnTo>
                <a:cubicBezTo>
                  <a:pt x="167" y="15"/>
                  <a:pt x="182" y="0"/>
                  <a:pt x="200" y="0"/>
                </a:cubicBezTo>
                <a:cubicBezTo>
                  <a:pt x="219" y="0"/>
                  <a:pt x="234" y="15"/>
                  <a:pt x="234" y="33"/>
                </a:cubicBezTo>
                <a:close/>
                <a:moveTo>
                  <a:pt x="400" y="833"/>
                </a:moveTo>
                <a:lnTo>
                  <a:pt x="200" y="1233"/>
                </a:lnTo>
                <a:lnTo>
                  <a:pt x="0" y="833"/>
                </a:lnTo>
                <a:lnTo>
                  <a:pt x="400" y="833"/>
                </a:lnTo>
                <a:close/>
              </a:path>
            </a:pathLst>
          </a:custGeom>
          <a:solidFill>
            <a:srgbClr val="000000"/>
          </a:solidFill>
          <a:ln w="1588" cap="flat">
            <a:solidFill>
              <a:srgbClr val="000000"/>
            </a:solidFill>
            <a:prstDash val="solid"/>
            <a:bevel/>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p:sp>
        <p:nvSpPr>
          <p:cNvPr id="174" name="Rectangle 92">
            <a:extLst>
              <a:ext uri="{FF2B5EF4-FFF2-40B4-BE49-F238E27FC236}">
                <a16:creationId xmlns:a16="http://schemas.microsoft.com/office/drawing/2014/main" id="{EC7AC1F8-6563-4D43-9DF8-6CAB66E68EDB}"/>
              </a:ext>
            </a:extLst>
          </p:cNvPr>
          <p:cNvSpPr>
            <a:spLocks noChangeArrowheads="1"/>
          </p:cNvSpPr>
          <p:nvPr/>
        </p:nvSpPr>
        <p:spPr bwMode="auto">
          <a:xfrm>
            <a:off x="9321007" y="5381692"/>
            <a:ext cx="128240"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0" fontAlgn="auto" latinLnBrk="0" hangingPunct="0">
              <a:lnSpc>
                <a:spcPct val="100000"/>
              </a:lnSpc>
              <a:spcBef>
                <a:spcPct val="0"/>
              </a:spcBef>
              <a:spcAft>
                <a:spcPts val="0"/>
              </a:spcAft>
              <a:buClrTx/>
              <a:buSzTx/>
              <a:buFontTx/>
              <a:buNone/>
              <a:tabLst/>
              <a:defRPr/>
            </a:pPr>
            <a:r>
              <a:rPr kumimoji="0" lang="es-ES" altLang="es-ES" sz="1700" b="1" i="0" u="none" strike="noStrike" kern="1200" cap="none" spc="0" normalizeH="0" baseline="0" noProof="0" dirty="0">
                <a:ln>
                  <a:noFill/>
                </a:ln>
                <a:solidFill>
                  <a:srgbClr val="000000"/>
                </a:solidFill>
                <a:effectLst/>
                <a:uLnTx/>
                <a:uFillTx/>
                <a:latin typeface="Trebuchet MS" panose="020B0603020202020204" pitchFamily="34" charset="0"/>
                <a:ea typeface="+mn-ea"/>
                <a:cs typeface="Calibri" panose="020F0502020204030204" pitchFamily="34" charset="0"/>
              </a:rPr>
              <a:t>+</a:t>
            </a:r>
            <a:endParaRPr kumimoji="0" lang="es-ES" altLang="es-E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p:sp>
        <p:nvSpPr>
          <p:cNvPr id="175" name="Rectangle 93">
            <a:extLst>
              <a:ext uri="{FF2B5EF4-FFF2-40B4-BE49-F238E27FC236}">
                <a16:creationId xmlns:a16="http://schemas.microsoft.com/office/drawing/2014/main" id="{61459182-2262-4A6D-8B4F-EFD1B6C344A8}"/>
              </a:ext>
            </a:extLst>
          </p:cNvPr>
          <p:cNvSpPr>
            <a:spLocks noChangeArrowheads="1"/>
          </p:cNvSpPr>
          <p:nvPr/>
        </p:nvSpPr>
        <p:spPr bwMode="auto">
          <a:xfrm>
            <a:off x="9451182" y="5381692"/>
            <a:ext cx="65724"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0" fontAlgn="auto" latinLnBrk="0" hangingPunct="0">
              <a:lnSpc>
                <a:spcPct val="100000"/>
              </a:lnSpc>
              <a:spcBef>
                <a:spcPct val="0"/>
              </a:spcBef>
              <a:spcAft>
                <a:spcPts val="0"/>
              </a:spcAft>
              <a:buClrTx/>
              <a:buSzTx/>
              <a:buFontTx/>
              <a:buNone/>
              <a:tabLst/>
              <a:defRPr/>
            </a:pPr>
            <a:r>
              <a:rPr kumimoji="0" lang="es-ES" altLang="es-ES" sz="1700" b="1" i="0" u="none" strike="noStrike" kern="1200" cap="none" spc="0" normalizeH="0" baseline="0" noProof="0" dirty="0">
                <a:ln>
                  <a:noFill/>
                </a:ln>
                <a:solidFill>
                  <a:srgbClr val="000000"/>
                </a:solidFill>
                <a:effectLst/>
                <a:uLnTx/>
                <a:uFillTx/>
                <a:latin typeface="Trebuchet MS" panose="020B0603020202020204" pitchFamily="34" charset="0"/>
                <a:ea typeface="+mn-ea"/>
                <a:cs typeface="Calibri" panose="020F0502020204030204" pitchFamily="34" charset="0"/>
              </a:rPr>
              <a:t> </a:t>
            </a:r>
            <a:endParaRPr kumimoji="0" lang="es-ES" altLang="es-E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p:sp>
        <p:nvSpPr>
          <p:cNvPr id="176" name="Line 94">
            <a:extLst>
              <a:ext uri="{FF2B5EF4-FFF2-40B4-BE49-F238E27FC236}">
                <a16:creationId xmlns:a16="http://schemas.microsoft.com/office/drawing/2014/main" id="{730C1BF0-DDDA-40DB-9430-186DCFBA540A}"/>
              </a:ext>
            </a:extLst>
          </p:cNvPr>
          <p:cNvSpPr>
            <a:spLocks noChangeShapeType="1"/>
          </p:cNvSpPr>
          <p:nvPr/>
        </p:nvSpPr>
        <p:spPr bwMode="auto">
          <a:xfrm>
            <a:off x="9327357" y="5724599"/>
            <a:ext cx="0" cy="142875"/>
          </a:xfrm>
          <a:prstGeom prst="line">
            <a:avLst/>
          </a:prstGeom>
          <a:noFill/>
          <a:ln w="11113" cap="rnd">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p:sp>
        <p:nvSpPr>
          <p:cNvPr id="177" name="Line 123">
            <a:extLst>
              <a:ext uri="{FF2B5EF4-FFF2-40B4-BE49-F238E27FC236}">
                <a16:creationId xmlns:a16="http://schemas.microsoft.com/office/drawing/2014/main" id="{41BDF1CD-1324-457A-A7AA-471F89DDD06D}"/>
              </a:ext>
            </a:extLst>
          </p:cNvPr>
          <p:cNvSpPr>
            <a:spLocks noChangeShapeType="1"/>
          </p:cNvSpPr>
          <p:nvPr/>
        </p:nvSpPr>
        <p:spPr bwMode="auto">
          <a:xfrm>
            <a:off x="7613972" y="3289271"/>
            <a:ext cx="0" cy="1800225"/>
          </a:xfrm>
          <a:prstGeom prst="line">
            <a:avLst/>
          </a:prstGeom>
          <a:noFill/>
          <a:ln w="1905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1F1F5C"/>
                  </a:outerShdw>
                </a:effectLst>
              </a14:hiddenEffects>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p:sp>
        <p:nvSpPr>
          <p:cNvPr id="178" name="Text Box 124">
            <a:extLst>
              <a:ext uri="{FF2B5EF4-FFF2-40B4-BE49-F238E27FC236}">
                <a16:creationId xmlns:a16="http://schemas.microsoft.com/office/drawing/2014/main" id="{437448E6-A078-4553-8714-EB71125C38B4}"/>
              </a:ext>
            </a:extLst>
          </p:cNvPr>
          <p:cNvSpPr txBox="1">
            <a:spLocks noChangeArrowheads="1"/>
          </p:cNvSpPr>
          <p:nvPr/>
        </p:nvSpPr>
        <p:spPr bwMode="auto">
          <a:xfrm>
            <a:off x="7109147" y="2622521"/>
            <a:ext cx="1008062" cy="646331"/>
          </a:xfrm>
          <a:prstGeom prst="rect">
            <a:avLst/>
          </a:prstGeom>
          <a:noFill/>
          <a:ln w="28575">
            <a:solidFill>
              <a:schemeClr val="accent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17961" dir="2700000" algn="ctr" rotWithShape="0">
                    <a:srgbClr val="1F1F5C"/>
                  </a:outerShdw>
                </a:effectLst>
              </a14:hiddenEffects>
            </a:ext>
          </a:extLst>
        </p:spPr>
        <p:txBody>
          <a:bodyPr>
            <a:spAutoFit/>
          </a:bodyP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ctr" defTabSz="457200" rtl="0" eaLnBrk="0" fontAlgn="auto" latinLnBrk="0" hangingPunct="0">
              <a:lnSpc>
                <a:spcPct val="100000"/>
              </a:lnSpc>
              <a:spcBef>
                <a:spcPct val="0"/>
              </a:spcBef>
              <a:spcAft>
                <a:spcPts val="0"/>
              </a:spcAft>
              <a:buClrTx/>
              <a:buSzTx/>
              <a:buFontTx/>
              <a:buNone/>
              <a:tabLst/>
              <a:defRPr/>
            </a:pPr>
            <a:r>
              <a:rPr kumimoji="0" lang="es-ES" altLang="es-ES" sz="1800" b="1" i="0" u="none" strike="noStrike" kern="1200" cap="none" spc="0" normalizeH="0" baseline="0" noProof="0" dirty="0">
                <a:ln>
                  <a:noFill/>
                </a:ln>
                <a:effectLst/>
                <a:uLnTx/>
                <a:uFillTx/>
                <a:latin typeface="Calibri" panose="020F0502020204030204" pitchFamily="34" charset="0"/>
                <a:ea typeface="+mn-ea"/>
                <a:cs typeface="Calibri" panose="020F0502020204030204" pitchFamily="34" charset="0"/>
              </a:rPr>
              <a:t>SUNAT</a:t>
            </a:r>
          </a:p>
          <a:p>
            <a:pPr marL="0" marR="0" lvl="0" indent="0" algn="ctr" defTabSz="457200" rtl="0" eaLnBrk="0" fontAlgn="auto" latinLnBrk="0" hangingPunct="0">
              <a:lnSpc>
                <a:spcPct val="100000"/>
              </a:lnSpc>
              <a:spcBef>
                <a:spcPct val="0"/>
              </a:spcBef>
              <a:spcAft>
                <a:spcPts val="0"/>
              </a:spcAft>
              <a:buClrTx/>
              <a:buSzTx/>
              <a:buFontTx/>
              <a:buNone/>
              <a:tabLst/>
              <a:defRPr/>
            </a:pPr>
            <a:r>
              <a:rPr kumimoji="0" lang="es-ES" altLang="es-ES" sz="1800" b="1" i="0" u="none" strike="noStrike" kern="1200" cap="none" spc="0" normalizeH="0" baseline="0" noProof="0" dirty="0">
                <a:ln>
                  <a:noFill/>
                </a:ln>
                <a:effectLst/>
                <a:uLnTx/>
                <a:uFillTx/>
                <a:latin typeface="Calibri" panose="020F0502020204030204" pitchFamily="34" charset="0"/>
                <a:ea typeface="+mn-ea"/>
                <a:cs typeface="Calibri" panose="020F0502020204030204" pitchFamily="34" charset="0"/>
              </a:rPr>
              <a:t>3.84</a:t>
            </a:r>
          </a:p>
        </p:txBody>
      </p:sp>
      <p:sp>
        <p:nvSpPr>
          <p:cNvPr id="179" name="Line 125">
            <a:extLst>
              <a:ext uri="{FF2B5EF4-FFF2-40B4-BE49-F238E27FC236}">
                <a16:creationId xmlns:a16="http://schemas.microsoft.com/office/drawing/2014/main" id="{4D10E0DF-0AEF-43F9-AA7A-4CB3D0B733DD}"/>
              </a:ext>
            </a:extLst>
          </p:cNvPr>
          <p:cNvSpPr>
            <a:spLocks noChangeShapeType="1"/>
          </p:cNvSpPr>
          <p:nvPr/>
        </p:nvSpPr>
        <p:spPr bwMode="auto">
          <a:xfrm>
            <a:off x="7821628" y="4203776"/>
            <a:ext cx="0" cy="900113"/>
          </a:xfrm>
          <a:prstGeom prst="line">
            <a:avLst/>
          </a:prstGeom>
          <a:noFill/>
          <a:ln w="19050">
            <a:solidFill>
              <a:srgbClr val="00B05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6A30"/>
                  </a:outerShdw>
                </a:effectLst>
              </a14:hiddenEffects>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p:sp>
        <p:nvSpPr>
          <p:cNvPr id="180" name="Text Box 126">
            <a:extLst>
              <a:ext uri="{FF2B5EF4-FFF2-40B4-BE49-F238E27FC236}">
                <a16:creationId xmlns:a16="http://schemas.microsoft.com/office/drawing/2014/main" id="{BAFE414F-4E81-4353-BADC-31F46336713C}"/>
              </a:ext>
            </a:extLst>
          </p:cNvPr>
          <p:cNvSpPr txBox="1">
            <a:spLocks noChangeArrowheads="1"/>
          </p:cNvSpPr>
          <p:nvPr/>
        </p:nvSpPr>
        <p:spPr bwMode="auto">
          <a:xfrm>
            <a:off x="7833370" y="3435127"/>
            <a:ext cx="868140" cy="769441"/>
          </a:xfrm>
          <a:prstGeom prst="rect">
            <a:avLst/>
          </a:prstGeom>
          <a:solidFill>
            <a:schemeClr val="bg1"/>
          </a:solidFill>
          <a:ln w="28575">
            <a:solidFill>
              <a:srgbClr val="00B050"/>
            </a:solidFill>
            <a:miter lim="800000"/>
            <a:headEnd/>
            <a:tailEnd/>
          </a:ln>
          <a:effectLst/>
        </p:spPr>
        <p:txBody>
          <a:bodyPr wrap="square">
            <a:spAutoFit/>
          </a:bodyP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0" fontAlgn="auto" latinLnBrk="0" hangingPunct="0">
              <a:lnSpc>
                <a:spcPct val="100000"/>
              </a:lnSpc>
              <a:spcBef>
                <a:spcPct val="0"/>
              </a:spcBef>
              <a:spcAft>
                <a:spcPts val="0"/>
              </a:spcAft>
              <a:buClrTx/>
              <a:buSzTx/>
              <a:buFontTx/>
              <a:buNone/>
              <a:tabLst/>
              <a:defRPr/>
            </a:pPr>
            <a:r>
              <a:rPr kumimoji="0" lang="es-ES" altLang="es-ES" sz="1400" b="0" i="0" u="none" strike="noStrike" kern="1200" cap="none" spc="0" normalizeH="0" baseline="0" noProof="0" dirty="0">
                <a:ln>
                  <a:noFill/>
                </a:ln>
                <a:effectLst/>
                <a:uLnTx/>
                <a:uFillTx/>
                <a:latin typeface="Calibri" panose="020F0502020204030204" pitchFamily="34" charset="0"/>
                <a:ea typeface="+mn-ea"/>
                <a:cs typeface="Calibri" panose="020F0502020204030204" pitchFamily="34" charset="0"/>
              </a:rPr>
              <a:t>Tributos Internos</a:t>
            </a:r>
          </a:p>
          <a:p>
            <a:pPr marL="0" marR="0" lvl="0" indent="0" algn="ctr" defTabSz="457200" rtl="0" eaLnBrk="0" fontAlgn="auto" latinLnBrk="0" hangingPunct="0">
              <a:lnSpc>
                <a:spcPct val="100000"/>
              </a:lnSpc>
              <a:spcBef>
                <a:spcPct val="0"/>
              </a:spcBef>
              <a:spcAft>
                <a:spcPts val="0"/>
              </a:spcAft>
              <a:buClrTx/>
              <a:buSzTx/>
              <a:buFontTx/>
              <a:buNone/>
              <a:tabLst/>
              <a:defRPr/>
            </a:pPr>
            <a:r>
              <a:rPr kumimoji="0" lang="es-ES" altLang="es-ES" sz="1600" b="0" i="0" u="none" strike="noStrike" kern="1200" cap="none" spc="0" normalizeH="0" baseline="0" noProof="0" dirty="0">
                <a:ln>
                  <a:noFill/>
                </a:ln>
                <a:effectLst/>
                <a:uLnTx/>
                <a:uFillTx/>
                <a:latin typeface="Calibri" panose="020F0502020204030204" pitchFamily="34" charset="0"/>
                <a:ea typeface="+mn-ea"/>
                <a:cs typeface="Calibri" panose="020F0502020204030204" pitchFamily="34" charset="0"/>
              </a:rPr>
              <a:t>3.84</a:t>
            </a:r>
          </a:p>
        </p:txBody>
      </p:sp>
      <p:sp>
        <p:nvSpPr>
          <p:cNvPr id="181" name="Line 127">
            <a:extLst>
              <a:ext uri="{FF2B5EF4-FFF2-40B4-BE49-F238E27FC236}">
                <a16:creationId xmlns:a16="http://schemas.microsoft.com/office/drawing/2014/main" id="{444F7F91-53CC-4744-A095-3F75D982BFD8}"/>
              </a:ext>
            </a:extLst>
          </p:cNvPr>
          <p:cNvSpPr>
            <a:spLocks noChangeShapeType="1"/>
          </p:cNvSpPr>
          <p:nvPr/>
        </p:nvSpPr>
        <p:spPr bwMode="auto">
          <a:xfrm>
            <a:off x="7826773" y="4203768"/>
            <a:ext cx="112826" cy="0"/>
          </a:xfrm>
          <a:prstGeom prst="line">
            <a:avLst/>
          </a:prstGeom>
          <a:noFill/>
          <a:ln w="19050">
            <a:solidFill>
              <a:srgbClr val="00B05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6A30"/>
                  </a:outerShdw>
                </a:effectLst>
              </a14:hiddenEffects>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p:sp>
        <p:nvSpPr>
          <p:cNvPr id="182" name="Line 128">
            <a:extLst>
              <a:ext uri="{FF2B5EF4-FFF2-40B4-BE49-F238E27FC236}">
                <a16:creationId xmlns:a16="http://schemas.microsoft.com/office/drawing/2014/main" id="{31542B40-69CA-4C59-AFD4-6FF058CDD240}"/>
              </a:ext>
            </a:extLst>
          </p:cNvPr>
          <p:cNvSpPr>
            <a:spLocks noChangeShapeType="1"/>
          </p:cNvSpPr>
          <p:nvPr/>
        </p:nvSpPr>
        <p:spPr bwMode="auto">
          <a:xfrm>
            <a:off x="7433828" y="4186314"/>
            <a:ext cx="0" cy="900112"/>
          </a:xfrm>
          <a:prstGeom prst="line">
            <a:avLst/>
          </a:prstGeom>
          <a:noFill/>
          <a:ln w="19050">
            <a:solidFill>
              <a:srgbClr val="AB144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670C26"/>
                  </a:outerShdw>
                </a:effectLst>
              </a14:hiddenEffects>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p:sp>
        <p:nvSpPr>
          <p:cNvPr id="183" name="Text Box 129">
            <a:extLst>
              <a:ext uri="{FF2B5EF4-FFF2-40B4-BE49-F238E27FC236}">
                <a16:creationId xmlns:a16="http://schemas.microsoft.com/office/drawing/2014/main" id="{75F4D526-4B18-4C03-B590-14D248436242}"/>
              </a:ext>
            </a:extLst>
          </p:cNvPr>
          <p:cNvSpPr txBox="1">
            <a:spLocks noChangeArrowheads="1"/>
          </p:cNvSpPr>
          <p:nvPr/>
        </p:nvSpPr>
        <p:spPr bwMode="auto">
          <a:xfrm>
            <a:off x="6425725" y="3630757"/>
            <a:ext cx="1008063" cy="553998"/>
          </a:xfrm>
          <a:prstGeom prst="rect">
            <a:avLst/>
          </a:prstGeom>
          <a:noFill/>
          <a:ln w="28575">
            <a:solidFill>
              <a:srgbClr val="AB144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17961" dir="2700000" algn="ctr" rotWithShape="0">
                    <a:srgbClr val="670C26"/>
                  </a:outerShdw>
                </a:effectLst>
              </a14:hiddenEffects>
            </a:ext>
          </a:extLst>
        </p:spPr>
        <p:txBody>
          <a:bodyPr>
            <a:spAutoFit/>
          </a:bodyP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l" defTabSz="457200" rtl="0" eaLnBrk="0" fontAlgn="auto" latinLnBrk="0" hangingPunct="0">
              <a:lnSpc>
                <a:spcPct val="100000"/>
              </a:lnSpc>
              <a:spcBef>
                <a:spcPct val="0"/>
              </a:spcBef>
              <a:spcAft>
                <a:spcPts val="0"/>
              </a:spcAft>
              <a:buClrTx/>
              <a:buSzTx/>
              <a:buFontTx/>
              <a:buNone/>
              <a:tabLst/>
              <a:defRPr/>
            </a:pPr>
            <a:r>
              <a:rPr kumimoji="0" lang="es-ES" altLang="es-ES" sz="1400" b="0" i="0" u="none" strike="noStrike" kern="1200" cap="none" spc="0" normalizeH="0" baseline="0" noProof="0" dirty="0">
                <a:ln>
                  <a:noFill/>
                </a:ln>
                <a:effectLst/>
                <a:uLnTx/>
                <a:uFillTx/>
                <a:latin typeface="Calibri" panose="020F0502020204030204" pitchFamily="34" charset="0"/>
                <a:ea typeface="+mn-ea"/>
                <a:cs typeface="Calibri" panose="020F0502020204030204" pitchFamily="34" charset="0"/>
              </a:rPr>
              <a:t>Aduanas</a:t>
            </a:r>
          </a:p>
          <a:p>
            <a:pPr marL="0" marR="0" lvl="0" indent="0" algn="ctr" defTabSz="457200" rtl="0" eaLnBrk="0" fontAlgn="auto" latinLnBrk="0" hangingPunct="0">
              <a:lnSpc>
                <a:spcPct val="100000"/>
              </a:lnSpc>
              <a:spcBef>
                <a:spcPct val="0"/>
              </a:spcBef>
              <a:spcAft>
                <a:spcPts val="0"/>
              </a:spcAft>
              <a:buClrTx/>
              <a:buSzTx/>
              <a:buFontTx/>
              <a:buNone/>
              <a:tabLst/>
              <a:defRPr/>
            </a:pPr>
            <a:r>
              <a:rPr kumimoji="0" lang="es-ES" altLang="es-ES" sz="1600" b="0" i="0" u="none" strike="noStrike" kern="1200" cap="none" spc="0" normalizeH="0" baseline="0" noProof="0" dirty="0">
                <a:ln>
                  <a:noFill/>
                </a:ln>
                <a:effectLst/>
                <a:uLnTx/>
                <a:uFillTx/>
                <a:latin typeface="Calibri" panose="020F0502020204030204" pitchFamily="34" charset="0"/>
                <a:ea typeface="+mn-ea"/>
                <a:cs typeface="Calibri" panose="020F0502020204030204" pitchFamily="34" charset="0"/>
              </a:rPr>
              <a:t>3.76</a:t>
            </a:r>
          </a:p>
        </p:txBody>
      </p:sp>
      <p:sp>
        <p:nvSpPr>
          <p:cNvPr id="82" name="Título 2">
            <a:extLst>
              <a:ext uri="{FF2B5EF4-FFF2-40B4-BE49-F238E27FC236}">
                <a16:creationId xmlns:a16="http://schemas.microsoft.com/office/drawing/2014/main" id="{EA5EBDD9-A84C-4804-A5FD-9C4AD11C3D4B}"/>
              </a:ext>
            </a:extLst>
          </p:cNvPr>
          <p:cNvSpPr>
            <a:spLocks noGrp="1"/>
          </p:cNvSpPr>
          <p:nvPr>
            <p:ph type="title"/>
          </p:nvPr>
        </p:nvSpPr>
        <p:spPr>
          <a:xfrm>
            <a:off x="231727" y="365127"/>
            <a:ext cx="9442546" cy="970187"/>
          </a:xfrm>
        </p:spPr>
        <p:txBody>
          <a:bodyPr>
            <a:normAutofit/>
          </a:bodyPr>
          <a:lstStyle/>
          <a:p>
            <a:r>
              <a:rPr lang="es-PE" sz="2400" dirty="0"/>
              <a:t>3.1. Conclusiones</a:t>
            </a:r>
            <a:br>
              <a:rPr lang="es-PE" dirty="0"/>
            </a:br>
            <a:endParaRPr lang="es-PE" sz="1800" dirty="0">
              <a:solidFill>
                <a:srgbClr val="1264A1"/>
              </a:solidFill>
            </a:endParaRPr>
          </a:p>
        </p:txBody>
      </p:sp>
    </p:spTree>
    <p:extLst>
      <p:ext uri="{BB962C8B-B14F-4D97-AF65-F5344CB8AC3E}">
        <p14:creationId xmlns:p14="http://schemas.microsoft.com/office/powerpoint/2010/main" val="7765703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8D945A54-3BD5-4B9D-9436-CE7E48350CD6}"/>
              </a:ext>
            </a:extLst>
          </p:cNvPr>
          <p:cNvSpPr>
            <a:spLocks noGrp="1"/>
          </p:cNvSpPr>
          <p:nvPr>
            <p:ph type="title"/>
          </p:nvPr>
        </p:nvSpPr>
        <p:spPr>
          <a:xfrm>
            <a:off x="304802" y="365127"/>
            <a:ext cx="9442546" cy="970187"/>
          </a:xfrm>
        </p:spPr>
        <p:txBody>
          <a:bodyPr/>
          <a:lstStyle/>
          <a:p>
            <a:r>
              <a:rPr lang="es-PE" dirty="0"/>
              <a:t>1. Ficha Técnica</a:t>
            </a:r>
            <a:br>
              <a:rPr lang="es-PE" dirty="0"/>
            </a:br>
            <a:r>
              <a:rPr lang="es-PE" sz="1600" dirty="0"/>
              <a:t>        </a:t>
            </a:r>
            <a:r>
              <a:rPr lang="es-PE" sz="1600" dirty="0">
                <a:solidFill>
                  <a:srgbClr val="1264A1"/>
                </a:solidFill>
              </a:rPr>
              <a:t>1.2 Metodología</a:t>
            </a:r>
          </a:p>
        </p:txBody>
      </p:sp>
      <p:grpSp>
        <p:nvGrpSpPr>
          <p:cNvPr id="7" name="Group 5">
            <a:extLst>
              <a:ext uri="{FF2B5EF4-FFF2-40B4-BE49-F238E27FC236}">
                <a16:creationId xmlns:a16="http://schemas.microsoft.com/office/drawing/2014/main" id="{B2C35551-0B4A-4CD6-8811-17C32B280809}"/>
              </a:ext>
            </a:extLst>
          </p:cNvPr>
          <p:cNvGrpSpPr/>
          <p:nvPr/>
        </p:nvGrpSpPr>
        <p:grpSpPr>
          <a:xfrm>
            <a:off x="1716896" y="1587513"/>
            <a:ext cx="921512" cy="3178000"/>
            <a:chOff x="2905125" y="1591065"/>
            <a:chExt cx="1224646" cy="4223411"/>
          </a:xfrm>
        </p:grpSpPr>
        <p:sp>
          <p:nvSpPr>
            <p:cNvPr id="8" name="Freeform 859">
              <a:extLst>
                <a:ext uri="{FF2B5EF4-FFF2-40B4-BE49-F238E27FC236}">
                  <a16:creationId xmlns:a16="http://schemas.microsoft.com/office/drawing/2014/main" id="{09542134-9B2D-4E9C-B713-B32555CB0574}"/>
                </a:ext>
              </a:extLst>
            </p:cNvPr>
            <p:cNvSpPr>
              <a:spLocks noEditPoints="1"/>
            </p:cNvSpPr>
            <p:nvPr/>
          </p:nvSpPr>
          <p:spPr bwMode="auto">
            <a:xfrm>
              <a:off x="2905125" y="2192613"/>
              <a:ext cx="1224646" cy="3621863"/>
            </a:xfrm>
            <a:custGeom>
              <a:avLst/>
              <a:gdLst>
                <a:gd name="T0" fmla="*/ 559 w 682"/>
                <a:gd name="T1" fmla="*/ 576 h 2017"/>
                <a:gd name="T2" fmla="*/ 566 w 682"/>
                <a:gd name="T3" fmla="*/ 745 h 2017"/>
                <a:gd name="T4" fmla="*/ 575 w 682"/>
                <a:gd name="T5" fmla="*/ 707 h 2017"/>
                <a:gd name="T6" fmla="*/ 567 w 682"/>
                <a:gd name="T7" fmla="*/ 556 h 2017"/>
                <a:gd name="T8" fmla="*/ 558 w 682"/>
                <a:gd name="T9" fmla="*/ 467 h 2017"/>
                <a:gd name="T10" fmla="*/ 472 w 682"/>
                <a:gd name="T11" fmla="*/ 221 h 2017"/>
                <a:gd name="T12" fmla="*/ 455 w 682"/>
                <a:gd name="T13" fmla="*/ 0 h 2017"/>
                <a:gd name="T14" fmla="*/ 555 w 682"/>
                <a:gd name="T15" fmla="*/ 72 h 2017"/>
                <a:gd name="T16" fmla="*/ 651 w 682"/>
                <a:gd name="T17" fmla="*/ 155 h 2017"/>
                <a:gd name="T18" fmla="*/ 674 w 682"/>
                <a:gd name="T19" fmla="*/ 438 h 2017"/>
                <a:gd name="T20" fmla="*/ 678 w 682"/>
                <a:gd name="T21" fmla="*/ 734 h 2017"/>
                <a:gd name="T22" fmla="*/ 671 w 682"/>
                <a:gd name="T23" fmla="*/ 894 h 2017"/>
                <a:gd name="T24" fmla="*/ 651 w 682"/>
                <a:gd name="T25" fmla="*/ 919 h 2017"/>
                <a:gd name="T26" fmla="*/ 619 w 682"/>
                <a:gd name="T27" fmla="*/ 1042 h 2017"/>
                <a:gd name="T28" fmla="*/ 549 w 682"/>
                <a:gd name="T29" fmla="*/ 1082 h 2017"/>
                <a:gd name="T30" fmla="*/ 545 w 682"/>
                <a:gd name="T31" fmla="*/ 1063 h 2017"/>
                <a:gd name="T32" fmla="*/ 579 w 682"/>
                <a:gd name="T33" fmla="*/ 1006 h 2017"/>
                <a:gd name="T34" fmla="*/ 563 w 682"/>
                <a:gd name="T35" fmla="*/ 1016 h 2017"/>
                <a:gd name="T36" fmla="*/ 542 w 682"/>
                <a:gd name="T37" fmla="*/ 1033 h 2017"/>
                <a:gd name="T38" fmla="*/ 525 w 682"/>
                <a:gd name="T39" fmla="*/ 1107 h 2017"/>
                <a:gd name="T40" fmla="*/ 500 w 682"/>
                <a:gd name="T41" fmla="*/ 1319 h 2017"/>
                <a:gd name="T42" fmla="*/ 493 w 682"/>
                <a:gd name="T43" fmla="*/ 1531 h 2017"/>
                <a:gd name="T44" fmla="*/ 460 w 682"/>
                <a:gd name="T45" fmla="*/ 1729 h 2017"/>
                <a:gd name="T46" fmla="*/ 428 w 682"/>
                <a:gd name="T47" fmla="*/ 1831 h 2017"/>
                <a:gd name="T48" fmla="*/ 418 w 682"/>
                <a:gd name="T49" fmla="*/ 1899 h 2017"/>
                <a:gd name="T50" fmla="*/ 455 w 682"/>
                <a:gd name="T51" fmla="*/ 1992 h 2017"/>
                <a:gd name="T52" fmla="*/ 322 w 682"/>
                <a:gd name="T53" fmla="*/ 1992 h 2017"/>
                <a:gd name="T54" fmla="*/ 320 w 682"/>
                <a:gd name="T55" fmla="*/ 1910 h 2017"/>
                <a:gd name="T56" fmla="*/ 326 w 682"/>
                <a:gd name="T57" fmla="*/ 1864 h 2017"/>
                <a:gd name="T58" fmla="*/ 320 w 682"/>
                <a:gd name="T59" fmla="*/ 1823 h 2017"/>
                <a:gd name="T60" fmla="*/ 331 w 682"/>
                <a:gd name="T61" fmla="*/ 1610 h 2017"/>
                <a:gd name="T62" fmla="*/ 358 w 682"/>
                <a:gd name="T63" fmla="*/ 1393 h 2017"/>
                <a:gd name="T64" fmla="*/ 351 w 682"/>
                <a:gd name="T65" fmla="*/ 1090 h 2017"/>
                <a:gd name="T66" fmla="*/ 322 w 682"/>
                <a:gd name="T67" fmla="*/ 972 h 2017"/>
                <a:gd name="T68" fmla="*/ 284 w 682"/>
                <a:gd name="T69" fmla="*/ 1195 h 2017"/>
                <a:gd name="T70" fmla="*/ 262 w 682"/>
                <a:gd name="T71" fmla="*/ 1406 h 2017"/>
                <a:gd name="T72" fmla="*/ 273 w 682"/>
                <a:gd name="T73" fmla="*/ 1603 h 2017"/>
                <a:gd name="T74" fmla="*/ 270 w 682"/>
                <a:gd name="T75" fmla="*/ 1810 h 2017"/>
                <a:gd name="T76" fmla="*/ 256 w 682"/>
                <a:gd name="T77" fmla="*/ 1848 h 2017"/>
                <a:gd name="T78" fmla="*/ 267 w 682"/>
                <a:gd name="T79" fmla="*/ 1917 h 2017"/>
                <a:gd name="T80" fmla="*/ 245 w 682"/>
                <a:gd name="T81" fmla="*/ 1974 h 2017"/>
                <a:gd name="T82" fmla="*/ 176 w 682"/>
                <a:gd name="T83" fmla="*/ 2016 h 2017"/>
                <a:gd name="T84" fmla="*/ 96 w 682"/>
                <a:gd name="T85" fmla="*/ 2010 h 2017"/>
                <a:gd name="T86" fmla="*/ 134 w 682"/>
                <a:gd name="T87" fmla="*/ 1924 h 2017"/>
                <a:gd name="T88" fmla="*/ 148 w 682"/>
                <a:gd name="T89" fmla="*/ 1843 h 2017"/>
                <a:gd name="T90" fmla="*/ 126 w 682"/>
                <a:gd name="T91" fmla="*/ 1626 h 2017"/>
                <a:gd name="T92" fmla="*/ 122 w 682"/>
                <a:gd name="T93" fmla="*/ 1306 h 2017"/>
                <a:gd name="T94" fmla="*/ 118 w 682"/>
                <a:gd name="T95" fmla="*/ 1072 h 2017"/>
                <a:gd name="T96" fmla="*/ 33 w 682"/>
                <a:gd name="T97" fmla="*/ 999 h 2017"/>
                <a:gd name="T98" fmla="*/ 16 w 682"/>
                <a:gd name="T99" fmla="*/ 891 h 2017"/>
                <a:gd name="T100" fmla="*/ 2 w 682"/>
                <a:gd name="T101" fmla="*/ 865 h 2017"/>
                <a:gd name="T102" fmla="*/ 9 w 682"/>
                <a:gd name="T103" fmla="*/ 687 h 2017"/>
                <a:gd name="T104" fmla="*/ 20 w 682"/>
                <a:gd name="T105" fmla="*/ 497 h 2017"/>
                <a:gd name="T106" fmla="*/ 54 w 682"/>
                <a:gd name="T107" fmla="*/ 280 h 2017"/>
                <a:gd name="T108" fmla="*/ 85 w 682"/>
                <a:gd name="T109" fmla="*/ 100 h 2017"/>
                <a:gd name="T110" fmla="*/ 207 w 682"/>
                <a:gd name="T111" fmla="*/ 48 h 2017"/>
                <a:gd name="T112" fmla="*/ 277 w 682"/>
                <a:gd name="T113" fmla="*/ 11 h 2017"/>
                <a:gd name="T114" fmla="*/ 283 w 682"/>
                <a:gd name="T115" fmla="*/ 217 h 2017"/>
                <a:gd name="T116" fmla="*/ 297 w 682"/>
                <a:gd name="T117" fmla="*/ 475 h 2017"/>
                <a:gd name="T118" fmla="*/ 299 w 682"/>
                <a:gd name="T119" fmla="*/ 656 h 2017"/>
                <a:gd name="T120" fmla="*/ 383 w 682"/>
                <a:gd name="T121" fmla="*/ 602 h 2017"/>
                <a:gd name="T122" fmla="*/ 394 w 682"/>
                <a:gd name="T123" fmla="*/ 333 h 2017"/>
                <a:gd name="T124" fmla="*/ 448 w 682"/>
                <a:gd name="T125" fmla="*/ 56 h 2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82" h="2017">
                  <a:moveTo>
                    <a:pt x="558" y="455"/>
                  </a:moveTo>
                  <a:lnTo>
                    <a:pt x="557" y="459"/>
                  </a:lnTo>
                  <a:lnTo>
                    <a:pt x="555" y="470"/>
                  </a:lnTo>
                  <a:lnTo>
                    <a:pt x="554" y="485"/>
                  </a:lnTo>
                  <a:lnTo>
                    <a:pt x="553" y="502"/>
                  </a:lnTo>
                  <a:lnTo>
                    <a:pt x="553" y="521"/>
                  </a:lnTo>
                  <a:lnTo>
                    <a:pt x="553" y="538"/>
                  </a:lnTo>
                  <a:lnTo>
                    <a:pt x="554" y="551"/>
                  </a:lnTo>
                  <a:lnTo>
                    <a:pt x="559" y="576"/>
                  </a:lnTo>
                  <a:lnTo>
                    <a:pt x="563" y="603"/>
                  </a:lnTo>
                  <a:lnTo>
                    <a:pt x="565" y="632"/>
                  </a:lnTo>
                  <a:lnTo>
                    <a:pt x="563" y="649"/>
                  </a:lnTo>
                  <a:lnTo>
                    <a:pt x="562" y="669"/>
                  </a:lnTo>
                  <a:lnTo>
                    <a:pt x="561" y="688"/>
                  </a:lnTo>
                  <a:lnTo>
                    <a:pt x="559" y="707"/>
                  </a:lnTo>
                  <a:lnTo>
                    <a:pt x="559" y="722"/>
                  </a:lnTo>
                  <a:lnTo>
                    <a:pt x="562" y="733"/>
                  </a:lnTo>
                  <a:lnTo>
                    <a:pt x="566" y="745"/>
                  </a:lnTo>
                  <a:lnTo>
                    <a:pt x="568" y="756"/>
                  </a:lnTo>
                  <a:lnTo>
                    <a:pt x="571" y="767"/>
                  </a:lnTo>
                  <a:lnTo>
                    <a:pt x="574" y="775"/>
                  </a:lnTo>
                  <a:lnTo>
                    <a:pt x="574" y="779"/>
                  </a:lnTo>
                  <a:lnTo>
                    <a:pt x="574" y="773"/>
                  </a:lnTo>
                  <a:lnTo>
                    <a:pt x="574" y="763"/>
                  </a:lnTo>
                  <a:lnTo>
                    <a:pt x="575" y="747"/>
                  </a:lnTo>
                  <a:lnTo>
                    <a:pt x="575" y="728"/>
                  </a:lnTo>
                  <a:lnTo>
                    <a:pt x="575" y="707"/>
                  </a:lnTo>
                  <a:lnTo>
                    <a:pt x="575" y="687"/>
                  </a:lnTo>
                  <a:lnTo>
                    <a:pt x="575" y="670"/>
                  </a:lnTo>
                  <a:lnTo>
                    <a:pt x="575" y="646"/>
                  </a:lnTo>
                  <a:lnTo>
                    <a:pt x="575" y="623"/>
                  </a:lnTo>
                  <a:lnTo>
                    <a:pt x="575" y="601"/>
                  </a:lnTo>
                  <a:lnTo>
                    <a:pt x="575" y="581"/>
                  </a:lnTo>
                  <a:lnTo>
                    <a:pt x="574" y="569"/>
                  </a:lnTo>
                  <a:lnTo>
                    <a:pt x="571" y="561"/>
                  </a:lnTo>
                  <a:lnTo>
                    <a:pt x="567" y="556"/>
                  </a:lnTo>
                  <a:lnTo>
                    <a:pt x="563" y="549"/>
                  </a:lnTo>
                  <a:lnTo>
                    <a:pt x="562" y="543"/>
                  </a:lnTo>
                  <a:lnTo>
                    <a:pt x="563" y="530"/>
                  </a:lnTo>
                  <a:lnTo>
                    <a:pt x="563" y="517"/>
                  </a:lnTo>
                  <a:lnTo>
                    <a:pt x="562" y="508"/>
                  </a:lnTo>
                  <a:lnTo>
                    <a:pt x="561" y="501"/>
                  </a:lnTo>
                  <a:lnTo>
                    <a:pt x="561" y="491"/>
                  </a:lnTo>
                  <a:lnTo>
                    <a:pt x="559" y="479"/>
                  </a:lnTo>
                  <a:lnTo>
                    <a:pt x="558" y="467"/>
                  </a:lnTo>
                  <a:lnTo>
                    <a:pt x="558" y="459"/>
                  </a:lnTo>
                  <a:lnTo>
                    <a:pt x="558" y="455"/>
                  </a:lnTo>
                  <a:close/>
                  <a:moveTo>
                    <a:pt x="553" y="210"/>
                  </a:moveTo>
                  <a:lnTo>
                    <a:pt x="549" y="212"/>
                  </a:lnTo>
                  <a:lnTo>
                    <a:pt x="541" y="214"/>
                  </a:lnTo>
                  <a:lnTo>
                    <a:pt x="528" y="218"/>
                  </a:lnTo>
                  <a:lnTo>
                    <a:pt x="512" y="222"/>
                  </a:lnTo>
                  <a:lnTo>
                    <a:pt x="493" y="222"/>
                  </a:lnTo>
                  <a:lnTo>
                    <a:pt x="472" y="221"/>
                  </a:lnTo>
                  <a:lnTo>
                    <a:pt x="472" y="237"/>
                  </a:lnTo>
                  <a:lnTo>
                    <a:pt x="475" y="237"/>
                  </a:lnTo>
                  <a:lnTo>
                    <a:pt x="487" y="237"/>
                  </a:lnTo>
                  <a:lnTo>
                    <a:pt x="504" y="235"/>
                  </a:lnTo>
                  <a:lnTo>
                    <a:pt x="521" y="234"/>
                  </a:lnTo>
                  <a:lnTo>
                    <a:pt x="538" y="231"/>
                  </a:lnTo>
                  <a:lnTo>
                    <a:pt x="553" y="226"/>
                  </a:lnTo>
                  <a:lnTo>
                    <a:pt x="553" y="210"/>
                  </a:lnTo>
                  <a:close/>
                  <a:moveTo>
                    <a:pt x="455" y="0"/>
                  </a:moveTo>
                  <a:lnTo>
                    <a:pt x="457" y="2"/>
                  </a:lnTo>
                  <a:lnTo>
                    <a:pt x="460" y="6"/>
                  </a:lnTo>
                  <a:lnTo>
                    <a:pt x="470" y="15"/>
                  </a:lnTo>
                  <a:lnTo>
                    <a:pt x="485" y="26"/>
                  </a:lnTo>
                  <a:lnTo>
                    <a:pt x="499" y="35"/>
                  </a:lnTo>
                  <a:lnTo>
                    <a:pt x="512" y="45"/>
                  </a:lnTo>
                  <a:lnTo>
                    <a:pt x="523" y="52"/>
                  </a:lnTo>
                  <a:lnTo>
                    <a:pt x="537" y="61"/>
                  </a:lnTo>
                  <a:lnTo>
                    <a:pt x="555" y="72"/>
                  </a:lnTo>
                  <a:lnTo>
                    <a:pt x="575" y="83"/>
                  </a:lnTo>
                  <a:lnTo>
                    <a:pt x="593" y="93"/>
                  </a:lnTo>
                  <a:lnTo>
                    <a:pt x="610" y="100"/>
                  </a:lnTo>
                  <a:lnTo>
                    <a:pt x="622" y="106"/>
                  </a:lnTo>
                  <a:lnTo>
                    <a:pt x="634" y="111"/>
                  </a:lnTo>
                  <a:lnTo>
                    <a:pt x="642" y="116"/>
                  </a:lnTo>
                  <a:lnTo>
                    <a:pt x="644" y="123"/>
                  </a:lnTo>
                  <a:lnTo>
                    <a:pt x="647" y="135"/>
                  </a:lnTo>
                  <a:lnTo>
                    <a:pt x="651" y="155"/>
                  </a:lnTo>
                  <a:lnTo>
                    <a:pt x="655" y="182"/>
                  </a:lnTo>
                  <a:lnTo>
                    <a:pt x="659" y="213"/>
                  </a:lnTo>
                  <a:lnTo>
                    <a:pt x="661" y="234"/>
                  </a:lnTo>
                  <a:lnTo>
                    <a:pt x="663" y="260"/>
                  </a:lnTo>
                  <a:lnTo>
                    <a:pt x="665" y="290"/>
                  </a:lnTo>
                  <a:lnTo>
                    <a:pt x="667" y="323"/>
                  </a:lnTo>
                  <a:lnTo>
                    <a:pt x="668" y="357"/>
                  </a:lnTo>
                  <a:lnTo>
                    <a:pt x="672" y="390"/>
                  </a:lnTo>
                  <a:lnTo>
                    <a:pt x="674" y="438"/>
                  </a:lnTo>
                  <a:lnTo>
                    <a:pt x="676" y="485"/>
                  </a:lnTo>
                  <a:lnTo>
                    <a:pt x="677" y="530"/>
                  </a:lnTo>
                  <a:lnTo>
                    <a:pt x="680" y="570"/>
                  </a:lnTo>
                  <a:lnTo>
                    <a:pt x="682" y="602"/>
                  </a:lnTo>
                  <a:lnTo>
                    <a:pt x="682" y="635"/>
                  </a:lnTo>
                  <a:lnTo>
                    <a:pt x="681" y="667"/>
                  </a:lnTo>
                  <a:lnTo>
                    <a:pt x="680" y="696"/>
                  </a:lnTo>
                  <a:lnTo>
                    <a:pt x="678" y="720"/>
                  </a:lnTo>
                  <a:lnTo>
                    <a:pt x="678" y="734"/>
                  </a:lnTo>
                  <a:lnTo>
                    <a:pt x="677" y="752"/>
                  </a:lnTo>
                  <a:lnTo>
                    <a:pt x="677" y="775"/>
                  </a:lnTo>
                  <a:lnTo>
                    <a:pt x="676" y="800"/>
                  </a:lnTo>
                  <a:lnTo>
                    <a:pt x="674" y="823"/>
                  </a:lnTo>
                  <a:lnTo>
                    <a:pt x="673" y="847"/>
                  </a:lnTo>
                  <a:lnTo>
                    <a:pt x="672" y="865"/>
                  </a:lnTo>
                  <a:lnTo>
                    <a:pt x="672" y="881"/>
                  </a:lnTo>
                  <a:lnTo>
                    <a:pt x="672" y="889"/>
                  </a:lnTo>
                  <a:lnTo>
                    <a:pt x="671" y="894"/>
                  </a:lnTo>
                  <a:lnTo>
                    <a:pt x="668" y="898"/>
                  </a:lnTo>
                  <a:lnTo>
                    <a:pt x="665" y="900"/>
                  </a:lnTo>
                  <a:lnTo>
                    <a:pt x="661" y="903"/>
                  </a:lnTo>
                  <a:lnTo>
                    <a:pt x="657" y="904"/>
                  </a:lnTo>
                  <a:lnTo>
                    <a:pt x="655" y="906"/>
                  </a:lnTo>
                  <a:lnTo>
                    <a:pt x="652" y="907"/>
                  </a:lnTo>
                  <a:lnTo>
                    <a:pt x="652" y="907"/>
                  </a:lnTo>
                  <a:lnTo>
                    <a:pt x="652" y="909"/>
                  </a:lnTo>
                  <a:lnTo>
                    <a:pt x="651" y="919"/>
                  </a:lnTo>
                  <a:lnTo>
                    <a:pt x="651" y="932"/>
                  </a:lnTo>
                  <a:lnTo>
                    <a:pt x="650" y="946"/>
                  </a:lnTo>
                  <a:lnTo>
                    <a:pt x="650" y="961"/>
                  </a:lnTo>
                  <a:lnTo>
                    <a:pt x="648" y="972"/>
                  </a:lnTo>
                  <a:lnTo>
                    <a:pt x="648" y="980"/>
                  </a:lnTo>
                  <a:lnTo>
                    <a:pt x="644" y="993"/>
                  </a:lnTo>
                  <a:lnTo>
                    <a:pt x="638" y="1009"/>
                  </a:lnTo>
                  <a:lnTo>
                    <a:pt x="629" y="1027"/>
                  </a:lnTo>
                  <a:lnTo>
                    <a:pt x="619" y="1042"/>
                  </a:lnTo>
                  <a:lnTo>
                    <a:pt x="609" y="1053"/>
                  </a:lnTo>
                  <a:lnTo>
                    <a:pt x="597" y="1061"/>
                  </a:lnTo>
                  <a:lnTo>
                    <a:pt x="588" y="1067"/>
                  </a:lnTo>
                  <a:lnTo>
                    <a:pt x="578" y="1073"/>
                  </a:lnTo>
                  <a:lnTo>
                    <a:pt x="567" y="1080"/>
                  </a:lnTo>
                  <a:lnTo>
                    <a:pt x="558" y="1084"/>
                  </a:lnTo>
                  <a:lnTo>
                    <a:pt x="553" y="1085"/>
                  </a:lnTo>
                  <a:lnTo>
                    <a:pt x="550" y="1084"/>
                  </a:lnTo>
                  <a:lnTo>
                    <a:pt x="549" y="1082"/>
                  </a:lnTo>
                  <a:lnTo>
                    <a:pt x="549" y="1080"/>
                  </a:lnTo>
                  <a:lnTo>
                    <a:pt x="547" y="1078"/>
                  </a:lnTo>
                  <a:lnTo>
                    <a:pt x="547" y="1077"/>
                  </a:lnTo>
                  <a:lnTo>
                    <a:pt x="547" y="1076"/>
                  </a:lnTo>
                  <a:lnTo>
                    <a:pt x="546" y="1074"/>
                  </a:lnTo>
                  <a:lnTo>
                    <a:pt x="545" y="1072"/>
                  </a:lnTo>
                  <a:lnTo>
                    <a:pt x="544" y="1069"/>
                  </a:lnTo>
                  <a:lnTo>
                    <a:pt x="544" y="1065"/>
                  </a:lnTo>
                  <a:lnTo>
                    <a:pt x="545" y="1063"/>
                  </a:lnTo>
                  <a:lnTo>
                    <a:pt x="546" y="1060"/>
                  </a:lnTo>
                  <a:lnTo>
                    <a:pt x="550" y="1055"/>
                  </a:lnTo>
                  <a:lnTo>
                    <a:pt x="557" y="1048"/>
                  </a:lnTo>
                  <a:lnTo>
                    <a:pt x="562" y="1042"/>
                  </a:lnTo>
                  <a:lnTo>
                    <a:pt x="568" y="1035"/>
                  </a:lnTo>
                  <a:lnTo>
                    <a:pt x="572" y="1031"/>
                  </a:lnTo>
                  <a:lnTo>
                    <a:pt x="575" y="1026"/>
                  </a:lnTo>
                  <a:lnTo>
                    <a:pt x="578" y="1017"/>
                  </a:lnTo>
                  <a:lnTo>
                    <a:pt x="579" y="1006"/>
                  </a:lnTo>
                  <a:lnTo>
                    <a:pt x="580" y="996"/>
                  </a:lnTo>
                  <a:lnTo>
                    <a:pt x="579" y="985"/>
                  </a:lnTo>
                  <a:lnTo>
                    <a:pt x="576" y="978"/>
                  </a:lnTo>
                  <a:lnTo>
                    <a:pt x="574" y="972"/>
                  </a:lnTo>
                  <a:lnTo>
                    <a:pt x="572" y="970"/>
                  </a:lnTo>
                  <a:lnTo>
                    <a:pt x="570" y="975"/>
                  </a:lnTo>
                  <a:lnTo>
                    <a:pt x="568" y="988"/>
                  </a:lnTo>
                  <a:lnTo>
                    <a:pt x="566" y="1001"/>
                  </a:lnTo>
                  <a:lnTo>
                    <a:pt x="563" y="1016"/>
                  </a:lnTo>
                  <a:lnTo>
                    <a:pt x="561" y="1025"/>
                  </a:lnTo>
                  <a:lnTo>
                    <a:pt x="559" y="1029"/>
                  </a:lnTo>
                  <a:lnTo>
                    <a:pt x="558" y="1031"/>
                  </a:lnTo>
                  <a:lnTo>
                    <a:pt x="557" y="1034"/>
                  </a:lnTo>
                  <a:lnTo>
                    <a:pt x="554" y="1035"/>
                  </a:lnTo>
                  <a:lnTo>
                    <a:pt x="553" y="1036"/>
                  </a:lnTo>
                  <a:lnTo>
                    <a:pt x="550" y="1036"/>
                  </a:lnTo>
                  <a:lnTo>
                    <a:pt x="546" y="1035"/>
                  </a:lnTo>
                  <a:lnTo>
                    <a:pt x="542" y="1033"/>
                  </a:lnTo>
                  <a:lnTo>
                    <a:pt x="540" y="1030"/>
                  </a:lnTo>
                  <a:lnTo>
                    <a:pt x="538" y="1027"/>
                  </a:lnTo>
                  <a:lnTo>
                    <a:pt x="537" y="1023"/>
                  </a:lnTo>
                  <a:lnTo>
                    <a:pt x="536" y="1018"/>
                  </a:lnTo>
                  <a:lnTo>
                    <a:pt x="536" y="1013"/>
                  </a:lnTo>
                  <a:lnTo>
                    <a:pt x="533" y="1033"/>
                  </a:lnTo>
                  <a:lnTo>
                    <a:pt x="532" y="1057"/>
                  </a:lnTo>
                  <a:lnTo>
                    <a:pt x="528" y="1082"/>
                  </a:lnTo>
                  <a:lnTo>
                    <a:pt x="525" y="1107"/>
                  </a:lnTo>
                  <a:lnTo>
                    <a:pt x="524" y="1128"/>
                  </a:lnTo>
                  <a:lnTo>
                    <a:pt x="521" y="1149"/>
                  </a:lnTo>
                  <a:lnTo>
                    <a:pt x="517" y="1175"/>
                  </a:lnTo>
                  <a:lnTo>
                    <a:pt x="513" y="1204"/>
                  </a:lnTo>
                  <a:lnTo>
                    <a:pt x="510" y="1233"/>
                  </a:lnTo>
                  <a:lnTo>
                    <a:pt x="507" y="1260"/>
                  </a:lnTo>
                  <a:lnTo>
                    <a:pt x="503" y="1285"/>
                  </a:lnTo>
                  <a:lnTo>
                    <a:pt x="502" y="1304"/>
                  </a:lnTo>
                  <a:lnTo>
                    <a:pt x="500" y="1319"/>
                  </a:lnTo>
                  <a:lnTo>
                    <a:pt x="499" y="1343"/>
                  </a:lnTo>
                  <a:lnTo>
                    <a:pt x="498" y="1370"/>
                  </a:lnTo>
                  <a:lnTo>
                    <a:pt x="496" y="1400"/>
                  </a:lnTo>
                  <a:lnTo>
                    <a:pt x="496" y="1429"/>
                  </a:lnTo>
                  <a:lnTo>
                    <a:pt x="495" y="1457"/>
                  </a:lnTo>
                  <a:lnTo>
                    <a:pt x="495" y="1479"/>
                  </a:lnTo>
                  <a:lnTo>
                    <a:pt x="495" y="1493"/>
                  </a:lnTo>
                  <a:lnTo>
                    <a:pt x="494" y="1510"/>
                  </a:lnTo>
                  <a:lnTo>
                    <a:pt x="493" y="1531"/>
                  </a:lnTo>
                  <a:lnTo>
                    <a:pt x="489" y="1555"/>
                  </a:lnTo>
                  <a:lnTo>
                    <a:pt x="486" y="1577"/>
                  </a:lnTo>
                  <a:lnTo>
                    <a:pt x="482" y="1599"/>
                  </a:lnTo>
                  <a:lnTo>
                    <a:pt x="481" y="1618"/>
                  </a:lnTo>
                  <a:lnTo>
                    <a:pt x="478" y="1636"/>
                  </a:lnTo>
                  <a:lnTo>
                    <a:pt x="473" y="1658"/>
                  </a:lnTo>
                  <a:lnTo>
                    <a:pt x="469" y="1682"/>
                  </a:lnTo>
                  <a:lnTo>
                    <a:pt x="464" y="1707"/>
                  </a:lnTo>
                  <a:lnTo>
                    <a:pt x="460" y="1729"/>
                  </a:lnTo>
                  <a:lnTo>
                    <a:pt x="457" y="1747"/>
                  </a:lnTo>
                  <a:lnTo>
                    <a:pt x="455" y="1762"/>
                  </a:lnTo>
                  <a:lnTo>
                    <a:pt x="452" y="1777"/>
                  </a:lnTo>
                  <a:lnTo>
                    <a:pt x="449" y="1793"/>
                  </a:lnTo>
                  <a:lnTo>
                    <a:pt x="445" y="1809"/>
                  </a:lnTo>
                  <a:lnTo>
                    <a:pt x="443" y="1821"/>
                  </a:lnTo>
                  <a:lnTo>
                    <a:pt x="441" y="1830"/>
                  </a:lnTo>
                  <a:lnTo>
                    <a:pt x="440" y="1832"/>
                  </a:lnTo>
                  <a:lnTo>
                    <a:pt x="428" y="1831"/>
                  </a:lnTo>
                  <a:lnTo>
                    <a:pt x="427" y="1834"/>
                  </a:lnTo>
                  <a:lnTo>
                    <a:pt x="423" y="1838"/>
                  </a:lnTo>
                  <a:lnTo>
                    <a:pt x="419" y="1844"/>
                  </a:lnTo>
                  <a:lnTo>
                    <a:pt x="415" y="1851"/>
                  </a:lnTo>
                  <a:lnTo>
                    <a:pt x="413" y="1853"/>
                  </a:lnTo>
                  <a:lnTo>
                    <a:pt x="411" y="1859"/>
                  </a:lnTo>
                  <a:lnTo>
                    <a:pt x="411" y="1869"/>
                  </a:lnTo>
                  <a:lnTo>
                    <a:pt x="414" y="1882"/>
                  </a:lnTo>
                  <a:lnTo>
                    <a:pt x="418" y="1899"/>
                  </a:lnTo>
                  <a:lnTo>
                    <a:pt x="424" y="1915"/>
                  </a:lnTo>
                  <a:lnTo>
                    <a:pt x="431" y="1931"/>
                  </a:lnTo>
                  <a:lnTo>
                    <a:pt x="439" y="1945"/>
                  </a:lnTo>
                  <a:lnTo>
                    <a:pt x="445" y="1957"/>
                  </a:lnTo>
                  <a:lnTo>
                    <a:pt x="451" y="1966"/>
                  </a:lnTo>
                  <a:lnTo>
                    <a:pt x="453" y="1975"/>
                  </a:lnTo>
                  <a:lnTo>
                    <a:pt x="455" y="1984"/>
                  </a:lnTo>
                  <a:lnTo>
                    <a:pt x="455" y="1989"/>
                  </a:lnTo>
                  <a:lnTo>
                    <a:pt x="455" y="1992"/>
                  </a:lnTo>
                  <a:lnTo>
                    <a:pt x="443" y="2000"/>
                  </a:lnTo>
                  <a:lnTo>
                    <a:pt x="426" y="2007"/>
                  </a:lnTo>
                  <a:lnTo>
                    <a:pt x="405" y="2010"/>
                  </a:lnTo>
                  <a:lnTo>
                    <a:pt x="380" y="2013"/>
                  </a:lnTo>
                  <a:lnTo>
                    <a:pt x="363" y="2012"/>
                  </a:lnTo>
                  <a:lnTo>
                    <a:pt x="349" y="2008"/>
                  </a:lnTo>
                  <a:lnTo>
                    <a:pt x="337" y="2003"/>
                  </a:lnTo>
                  <a:lnTo>
                    <a:pt x="328" y="1996"/>
                  </a:lnTo>
                  <a:lnTo>
                    <a:pt x="322" y="1992"/>
                  </a:lnTo>
                  <a:lnTo>
                    <a:pt x="320" y="1991"/>
                  </a:lnTo>
                  <a:lnTo>
                    <a:pt x="320" y="1987"/>
                  </a:lnTo>
                  <a:lnTo>
                    <a:pt x="320" y="1978"/>
                  </a:lnTo>
                  <a:lnTo>
                    <a:pt x="320" y="1966"/>
                  </a:lnTo>
                  <a:lnTo>
                    <a:pt x="318" y="1953"/>
                  </a:lnTo>
                  <a:lnTo>
                    <a:pt x="318" y="1941"/>
                  </a:lnTo>
                  <a:lnTo>
                    <a:pt x="318" y="1933"/>
                  </a:lnTo>
                  <a:lnTo>
                    <a:pt x="320" y="1923"/>
                  </a:lnTo>
                  <a:lnTo>
                    <a:pt x="320" y="1910"/>
                  </a:lnTo>
                  <a:lnTo>
                    <a:pt x="321" y="1894"/>
                  </a:lnTo>
                  <a:lnTo>
                    <a:pt x="320" y="1880"/>
                  </a:lnTo>
                  <a:lnTo>
                    <a:pt x="320" y="1874"/>
                  </a:lnTo>
                  <a:lnTo>
                    <a:pt x="321" y="1870"/>
                  </a:lnTo>
                  <a:lnTo>
                    <a:pt x="321" y="1868"/>
                  </a:lnTo>
                  <a:lnTo>
                    <a:pt x="322" y="1866"/>
                  </a:lnTo>
                  <a:lnTo>
                    <a:pt x="324" y="1865"/>
                  </a:lnTo>
                  <a:lnTo>
                    <a:pt x="325" y="1865"/>
                  </a:lnTo>
                  <a:lnTo>
                    <a:pt x="326" y="1864"/>
                  </a:lnTo>
                  <a:lnTo>
                    <a:pt x="326" y="1865"/>
                  </a:lnTo>
                  <a:lnTo>
                    <a:pt x="328" y="1865"/>
                  </a:lnTo>
                  <a:lnTo>
                    <a:pt x="328" y="1861"/>
                  </a:lnTo>
                  <a:lnTo>
                    <a:pt x="328" y="1853"/>
                  </a:lnTo>
                  <a:lnTo>
                    <a:pt x="328" y="1843"/>
                  </a:lnTo>
                  <a:lnTo>
                    <a:pt x="328" y="1835"/>
                  </a:lnTo>
                  <a:lnTo>
                    <a:pt x="328" y="1830"/>
                  </a:lnTo>
                  <a:lnTo>
                    <a:pt x="328" y="1826"/>
                  </a:lnTo>
                  <a:lnTo>
                    <a:pt x="320" y="1823"/>
                  </a:lnTo>
                  <a:lnTo>
                    <a:pt x="320" y="1813"/>
                  </a:lnTo>
                  <a:lnTo>
                    <a:pt x="321" y="1796"/>
                  </a:lnTo>
                  <a:lnTo>
                    <a:pt x="321" y="1772"/>
                  </a:lnTo>
                  <a:lnTo>
                    <a:pt x="322" y="1745"/>
                  </a:lnTo>
                  <a:lnTo>
                    <a:pt x="324" y="1716"/>
                  </a:lnTo>
                  <a:lnTo>
                    <a:pt x="326" y="1686"/>
                  </a:lnTo>
                  <a:lnTo>
                    <a:pt x="328" y="1657"/>
                  </a:lnTo>
                  <a:lnTo>
                    <a:pt x="329" y="1631"/>
                  </a:lnTo>
                  <a:lnTo>
                    <a:pt x="331" y="1610"/>
                  </a:lnTo>
                  <a:lnTo>
                    <a:pt x="333" y="1594"/>
                  </a:lnTo>
                  <a:lnTo>
                    <a:pt x="335" y="1572"/>
                  </a:lnTo>
                  <a:lnTo>
                    <a:pt x="339" y="1544"/>
                  </a:lnTo>
                  <a:lnTo>
                    <a:pt x="342" y="1516"/>
                  </a:lnTo>
                  <a:lnTo>
                    <a:pt x="347" y="1487"/>
                  </a:lnTo>
                  <a:lnTo>
                    <a:pt x="351" y="1461"/>
                  </a:lnTo>
                  <a:lnTo>
                    <a:pt x="354" y="1438"/>
                  </a:lnTo>
                  <a:lnTo>
                    <a:pt x="356" y="1419"/>
                  </a:lnTo>
                  <a:lnTo>
                    <a:pt x="358" y="1393"/>
                  </a:lnTo>
                  <a:lnTo>
                    <a:pt x="359" y="1362"/>
                  </a:lnTo>
                  <a:lnTo>
                    <a:pt x="359" y="1330"/>
                  </a:lnTo>
                  <a:lnTo>
                    <a:pt x="359" y="1297"/>
                  </a:lnTo>
                  <a:lnTo>
                    <a:pt x="359" y="1268"/>
                  </a:lnTo>
                  <a:lnTo>
                    <a:pt x="359" y="1243"/>
                  </a:lnTo>
                  <a:lnTo>
                    <a:pt x="358" y="1211"/>
                  </a:lnTo>
                  <a:lnTo>
                    <a:pt x="355" y="1173"/>
                  </a:lnTo>
                  <a:lnTo>
                    <a:pt x="354" y="1131"/>
                  </a:lnTo>
                  <a:lnTo>
                    <a:pt x="351" y="1090"/>
                  </a:lnTo>
                  <a:lnTo>
                    <a:pt x="349" y="1050"/>
                  </a:lnTo>
                  <a:lnTo>
                    <a:pt x="346" y="1021"/>
                  </a:lnTo>
                  <a:lnTo>
                    <a:pt x="342" y="997"/>
                  </a:lnTo>
                  <a:lnTo>
                    <a:pt x="337" y="981"/>
                  </a:lnTo>
                  <a:lnTo>
                    <a:pt x="331" y="970"/>
                  </a:lnTo>
                  <a:lnTo>
                    <a:pt x="328" y="963"/>
                  </a:lnTo>
                  <a:lnTo>
                    <a:pt x="326" y="961"/>
                  </a:lnTo>
                  <a:lnTo>
                    <a:pt x="325" y="964"/>
                  </a:lnTo>
                  <a:lnTo>
                    <a:pt x="322" y="972"/>
                  </a:lnTo>
                  <a:lnTo>
                    <a:pt x="318" y="985"/>
                  </a:lnTo>
                  <a:lnTo>
                    <a:pt x="313" y="1001"/>
                  </a:lnTo>
                  <a:lnTo>
                    <a:pt x="307" y="1019"/>
                  </a:lnTo>
                  <a:lnTo>
                    <a:pt x="303" y="1039"/>
                  </a:lnTo>
                  <a:lnTo>
                    <a:pt x="299" y="1057"/>
                  </a:lnTo>
                  <a:lnTo>
                    <a:pt x="294" y="1088"/>
                  </a:lnTo>
                  <a:lnTo>
                    <a:pt x="290" y="1123"/>
                  </a:lnTo>
                  <a:lnTo>
                    <a:pt x="287" y="1160"/>
                  </a:lnTo>
                  <a:lnTo>
                    <a:pt x="284" y="1195"/>
                  </a:lnTo>
                  <a:lnTo>
                    <a:pt x="282" y="1225"/>
                  </a:lnTo>
                  <a:lnTo>
                    <a:pt x="279" y="1243"/>
                  </a:lnTo>
                  <a:lnTo>
                    <a:pt x="277" y="1267"/>
                  </a:lnTo>
                  <a:lnTo>
                    <a:pt x="274" y="1293"/>
                  </a:lnTo>
                  <a:lnTo>
                    <a:pt x="270" y="1319"/>
                  </a:lnTo>
                  <a:lnTo>
                    <a:pt x="267" y="1347"/>
                  </a:lnTo>
                  <a:lnTo>
                    <a:pt x="265" y="1370"/>
                  </a:lnTo>
                  <a:lnTo>
                    <a:pt x="263" y="1391"/>
                  </a:lnTo>
                  <a:lnTo>
                    <a:pt x="262" y="1406"/>
                  </a:lnTo>
                  <a:lnTo>
                    <a:pt x="262" y="1423"/>
                  </a:lnTo>
                  <a:lnTo>
                    <a:pt x="262" y="1444"/>
                  </a:lnTo>
                  <a:lnTo>
                    <a:pt x="263" y="1468"/>
                  </a:lnTo>
                  <a:lnTo>
                    <a:pt x="265" y="1495"/>
                  </a:lnTo>
                  <a:lnTo>
                    <a:pt x="267" y="1520"/>
                  </a:lnTo>
                  <a:lnTo>
                    <a:pt x="270" y="1543"/>
                  </a:lnTo>
                  <a:lnTo>
                    <a:pt x="271" y="1561"/>
                  </a:lnTo>
                  <a:lnTo>
                    <a:pt x="273" y="1580"/>
                  </a:lnTo>
                  <a:lnTo>
                    <a:pt x="273" y="1603"/>
                  </a:lnTo>
                  <a:lnTo>
                    <a:pt x="273" y="1631"/>
                  </a:lnTo>
                  <a:lnTo>
                    <a:pt x="271" y="1658"/>
                  </a:lnTo>
                  <a:lnTo>
                    <a:pt x="270" y="1686"/>
                  </a:lnTo>
                  <a:lnTo>
                    <a:pt x="269" y="1711"/>
                  </a:lnTo>
                  <a:lnTo>
                    <a:pt x="269" y="1732"/>
                  </a:lnTo>
                  <a:lnTo>
                    <a:pt x="269" y="1751"/>
                  </a:lnTo>
                  <a:lnTo>
                    <a:pt x="269" y="1772"/>
                  </a:lnTo>
                  <a:lnTo>
                    <a:pt x="270" y="1792"/>
                  </a:lnTo>
                  <a:lnTo>
                    <a:pt x="270" y="1810"/>
                  </a:lnTo>
                  <a:lnTo>
                    <a:pt x="270" y="1825"/>
                  </a:lnTo>
                  <a:lnTo>
                    <a:pt x="271" y="1835"/>
                  </a:lnTo>
                  <a:lnTo>
                    <a:pt x="271" y="1839"/>
                  </a:lnTo>
                  <a:lnTo>
                    <a:pt x="269" y="1840"/>
                  </a:lnTo>
                  <a:lnTo>
                    <a:pt x="266" y="1842"/>
                  </a:lnTo>
                  <a:lnTo>
                    <a:pt x="263" y="1844"/>
                  </a:lnTo>
                  <a:lnTo>
                    <a:pt x="261" y="1845"/>
                  </a:lnTo>
                  <a:lnTo>
                    <a:pt x="258" y="1847"/>
                  </a:lnTo>
                  <a:lnTo>
                    <a:pt x="256" y="1848"/>
                  </a:lnTo>
                  <a:lnTo>
                    <a:pt x="256" y="1849"/>
                  </a:lnTo>
                  <a:lnTo>
                    <a:pt x="256" y="1852"/>
                  </a:lnTo>
                  <a:lnTo>
                    <a:pt x="258" y="1861"/>
                  </a:lnTo>
                  <a:lnTo>
                    <a:pt x="261" y="1874"/>
                  </a:lnTo>
                  <a:lnTo>
                    <a:pt x="263" y="1887"/>
                  </a:lnTo>
                  <a:lnTo>
                    <a:pt x="265" y="1900"/>
                  </a:lnTo>
                  <a:lnTo>
                    <a:pt x="265" y="1912"/>
                  </a:lnTo>
                  <a:lnTo>
                    <a:pt x="265" y="1916"/>
                  </a:lnTo>
                  <a:lnTo>
                    <a:pt x="267" y="1917"/>
                  </a:lnTo>
                  <a:lnTo>
                    <a:pt x="270" y="1923"/>
                  </a:lnTo>
                  <a:lnTo>
                    <a:pt x="270" y="1932"/>
                  </a:lnTo>
                  <a:lnTo>
                    <a:pt x="270" y="1944"/>
                  </a:lnTo>
                  <a:lnTo>
                    <a:pt x="270" y="1952"/>
                  </a:lnTo>
                  <a:lnTo>
                    <a:pt x="269" y="1957"/>
                  </a:lnTo>
                  <a:lnTo>
                    <a:pt x="267" y="1959"/>
                  </a:lnTo>
                  <a:lnTo>
                    <a:pt x="261" y="1965"/>
                  </a:lnTo>
                  <a:lnTo>
                    <a:pt x="254" y="1970"/>
                  </a:lnTo>
                  <a:lnTo>
                    <a:pt x="245" y="1974"/>
                  </a:lnTo>
                  <a:lnTo>
                    <a:pt x="237" y="1978"/>
                  </a:lnTo>
                  <a:lnTo>
                    <a:pt x="231" y="1980"/>
                  </a:lnTo>
                  <a:lnTo>
                    <a:pt x="228" y="1980"/>
                  </a:lnTo>
                  <a:lnTo>
                    <a:pt x="228" y="1996"/>
                  </a:lnTo>
                  <a:lnTo>
                    <a:pt x="224" y="2000"/>
                  </a:lnTo>
                  <a:lnTo>
                    <a:pt x="216" y="2004"/>
                  </a:lnTo>
                  <a:lnTo>
                    <a:pt x="206" y="2008"/>
                  </a:lnTo>
                  <a:lnTo>
                    <a:pt x="189" y="2013"/>
                  </a:lnTo>
                  <a:lnTo>
                    <a:pt x="176" y="2016"/>
                  </a:lnTo>
                  <a:lnTo>
                    <a:pt x="160" y="2017"/>
                  </a:lnTo>
                  <a:lnTo>
                    <a:pt x="143" y="2017"/>
                  </a:lnTo>
                  <a:lnTo>
                    <a:pt x="126" y="2016"/>
                  </a:lnTo>
                  <a:lnTo>
                    <a:pt x="112" y="2016"/>
                  </a:lnTo>
                  <a:lnTo>
                    <a:pt x="102" y="2014"/>
                  </a:lnTo>
                  <a:lnTo>
                    <a:pt x="98" y="2014"/>
                  </a:lnTo>
                  <a:lnTo>
                    <a:pt x="98" y="2014"/>
                  </a:lnTo>
                  <a:lnTo>
                    <a:pt x="97" y="2013"/>
                  </a:lnTo>
                  <a:lnTo>
                    <a:pt x="96" y="2010"/>
                  </a:lnTo>
                  <a:lnTo>
                    <a:pt x="96" y="2007"/>
                  </a:lnTo>
                  <a:lnTo>
                    <a:pt x="95" y="2001"/>
                  </a:lnTo>
                  <a:lnTo>
                    <a:pt x="93" y="1992"/>
                  </a:lnTo>
                  <a:lnTo>
                    <a:pt x="95" y="1984"/>
                  </a:lnTo>
                  <a:lnTo>
                    <a:pt x="97" y="1975"/>
                  </a:lnTo>
                  <a:lnTo>
                    <a:pt x="102" y="1966"/>
                  </a:lnTo>
                  <a:lnTo>
                    <a:pt x="110" y="1954"/>
                  </a:lnTo>
                  <a:lnTo>
                    <a:pt x="122" y="1940"/>
                  </a:lnTo>
                  <a:lnTo>
                    <a:pt x="134" y="1924"/>
                  </a:lnTo>
                  <a:lnTo>
                    <a:pt x="144" y="1910"/>
                  </a:lnTo>
                  <a:lnTo>
                    <a:pt x="152" y="1895"/>
                  </a:lnTo>
                  <a:lnTo>
                    <a:pt x="157" y="1882"/>
                  </a:lnTo>
                  <a:lnTo>
                    <a:pt x="160" y="1869"/>
                  </a:lnTo>
                  <a:lnTo>
                    <a:pt x="160" y="1860"/>
                  </a:lnTo>
                  <a:lnTo>
                    <a:pt x="160" y="1856"/>
                  </a:lnTo>
                  <a:lnTo>
                    <a:pt x="150" y="1857"/>
                  </a:lnTo>
                  <a:lnTo>
                    <a:pt x="148" y="1855"/>
                  </a:lnTo>
                  <a:lnTo>
                    <a:pt x="148" y="1843"/>
                  </a:lnTo>
                  <a:lnTo>
                    <a:pt x="146" y="1827"/>
                  </a:lnTo>
                  <a:lnTo>
                    <a:pt x="144" y="1806"/>
                  </a:lnTo>
                  <a:lnTo>
                    <a:pt x="142" y="1783"/>
                  </a:lnTo>
                  <a:lnTo>
                    <a:pt x="139" y="1756"/>
                  </a:lnTo>
                  <a:lnTo>
                    <a:pt x="136" y="1730"/>
                  </a:lnTo>
                  <a:lnTo>
                    <a:pt x="134" y="1704"/>
                  </a:lnTo>
                  <a:lnTo>
                    <a:pt x="131" y="1679"/>
                  </a:lnTo>
                  <a:lnTo>
                    <a:pt x="130" y="1657"/>
                  </a:lnTo>
                  <a:lnTo>
                    <a:pt x="126" y="1626"/>
                  </a:lnTo>
                  <a:lnTo>
                    <a:pt x="123" y="1589"/>
                  </a:lnTo>
                  <a:lnTo>
                    <a:pt x="122" y="1550"/>
                  </a:lnTo>
                  <a:lnTo>
                    <a:pt x="119" y="1509"/>
                  </a:lnTo>
                  <a:lnTo>
                    <a:pt x="118" y="1471"/>
                  </a:lnTo>
                  <a:lnTo>
                    <a:pt x="118" y="1437"/>
                  </a:lnTo>
                  <a:lnTo>
                    <a:pt x="118" y="1410"/>
                  </a:lnTo>
                  <a:lnTo>
                    <a:pt x="118" y="1379"/>
                  </a:lnTo>
                  <a:lnTo>
                    <a:pt x="121" y="1344"/>
                  </a:lnTo>
                  <a:lnTo>
                    <a:pt x="122" y="1306"/>
                  </a:lnTo>
                  <a:lnTo>
                    <a:pt x="123" y="1268"/>
                  </a:lnTo>
                  <a:lnTo>
                    <a:pt x="123" y="1233"/>
                  </a:lnTo>
                  <a:lnTo>
                    <a:pt x="122" y="1201"/>
                  </a:lnTo>
                  <a:lnTo>
                    <a:pt x="121" y="1180"/>
                  </a:lnTo>
                  <a:lnTo>
                    <a:pt x="119" y="1156"/>
                  </a:lnTo>
                  <a:lnTo>
                    <a:pt x="119" y="1132"/>
                  </a:lnTo>
                  <a:lnTo>
                    <a:pt x="118" y="1108"/>
                  </a:lnTo>
                  <a:lnTo>
                    <a:pt x="118" y="1089"/>
                  </a:lnTo>
                  <a:lnTo>
                    <a:pt x="118" y="1072"/>
                  </a:lnTo>
                  <a:lnTo>
                    <a:pt x="118" y="1061"/>
                  </a:lnTo>
                  <a:lnTo>
                    <a:pt x="118" y="1057"/>
                  </a:lnTo>
                  <a:lnTo>
                    <a:pt x="105" y="1055"/>
                  </a:lnTo>
                  <a:lnTo>
                    <a:pt x="89" y="1048"/>
                  </a:lnTo>
                  <a:lnTo>
                    <a:pt x="72" y="1042"/>
                  </a:lnTo>
                  <a:lnTo>
                    <a:pt x="58" y="1033"/>
                  </a:lnTo>
                  <a:lnTo>
                    <a:pt x="47" y="1023"/>
                  </a:lnTo>
                  <a:lnTo>
                    <a:pt x="40" y="1012"/>
                  </a:lnTo>
                  <a:lnTo>
                    <a:pt x="33" y="999"/>
                  </a:lnTo>
                  <a:lnTo>
                    <a:pt x="25" y="984"/>
                  </a:lnTo>
                  <a:lnTo>
                    <a:pt x="17" y="971"/>
                  </a:lnTo>
                  <a:lnTo>
                    <a:pt x="15" y="961"/>
                  </a:lnTo>
                  <a:lnTo>
                    <a:pt x="15" y="950"/>
                  </a:lnTo>
                  <a:lnTo>
                    <a:pt x="15" y="938"/>
                  </a:lnTo>
                  <a:lnTo>
                    <a:pt x="15" y="929"/>
                  </a:lnTo>
                  <a:lnTo>
                    <a:pt x="15" y="916"/>
                  </a:lnTo>
                  <a:lnTo>
                    <a:pt x="16" y="903"/>
                  </a:lnTo>
                  <a:lnTo>
                    <a:pt x="16" y="891"/>
                  </a:lnTo>
                  <a:lnTo>
                    <a:pt x="16" y="883"/>
                  </a:lnTo>
                  <a:lnTo>
                    <a:pt x="16" y="881"/>
                  </a:lnTo>
                  <a:lnTo>
                    <a:pt x="15" y="878"/>
                  </a:lnTo>
                  <a:lnTo>
                    <a:pt x="12" y="877"/>
                  </a:lnTo>
                  <a:lnTo>
                    <a:pt x="9" y="874"/>
                  </a:lnTo>
                  <a:lnTo>
                    <a:pt x="7" y="872"/>
                  </a:lnTo>
                  <a:lnTo>
                    <a:pt x="4" y="869"/>
                  </a:lnTo>
                  <a:lnTo>
                    <a:pt x="3" y="866"/>
                  </a:lnTo>
                  <a:lnTo>
                    <a:pt x="2" y="865"/>
                  </a:lnTo>
                  <a:lnTo>
                    <a:pt x="2" y="865"/>
                  </a:lnTo>
                  <a:lnTo>
                    <a:pt x="0" y="860"/>
                  </a:lnTo>
                  <a:lnTo>
                    <a:pt x="0" y="847"/>
                  </a:lnTo>
                  <a:lnTo>
                    <a:pt x="2" y="827"/>
                  </a:lnTo>
                  <a:lnTo>
                    <a:pt x="3" y="801"/>
                  </a:lnTo>
                  <a:lnTo>
                    <a:pt x="4" y="779"/>
                  </a:lnTo>
                  <a:lnTo>
                    <a:pt x="6" y="751"/>
                  </a:lnTo>
                  <a:lnTo>
                    <a:pt x="8" y="720"/>
                  </a:lnTo>
                  <a:lnTo>
                    <a:pt x="9" y="687"/>
                  </a:lnTo>
                  <a:lnTo>
                    <a:pt x="11" y="656"/>
                  </a:lnTo>
                  <a:lnTo>
                    <a:pt x="11" y="629"/>
                  </a:lnTo>
                  <a:lnTo>
                    <a:pt x="11" y="603"/>
                  </a:lnTo>
                  <a:lnTo>
                    <a:pt x="13" y="581"/>
                  </a:lnTo>
                  <a:lnTo>
                    <a:pt x="15" y="563"/>
                  </a:lnTo>
                  <a:lnTo>
                    <a:pt x="16" y="546"/>
                  </a:lnTo>
                  <a:lnTo>
                    <a:pt x="17" y="527"/>
                  </a:lnTo>
                  <a:lnTo>
                    <a:pt x="19" y="510"/>
                  </a:lnTo>
                  <a:lnTo>
                    <a:pt x="20" y="497"/>
                  </a:lnTo>
                  <a:lnTo>
                    <a:pt x="23" y="484"/>
                  </a:lnTo>
                  <a:lnTo>
                    <a:pt x="24" y="467"/>
                  </a:lnTo>
                  <a:lnTo>
                    <a:pt x="26" y="445"/>
                  </a:lnTo>
                  <a:lnTo>
                    <a:pt x="30" y="424"/>
                  </a:lnTo>
                  <a:lnTo>
                    <a:pt x="34" y="396"/>
                  </a:lnTo>
                  <a:lnTo>
                    <a:pt x="38" y="366"/>
                  </a:lnTo>
                  <a:lnTo>
                    <a:pt x="45" y="336"/>
                  </a:lnTo>
                  <a:lnTo>
                    <a:pt x="50" y="306"/>
                  </a:lnTo>
                  <a:lnTo>
                    <a:pt x="54" y="280"/>
                  </a:lnTo>
                  <a:lnTo>
                    <a:pt x="58" y="259"/>
                  </a:lnTo>
                  <a:lnTo>
                    <a:pt x="61" y="238"/>
                  </a:lnTo>
                  <a:lnTo>
                    <a:pt x="66" y="214"/>
                  </a:lnTo>
                  <a:lnTo>
                    <a:pt x="70" y="189"/>
                  </a:lnTo>
                  <a:lnTo>
                    <a:pt x="75" y="166"/>
                  </a:lnTo>
                  <a:lnTo>
                    <a:pt x="79" y="144"/>
                  </a:lnTo>
                  <a:lnTo>
                    <a:pt x="81" y="125"/>
                  </a:lnTo>
                  <a:lnTo>
                    <a:pt x="83" y="112"/>
                  </a:lnTo>
                  <a:lnTo>
                    <a:pt x="85" y="100"/>
                  </a:lnTo>
                  <a:lnTo>
                    <a:pt x="91" y="93"/>
                  </a:lnTo>
                  <a:lnTo>
                    <a:pt x="101" y="89"/>
                  </a:lnTo>
                  <a:lnTo>
                    <a:pt x="115" y="86"/>
                  </a:lnTo>
                  <a:lnTo>
                    <a:pt x="127" y="83"/>
                  </a:lnTo>
                  <a:lnTo>
                    <a:pt x="142" y="78"/>
                  </a:lnTo>
                  <a:lnTo>
                    <a:pt x="157" y="72"/>
                  </a:lnTo>
                  <a:lnTo>
                    <a:pt x="174" y="64"/>
                  </a:lnTo>
                  <a:lnTo>
                    <a:pt x="191" y="56"/>
                  </a:lnTo>
                  <a:lnTo>
                    <a:pt x="207" y="48"/>
                  </a:lnTo>
                  <a:lnTo>
                    <a:pt x="220" y="43"/>
                  </a:lnTo>
                  <a:lnTo>
                    <a:pt x="229" y="39"/>
                  </a:lnTo>
                  <a:lnTo>
                    <a:pt x="240" y="35"/>
                  </a:lnTo>
                  <a:lnTo>
                    <a:pt x="250" y="28"/>
                  </a:lnTo>
                  <a:lnTo>
                    <a:pt x="261" y="21"/>
                  </a:lnTo>
                  <a:lnTo>
                    <a:pt x="269" y="14"/>
                  </a:lnTo>
                  <a:lnTo>
                    <a:pt x="275" y="9"/>
                  </a:lnTo>
                  <a:lnTo>
                    <a:pt x="278" y="8"/>
                  </a:lnTo>
                  <a:lnTo>
                    <a:pt x="277" y="11"/>
                  </a:lnTo>
                  <a:lnTo>
                    <a:pt x="277" y="21"/>
                  </a:lnTo>
                  <a:lnTo>
                    <a:pt x="275" y="36"/>
                  </a:lnTo>
                  <a:lnTo>
                    <a:pt x="274" y="57"/>
                  </a:lnTo>
                  <a:lnTo>
                    <a:pt x="274" y="80"/>
                  </a:lnTo>
                  <a:lnTo>
                    <a:pt x="274" y="104"/>
                  </a:lnTo>
                  <a:lnTo>
                    <a:pt x="277" y="131"/>
                  </a:lnTo>
                  <a:lnTo>
                    <a:pt x="278" y="154"/>
                  </a:lnTo>
                  <a:lnTo>
                    <a:pt x="280" y="184"/>
                  </a:lnTo>
                  <a:lnTo>
                    <a:pt x="283" y="217"/>
                  </a:lnTo>
                  <a:lnTo>
                    <a:pt x="284" y="254"/>
                  </a:lnTo>
                  <a:lnTo>
                    <a:pt x="287" y="289"/>
                  </a:lnTo>
                  <a:lnTo>
                    <a:pt x="290" y="324"/>
                  </a:lnTo>
                  <a:lnTo>
                    <a:pt x="292" y="356"/>
                  </a:lnTo>
                  <a:lnTo>
                    <a:pt x="294" y="382"/>
                  </a:lnTo>
                  <a:lnTo>
                    <a:pt x="297" y="403"/>
                  </a:lnTo>
                  <a:lnTo>
                    <a:pt x="299" y="421"/>
                  </a:lnTo>
                  <a:lnTo>
                    <a:pt x="299" y="446"/>
                  </a:lnTo>
                  <a:lnTo>
                    <a:pt x="297" y="475"/>
                  </a:lnTo>
                  <a:lnTo>
                    <a:pt x="295" y="506"/>
                  </a:lnTo>
                  <a:lnTo>
                    <a:pt x="291" y="539"/>
                  </a:lnTo>
                  <a:lnTo>
                    <a:pt x="286" y="570"/>
                  </a:lnTo>
                  <a:lnTo>
                    <a:pt x="280" y="602"/>
                  </a:lnTo>
                  <a:lnTo>
                    <a:pt x="274" y="631"/>
                  </a:lnTo>
                  <a:lnTo>
                    <a:pt x="267" y="654"/>
                  </a:lnTo>
                  <a:lnTo>
                    <a:pt x="271" y="654"/>
                  </a:lnTo>
                  <a:lnTo>
                    <a:pt x="282" y="654"/>
                  </a:lnTo>
                  <a:lnTo>
                    <a:pt x="299" y="656"/>
                  </a:lnTo>
                  <a:lnTo>
                    <a:pt x="317" y="656"/>
                  </a:lnTo>
                  <a:lnTo>
                    <a:pt x="337" y="656"/>
                  </a:lnTo>
                  <a:lnTo>
                    <a:pt x="356" y="656"/>
                  </a:lnTo>
                  <a:lnTo>
                    <a:pt x="373" y="656"/>
                  </a:lnTo>
                  <a:lnTo>
                    <a:pt x="386" y="654"/>
                  </a:lnTo>
                  <a:lnTo>
                    <a:pt x="385" y="650"/>
                  </a:lnTo>
                  <a:lnTo>
                    <a:pt x="385" y="640"/>
                  </a:lnTo>
                  <a:lnTo>
                    <a:pt x="384" y="623"/>
                  </a:lnTo>
                  <a:lnTo>
                    <a:pt x="383" y="602"/>
                  </a:lnTo>
                  <a:lnTo>
                    <a:pt x="383" y="578"/>
                  </a:lnTo>
                  <a:lnTo>
                    <a:pt x="381" y="552"/>
                  </a:lnTo>
                  <a:lnTo>
                    <a:pt x="380" y="525"/>
                  </a:lnTo>
                  <a:lnTo>
                    <a:pt x="380" y="498"/>
                  </a:lnTo>
                  <a:lnTo>
                    <a:pt x="380" y="474"/>
                  </a:lnTo>
                  <a:lnTo>
                    <a:pt x="381" y="451"/>
                  </a:lnTo>
                  <a:lnTo>
                    <a:pt x="384" y="415"/>
                  </a:lnTo>
                  <a:lnTo>
                    <a:pt x="388" y="374"/>
                  </a:lnTo>
                  <a:lnTo>
                    <a:pt x="394" y="333"/>
                  </a:lnTo>
                  <a:lnTo>
                    <a:pt x="401" y="294"/>
                  </a:lnTo>
                  <a:lnTo>
                    <a:pt x="407" y="259"/>
                  </a:lnTo>
                  <a:lnTo>
                    <a:pt x="413" y="230"/>
                  </a:lnTo>
                  <a:lnTo>
                    <a:pt x="417" y="210"/>
                  </a:lnTo>
                  <a:lnTo>
                    <a:pt x="423" y="184"/>
                  </a:lnTo>
                  <a:lnTo>
                    <a:pt x="428" y="154"/>
                  </a:lnTo>
                  <a:lnTo>
                    <a:pt x="436" y="121"/>
                  </a:lnTo>
                  <a:lnTo>
                    <a:pt x="441" y="89"/>
                  </a:lnTo>
                  <a:lnTo>
                    <a:pt x="448" y="56"/>
                  </a:lnTo>
                  <a:lnTo>
                    <a:pt x="452" y="26"/>
                  </a:lnTo>
                  <a:lnTo>
                    <a:pt x="455" y="0"/>
                  </a:lnTo>
                  <a:close/>
                </a:path>
              </a:pathLst>
            </a:custGeom>
            <a:solidFill>
              <a:srgbClr val="282E3A"/>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9" name="Freeform 860">
              <a:extLst>
                <a:ext uri="{FF2B5EF4-FFF2-40B4-BE49-F238E27FC236}">
                  <a16:creationId xmlns:a16="http://schemas.microsoft.com/office/drawing/2014/main" id="{BB914D83-629D-41F6-BF2F-BD0A5541BF3D}"/>
                </a:ext>
              </a:extLst>
            </p:cNvPr>
            <p:cNvSpPr>
              <a:spLocks/>
            </p:cNvSpPr>
            <p:nvPr/>
          </p:nvSpPr>
          <p:spPr bwMode="auto">
            <a:xfrm>
              <a:off x="3354042" y="1591065"/>
              <a:ext cx="395047" cy="725450"/>
            </a:xfrm>
            <a:custGeom>
              <a:avLst/>
              <a:gdLst>
                <a:gd name="T0" fmla="*/ 138 w 220"/>
                <a:gd name="T1" fmla="*/ 2 h 404"/>
                <a:gd name="T2" fmla="*/ 173 w 220"/>
                <a:gd name="T3" fmla="*/ 15 h 404"/>
                <a:gd name="T4" fmla="*/ 195 w 220"/>
                <a:gd name="T5" fmla="*/ 30 h 404"/>
                <a:gd name="T6" fmla="*/ 201 w 220"/>
                <a:gd name="T7" fmla="*/ 48 h 404"/>
                <a:gd name="T8" fmla="*/ 201 w 220"/>
                <a:gd name="T9" fmla="*/ 57 h 404"/>
                <a:gd name="T10" fmla="*/ 216 w 220"/>
                <a:gd name="T11" fmla="*/ 91 h 404"/>
                <a:gd name="T12" fmla="*/ 220 w 220"/>
                <a:gd name="T13" fmla="*/ 120 h 404"/>
                <a:gd name="T14" fmla="*/ 218 w 220"/>
                <a:gd name="T15" fmla="*/ 141 h 404"/>
                <a:gd name="T16" fmla="*/ 214 w 220"/>
                <a:gd name="T17" fmla="*/ 151 h 404"/>
                <a:gd name="T18" fmla="*/ 216 w 220"/>
                <a:gd name="T19" fmla="*/ 163 h 404"/>
                <a:gd name="T20" fmla="*/ 218 w 220"/>
                <a:gd name="T21" fmla="*/ 185 h 404"/>
                <a:gd name="T22" fmla="*/ 212 w 220"/>
                <a:gd name="T23" fmla="*/ 212 h 404"/>
                <a:gd name="T24" fmla="*/ 205 w 220"/>
                <a:gd name="T25" fmla="*/ 248 h 404"/>
                <a:gd name="T26" fmla="*/ 199 w 220"/>
                <a:gd name="T27" fmla="*/ 267 h 404"/>
                <a:gd name="T28" fmla="*/ 190 w 220"/>
                <a:gd name="T29" fmla="*/ 282 h 404"/>
                <a:gd name="T30" fmla="*/ 185 w 220"/>
                <a:gd name="T31" fmla="*/ 290 h 404"/>
                <a:gd name="T32" fmla="*/ 182 w 220"/>
                <a:gd name="T33" fmla="*/ 332 h 404"/>
                <a:gd name="T34" fmla="*/ 157 w 220"/>
                <a:gd name="T35" fmla="*/ 360 h 404"/>
                <a:gd name="T36" fmla="*/ 118 w 220"/>
                <a:gd name="T37" fmla="*/ 378 h 404"/>
                <a:gd name="T38" fmla="*/ 102 w 220"/>
                <a:gd name="T39" fmla="*/ 378 h 404"/>
                <a:gd name="T40" fmla="*/ 92 w 220"/>
                <a:gd name="T41" fmla="*/ 371 h 404"/>
                <a:gd name="T42" fmla="*/ 67 w 220"/>
                <a:gd name="T43" fmla="*/ 352 h 404"/>
                <a:gd name="T44" fmla="*/ 41 w 220"/>
                <a:gd name="T45" fmla="*/ 319 h 404"/>
                <a:gd name="T46" fmla="*/ 42 w 220"/>
                <a:gd name="T47" fmla="*/ 298 h 404"/>
                <a:gd name="T48" fmla="*/ 42 w 220"/>
                <a:gd name="T49" fmla="*/ 280 h 404"/>
                <a:gd name="T50" fmla="*/ 42 w 220"/>
                <a:gd name="T51" fmla="*/ 254 h 404"/>
                <a:gd name="T52" fmla="*/ 42 w 220"/>
                <a:gd name="T53" fmla="*/ 240 h 404"/>
                <a:gd name="T54" fmla="*/ 30 w 220"/>
                <a:gd name="T55" fmla="*/ 222 h 404"/>
                <a:gd name="T56" fmla="*/ 27 w 220"/>
                <a:gd name="T57" fmla="*/ 210 h 404"/>
                <a:gd name="T58" fmla="*/ 11 w 220"/>
                <a:gd name="T59" fmla="*/ 195 h 404"/>
                <a:gd name="T60" fmla="*/ 3 w 220"/>
                <a:gd name="T61" fmla="*/ 172 h 404"/>
                <a:gd name="T62" fmla="*/ 0 w 220"/>
                <a:gd name="T63" fmla="*/ 153 h 404"/>
                <a:gd name="T64" fmla="*/ 2 w 220"/>
                <a:gd name="T65" fmla="*/ 145 h 404"/>
                <a:gd name="T66" fmla="*/ 0 w 220"/>
                <a:gd name="T67" fmla="*/ 112 h 404"/>
                <a:gd name="T68" fmla="*/ 6 w 220"/>
                <a:gd name="T69" fmla="*/ 73 h 404"/>
                <a:gd name="T70" fmla="*/ 19 w 220"/>
                <a:gd name="T71" fmla="*/ 45 h 404"/>
                <a:gd name="T72" fmla="*/ 41 w 220"/>
                <a:gd name="T73" fmla="*/ 28 h 404"/>
                <a:gd name="T74" fmla="*/ 75 w 220"/>
                <a:gd name="T75" fmla="*/ 11 h 404"/>
                <a:gd name="T76" fmla="*/ 109 w 220"/>
                <a:gd name="T77" fmla="*/ 0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20" h="404">
                  <a:moveTo>
                    <a:pt x="122" y="0"/>
                  </a:moveTo>
                  <a:lnTo>
                    <a:pt x="138" y="2"/>
                  </a:lnTo>
                  <a:lnTo>
                    <a:pt x="156" y="9"/>
                  </a:lnTo>
                  <a:lnTo>
                    <a:pt x="173" y="15"/>
                  </a:lnTo>
                  <a:lnTo>
                    <a:pt x="186" y="23"/>
                  </a:lnTo>
                  <a:lnTo>
                    <a:pt x="195" y="30"/>
                  </a:lnTo>
                  <a:lnTo>
                    <a:pt x="201" y="39"/>
                  </a:lnTo>
                  <a:lnTo>
                    <a:pt x="201" y="48"/>
                  </a:lnTo>
                  <a:lnTo>
                    <a:pt x="201" y="55"/>
                  </a:lnTo>
                  <a:lnTo>
                    <a:pt x="201" y="57"/>
                  </a:lnTo>
                  <a:lnTo>
                    <a:pt x="210" y="74"/>
                  </a:lnTo>
                  <a:lnTo>
                    <a:pt x="216" y="91"/>
                  </a:lnTo>
                  <a:lnTo>
                    <a:pt x="219" y="107"/>
                  </a:lnTo>
                  <a:lnTo>
                    <a:pt x="220" y="120"/>
                  </a:lnTo>
                  <a:lnTo>
                    <a:pt x="220" y="132"/>
                  </a:lnTo>
                  <a:lnTo>
                    <a:pt x="218" y="141"/>
                  </a:lnTo>
                  <a:lnTo>
                    <a:pt x="215" y="149"/>
                  </a:lnTo>
                  <a:lnTo>
                    <a:pt x="214" y="151"/>
                  </a:lnTo>
                  <a:lnTo>
                    <a:pt x="215" y="154"/>
                  </a:lnTo>
                  <a:lnTo>
                    <a:pt x="216" y="163"/>
                  </a:lnTo>
                  <a:lnTo>
                    <a:pt x="216" y="174"/>
                  </a:lnTo>
                  <a:lnTo>
                    <a:pt x="218" y="185"/>
                  </a:lnTo>
                  <a:lnTo>
                    <a:pt x="216" y="196"/>
                  </a:lnTo>
                  <a:lnTo>
                    <a:pt x="212" y="212"/>
                  </a:lnTo>
                  <a:lnTo>
                    <a:pt x="207" y="231"/>
                  </a:lnTo>
                  <a:lnTo>
                    <a:pt x="205" y="248"/>
                  </a:lnTo>
                  <a:lnTo>
                    <a:pt x="202" y="257"/>
                  </a:lnTo>
                  <a:lnTo>
                    <a:pt x="199" y="267"/>
                  </a:lnTo>
                  <a:lnTo>
                    <a:pt x="194" y="276"/>
                  </a:lnTo>
                  <a:lnTo>
                    <a:pt x="190" y="282"/>
                  </a:lnTo>
                  <a:lnTo>
                    <a:pt x="186" y="289"/>
                  </a:lnTo>
                  <a:lnTo>
                    <a:pt x="185" y="290"/>
                  </a:lnTo>
                  <a:lnTo>
                    <a:pt x="190" y="322"/>
                  </a:lnTo>
                  <a:lnTo>
                    <a:pt x="182" y="332"/>
                  </a:lnTo>
                  <a:lnTo>
                    <a:pt x="172" y="346"/>
                  </a:lnTo>
                  <a:lnTo>
                    <a:pt x="157" y="360"/>
                  </a:lnTo>
                  <a:lnTo>
                    <a:pt x="140" y="371"/>
                  </a:lnTo>
                  <a:lnTo>
                    <a:pt x="118" y="378"/>
                  </a:lnTo>
                  <a:lnTo>
                    <a:pt x="109" y="404"/>
                  </a:lnTo>
                  <a:lnTo>
                    <a:pt x="102" y="378"/>
                  </a:lnTo>
                  <a:lnTo>
                    <a:pt x="100" y="377"/>
                  </a:lnTo>
                  <a:lnTo>
                    <a:pt x="92" y="371"/>
                  </a:lnTo>
                  <a:lnTo>
                    <a:pt x="80" y="363"/>
                  </a:lnTo>
                  <a:lnTo>
                    <a:pt x="67" y="352"/>
                  </a:lnTo>
                  <a:lnTo>
                    <a:pt x="54" y="337"/>
                  </a:lnTo>
                  <a:lnTo>
                    <a:pt x="41" y="319"/>
                  </a:lnTo>
                  <a:lnTo>
                    <a:pt x="41" y="308"/>
                  </a:lnTo>
                  <a:lnTo>
                    <a:pt x="42" y="298"/>
                  </a:lnTo>
                  <a:lnTo>
                    <a:pt x="42" y="289"/>
                  </a:lnTo>
                  <a:lnTo>
                    <a:pt x="42" y="280"/>
                  </a:lnTo>
                  <a:lnTo>
                    <a:pt x="42" y="268"/>
                  </a:lnTo>
                  <a:lnTo>
                    <a:pt x="42" y="254"/>
                  </a:lnTo>
                  <a:lnTo>
                    <a:pt x="42" y="244"/>
                  </a:lnTo>
                  <a:lnTo>
                    <a:pt x="42" y="240"/>
                  </a:lnTo>
                  <a:lnTo>
                    <a:pt x="36" y="233"/>
                  </a:lnTo>
                  <a:lnTo>
                    <a:pt x="30" y="222"/>
                  </a:lnTo>
                  <a:lnTo>
                    <a:pt x="28" y="214"/>
                  </a:lnTo>
                  <a:lnTo>
                    <a:pt x="27" y="210"/>
                  </a:lnTo>
                  <a:lnTo>
                    <a:pt x="17" y="205"/>
                  </a:lnTo>
                  <a:lnTo>
                    <a:pt x="11" y="195"/>
                  </a:lnTo>
                  <a:lnTo>
                    <a:pt x="7" y="184"/>
                  </a:lnTo>
                  <a:lnTo>
                    <a:pt x="3" y="172"/>
                  </a:lnTo>
                  <a:lnTo>
                    <a:pt x="2" y="162"/>
                  </a:lnTo>
                  <a:lnTo>
                    <a:pt x="0" y="153"/>
                  </a:lnTo>
                  <a:lnTo>
                    <a:pt x="2" y="146"/>
                  </a:lnTo>
                  <a:lnTo>
                    <a:pt x="2" y="145"/>
                  </a:lnTo>
                  <a:lnTo>
                    <a:pt x="0" y="130"/>
                  </a:lnTo>
                  <a:lnTo>
                    <a:pt x="0" y="112"/>
                  </a:lnTo>
                  <a:lnTo>
                    <a:pt x="3" y="92"/>
                  </a:lnTo>
                  <a:lnTo>
                    <a:pt x="6" y="73"/>
                  </a:lnTo>
                  <a:lnTo>
                    <a:pt x="11" y="57"/>
                  </a:lnTo>
                  <a:lnTo>
                    <a:pt x="19" y="45"/>
                  </a:lnTo>
                  <a:lnTo>
                    <a:pt x="28" y="38"/>
                  </a:lnTo>
                  <a:lnTo>
                    <a:pt x="41" y="28"/>
                  </a:lnTo>
                  <a:lnTo>
                    <a:pt x="58" y="19"/>
                  </a:lnTo>
                  <a:lnTo>
                    <a:pt x="75" y="11"/>
                  </a:lnTo>
                  <a:lnTo>
                    <a:pt x="92" y="3"/>
                  </a:lnTo>
                  <a:lnTo>
                    <a:pt x="109" y="0"/>
                  </a:lnTo>
                  <a:lnTo>
                    <a:pt x="122" y="0"/>
                  </a:lnTo>
                  <a:close/>
                </a:path>
              </a:pathLst>
            </a:custGeom>
            <a:solidFill>
              <a:srgbClr val="282E3A"/>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10" name="Freeform 861">
              <a:extLst>
                <a:ext uri="{FF2B5EF4-FFF2-40B4-BE49-F238E27FC236}">
                  <a16:creationId xmlns:a16="http://schemas.microsoft.com/office/drawing/2014/main" id="{38CF0FEA-52CF-49E0-9C88-F84074152947}"/>
                </a:ext>
              </a:extLst>
            </p:cNvPr>
            <p:cNvSpPr>
              <a:spLocks/>
            </p:cNvSpPr>
            <p:nvPr/>
          </p:nvSpPr>
          <p:spPr bwMode="auto">
            <a:xfrm>
              <a:off x="3384569" y="2163882"/>
              <a:ext cx="337586" cy="1206689"/>
            </a:xfrm>
            <a:custGeom>
              <a:avLst/>
              <a:gdLst>
                <a:gd name="T0" fmla="*/ 37 w 188"/>
                <a:gd name="T1" fmla="*/ 18 h 672"/>
                <a:gd name="T2" fmla="*/ 63 w 188"/>
                <a:gd name="T3" fmla="*/ 44 h 672"/>
                <a:gd name="T4" fmla="*/ 83 w 188"/>
                <a:gd name="T5" fmla="*/ 58 h 672"/>
                <a:gd name="T6" fmla="*/ 92 w 188"/>
                <a:gd name="T7" fmla="*/ 85 h 672"/>
                <a:gd name="T8" fmla="*/ 123 w 188"/>
                <a:gd name="T9" fmla="*/ 52 h 672"/>
                <a:gd name="T10" fmla="*/ 155 w 188"/>
                <a:gd name="T11" fmla="*/ 27 h 672"/>
                <a:gd name="T12" fmla="*/ 173 w 188"/>
                <a:gd name="T13" fmla="*/ 3 h 672"/>
                <a:gd name="T14" fmla="*/ 174 w 188"/>
                <a:gd name="T15" fmla="*/ 8 h 672"/>
                <a:gd name="T16" fmla="*/ 180 w 188"/>
                <a:gd name="T17" fmla="*/ 9 h 672"/>
                <a:gd name="T18" fmla="*/ 188 w 188"/>
                <a:gd name="T19" fmla="*/ 16 h 672"/>
                <a:gd name="T20" fmla="*/ 181 w 188"/>
                <a:gd name="T21" fmla="*/ 72 h 672"/>
                <a:gd name="T22" fmla="*/ 169 w 188"/>
                <a:gd name="T23" fmla="*/ 137 h 672"/>
                <a:gd name="T24" fmla="*/ 156 w 188"/>
                <a:gd name="T25" fmla="*/ 200 h 672"/>
                <a:gd name="T26" fmla="*/ 146 w 188"/>
                <a:gd name="T27" fmla="*/ 246 h 672"/>
                <a:gd name="T28" fmla="*/ 134 w 188"/>
                <a:gd name="T29" fmla="*/ 310 h 672"/>
                <a:gd name="T30" fmla="*/ 121 w 188"/>
                <a:gd name="T31" fmla="*/ 390 h 672"/>
                <a:gd name="T32" fmla="*/ 114 w 188"/>
                <a:gd name="T33" fmla="*/ 467 h 672"/>
                <a:gd name="T34" fmla="*/ 113 w 188"/>
                <a:gd name="T35" fmla="*/ 514 h 672"/>
                <a:gd name="T36" fmla="*/ 114 w 188"/>
                <a:gd name="T37" fmla="*/ 568 h 672"/>
                <a:gd name="T38" fmla="*/ 116 w 188"/>
                <a:gd name="T39" fmla="*/ 618 h 672"/>
                <a:gd name="T40" fmla="*/ 118 w 188"/>
                <a:gd name="T41" fmla="*/ 656 h 672"/>
                <a:gd name="T42" fmla="*/ 119 w 188"/>
                <a:gd name="T43" fmla="*/ 670 h 672"/>
                <a:gd name="T44" fmla="*/ 89 w 188"/>
                <a:gd name="T45" fmla="*/ 672 h 672"/>
                <a:gd name="T46" fmla="*/ 50 w 188"/>
                <a:gd name="T47" fmla="*/ 672 h 672"/>
                <a:gd name="T48" fmla="*/ 15 w 188"/>
                <a:gd name="T49" fmla="*/ 670 h 672"/>
                <a:gd name="T50" fmla="*/ 0 w 188"/>
                <a:gd name="T51" fmla="*/ 670 h 672"/>
                <a:gd name="T52" fmla="*/ 13 w 188"/>
                <a:gd name="T53" fmla="*/ 618 h 672"/>
                <a:gd name="T54" fmla="*/ 24 w 188"/>
                <a:gd name="T55" fmla="*/ 555 h 672"/>
                <a:gd name="T56" fmla="*/ 30 w 188"/>
                <a:gd name="T57" fmla="*/ 491 h 672"/>
                <a:gd name="T58" fmla="*/ 32 w 188"/>
                <a:gd name="T59" fmla="*/ 437 h 672"/>
                <a:gd name="T60" fmla="*/ 27 w 188"/>
                <a:gd name="T61" fmla="*/ 398 h 672"/>
                <a:gd name="T62" fmla="*/ 23 w 188"/>
                <a:gd name="T63" fmla="*/ 340 h 672"/>
                <a:gd name="T64" fmla="*/ 17 w 188"/>
                <a:gd name="T65" fmla="*/ 270 h 672"/>
                <a:gd name="T66" fmla="*/ 13 w 188"/>
                <a:gd name="T67" fmla="*/ 200 h 672"/>
                <a:gd name="T68" fmla="*/ 10 w 188"/>
                <a:gd name="T69" fmla="*/ 147 h 672"/>
                <a:gd name="T70" fmla="*/ 7 w 188"/>
                <a:gd name="T71" fmla="*/ 96 h 672"/>
                <a:gd name="T72" fmla="*/ 8 w 188"/>
                <a:gd name="T73" fmla="*/ 52 h 672"/>
                <a:gd name="T74" fmla="*/ 10 w 188"/>
                <a:gd name="T75" fmla="*/ 27 h 672"/>
                <a:gd name="T76" fmla="*/ 11 w 188"/>
                <a:gd name="T77" fmla="*/ 20 h 672"/>
                <a:gd name="T78" fmla="*/ 15 w 188"/>
                <a:gd name="T79" fmla="*/ 13 h 672"/>
                <a:gd name="T80" fmla="*/ 19 w 188"/>
                <a:gd name="T81" fmla="*/ 8 h 672"/>
                <a:gd name="T82" fmla="*/ 23 w 188"/>
                <a:gd name="T83" fmla="*/ 5 h 672"/>
                <a:gd name="T84" fmla="*/ 24 w 188"/>
                <a:gd name="T85" fmla="*/ 4 h 672"/>
                <a:gd name="T86" fmla="*/ 24 w 188"/>
                <a:gd name="T87"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88" h="672">
                  <a:moveTo>
                    <a:pt x="24" y="0"/>
                  </a:moveTo>
                  <a:lnTo>
                    <a:pt x="37" y="18"/>
                  </a:lnTo>
                  <a:lnTo>
                    <a:pt x="50" y="33"/>
                  </a:lnTo>
                  <a:lnTo>
                    <a:pt x="63" y="44"/>
                  </a:lnTo>
                  <a:lnTo>
                    <a:pt x="75" y="52"/>
                  </a:lnTo>
                  <a:lnTo>
                    <a:pt x="83" y="58"/>
                  </a:lnTo>
                  <a:lnTo>
                    <a:pt x="85" y="59"/>
                  </a:lnTo>
                  <a:lnTo>
                    <a:pt x="92" y="85"/>
                  </a:lnTo>
                  <a:lnTo>
                    <a:pt x="101" y="59"/>
                  </a:lnTo>
                  <a:lnTo>
                    <a:pt x="123" y="52"/>
                  </a:lnTo>
                  <a:lnTo>
                    <a:pt x="140" y="41"/>
                  </a:lnTo>
                  <a:lnTo>
                    <a:pt x="155" y="27"/>
                  </a:lnTo>
                  <a:lnTo>
                    <a:pt x="165" y="13"/>
                  </a:lnTo>
                  <a:lnTo>
                    <a:pt x="173" y="3"/>
                  </a:lnTo>
                  <a:lnTo>
                    <a:pt x="173" y="7"/>
                  </a:lnTo>
                  <a:lnTo>
                    <a:pt x="174" y="8"/>
                  </a:lnTo>
                  <a:lnTo>
                    <a:pt x="176" y="8"/>
                  </a:lnTo>
                  <a:lnTo>
                    <a:pt x="180" y="9"/>
                  </a:lnTo>
                  <a:lnTo>
                    <a:pt x="182" y="12"/>
                  </a:lnTo>
                  <a:lnTo>
                    <a:pt x="188" y="16"/>
                  </a:lnTo>
                  <a:lnTo>
                    <a:pt x="185" y="42"/>
                  </a:lnTo>
                  <a:lnTo>
                    <a:pt x="181" y="72"/>
                  </a:lnTo>
                  <a:lnTo>
                    <a:pt x="174" y="105"/>
                  </a:lnTo>
                  <a:lnTo>
                    <a:pt x="169" y="137"/>
                  </a:lnTo>
                  <a:lnTo>
                    <a:pt x="161" y="170"/>
                  </a:lnTo>
                  <a:lnTo>
                    <a:pt x="156" y="200"/>
                  </a:lnTo>
                  <a:lnTo>
                    <a:pt x="150" y="226"/>
                  </a:lnTo>
                  <a:lnTo>
                    <a:pt x="146" y="246"/>
                  </a:lnTo>
                  <a:lnTo>
                    <a:pt x="140" y="275"/>
                  </a:lnTo>
                  <a:lnTo>
                    <a:pt x="134" y="310"/>
                  </a:lnTo>
                  <a:lnTo>
                    <a:pt x="127" y="349"/>
                  </a:lnTo>
                  <a:lnTo>
                    <a:pt x="121" y="390"/>
                  </a:lnTo>
                  <a:lnTo>
                    <a:pt x="117" y="431"/>
                  </a:lnTo>
                  <a:lnTo>
                    <a:pt x="114" y="467"/>
                  </a:lnTo>
                  <a:lnTo>
                    <a:pt x="113" y="490"/>
                  </a:lnTo>
                  <a:lnTo>
                    <a:pt x="113" y="514"/>
                  </a:lnTo>
                  <a:lnTo>
                    <a:pt x="113" y="541"/>
                  </a:lnTo>
                  <a:lnTo>
                    <a:pt x="114" y="568"/>
                  </a:lnTo>
                  <a:lnTo>
                    <a:pt x="116" y="594"/>
                  </a:lnTo>
                  <a:lnTo>
                    <a:pt x="116" y="618"/>
                  </a:lnTo>
                  <a:lnTo>
                    <a:pt x="117" y="639"/>
                  </a:lnTo>
                  <a:lnTo>
                    <a:pt x="118" y="656"/>
                  </a:lnTo>
                  <a:lnTo>
                    <a:pt x="118" y="666"/>
                  </a:lnTo>
                  <a:lnTo>
                    <a:pt x="119" y="670"/>
                  </a:lnTo>
                  <a:lnTo>
                    <a:pt x="106" y="672"/>
                  </a:lnTo>
                  <a:lnTo>
                    <a:pt x="89" y="672"/>
                  </a:lnTo>
                  <a:lnTo>
                    <a:pt x="70" y="672"/>
                  </a:lnTo>
                  <a:lnTo>
                    <a:pt x="50" y="672"/>
                  </a:lnTo>
                  <a:lnTo>
                    <a:pt x="32" y="672"/>
                  </a:lnTo>
                  <a:lnTo>
                    <a:pt x="15" y="670"/>
                  </a:lnTo>
                  <a:lnTo>
                    <a:pt x="4" y="670"/>
                  </a:lnTo>
                  <a:lnTo>
                    <a:pt x="0" y="670"/>
                  </a:lnTo>
                  <a:lnTo>
                    <a:pt x="7" y="647"/>
                  </a:lnTo>
                  <a:lnTo>
                    <a:pt x="13" y="618"/>
                  </a:lnTo>
                  <a:lnTo>
                    <a:pt x="19" y="586"/>
                  </a:lnTo>
                  <a:lnTo>
                    <a:pt x="24" y="555"/>
                  </a:lnTo>
                  <a:lnTo>
                    <a:pt x="28" y="522"/>
                  </a:lnTo>
                  <a:lnTo>
                    <a:pt x="30" y="491"/>
                  </a:lnTo>
                  <a:lnTo>
                    <a:pt x="32" y="462"/>
                  </a:lnTo>
                  <a:lnTo>
                    <a:pt x="32" y="437"/>
                  </a:lnTo>
                  <a:lnTo>
                    <a:pt x="30" y="419"/>
                  </a:lnTo>
                  <a:lnTo>
                    <a:pt x="27" y="398"/>
                  </a:lnTo>
                  <a:lnTo>
                    <a:pt x="25" y="372"/>
                  </a:lnTo>
                  <a:lnTo>
                    <a:pt x="23" y="340"/>
                  </a:lnTo>
                  <a:lnTo>
                    <a:pt x="20" y="305"/>
                  </a:lnTo>
                  <a:lnTo>
                    <a:pt x="17" y="270"/>
                  </a:lnTo>
                  <a:lnTo>
                    <a:pt x="16" y="233"/>
                  </a:lnTo>
                  <a:lnTo>
                    <a:pt x="13" y="200"/>
                  </a:lnTo>
                  <a:lnTo>
                    <a:pt x="11" y="170"/>
                  </a:lnTo>
                  <a:lnTo>
                    <a:pt x="10" y="147"/>
                  </a:lnTo>
                  <a:lnTo>
                    <a:pt x="7" y="120"/>
                  </a:lnTo>
                  <a:lnTo>
                    <a:pt x="7" y="96"/>
                  </a:lnTo>
                  <a:lnTo>
                    <a:pt x="7" y="73"/>
                  </a:lnTo>
                  <a:lnTo>
                    <a:pt x="8" y="52"/>
                  </a:lnTo>
                  <a:lnTo>
                    <a:pt x="10" y="37"/>
                  </a:lnTo>
                  <a:lnTo>
                    <a:pt x="10" y="27"/>
                  </a:lnTo>
                  <a:lnTo>
                    <a:pt x="11" y="24"/>
                  </a:lnTo>
                  <a:lnTo>
                    <a:pt x="11" y="20"/>
                  </a:lnTo>
                  <a:lnTo>
                    <a:pt x="12" y="16"/>
                  </a:lnTo>
                  <a:lnTo>
                    <a:pt x="15" y="13"/>
                  </a:lnTo>
                  <a:lnTo>
                    <a:pt x="16" y="10"/>
                  </a:lnTo>
                  <a:lnTo>
                    <a:pt x="19" y="8"/>
                  </a:lnTo>
                  <a:lnTo>
                    <a:pt x="21" y="7"/>
                  </a:lnTo>
                  <a:lnTo>
                    <a:pt x="23" y="5"/>
                  </a:lnTo>
                  <a:lnTo>
                    <a:pt x="24" y="5"/>
                  </a:lnTo>
                  <a:lnTo>
                    <a:pt x="24" y="4"/>
                  </a:lnTo>
                  <a:lnTo>
                    <a:pt x="24" y="3"/>
                  </a:lnTo>
                  <a:lnTo>
                    <a:pt x="24"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11" name="Freeform 862">
              <a:extLst>
                <a:ext uri="{FF2B5EF4-FFF2-40B4-BE49-F238E27FC236}">
                  <a16:creationId xmlns:a16="http://schemas.microsoft.com/office/drawing/2014/main" id="{5F955519-6A6F-473D-9489-C457B96ADDE6}"/>
                </a:ext>
              </a:extLst>
            </p:cNvPr>
            <p:cNvSpPr>
              <a:spLocks/>
            </p:cNvSpPr>
            <p:nvPr/>
          </p:nvSpPr>
          <p:spPr bwMode="auto">
            <a:xfrm>
              <a:off x="3752680" y="2569703"/>
              <a:ext cx="145450" cy="48484"/>
            </a:xfrm>
            <a:custGeom>
              <a:avLst/>
              <a:gdLst>
                <a:gd name="T0" fmla="*/ 81 w 81"/>
                <a:gd name="T1" fmla="*/ 0 h 27"/>
                <a:gd name="T2" fmla="*/ 81 w 81"/>
                <a:gd name="T3" fmla="*/ 16 h 27"/>
                <a:gd name="T4" fmla="*/ 66 w 81"/>
                <a:gd name="T5" fmla="*/ 21 h 27"/>
                <a:gd name="T6" fmla="*/ 49 w 81"/>
                <a:gd name="T7" fmla="*/ 24 h 27"/>
                <a:gd name="T8" fmla="*/ 32 w 81"/>
                <a:gd name="T9" fmla="*/ 25 h 27"/>
                <a:gd name="T10" fmla="*/ 15 w 81"/>
                <a:gd name="T11" fmla="*/ 27 h 27"/>
                <a:gd name="T12" fmla="*/ 3 w 81"/>
                <a:gd name="T13" fmla="*/ 27 h 27"/>
                <a:gd name="T14" fmla="*/ 0 w 81"/>
                <a:gd name="T15" fmla="*/ 27 h 27"/>
                <a:gd name="T16" fmla="*/ 0 w 81"/>
                <a:gd name="T17" fmla="*/ 11 h 27"/>
                <a:gd name="T18" fmla="*/ 21 w 81"/>
                <a:gd name="T19" fmla="*/ 12 h 27"/>
                <a:gd name="T20" fmla="*/ 40 w 81"/>
                <a:gd name="T21" fmla="*/ 12 h 27"/>
                <a:gd name="T22" fmla="*/ 56 w 81"/>
                <a:gd name="T23" fmla="*/ 8 h 27"/>
                <a:gd name="T24" fmla="*/ 69 w 81"/>
                <a:gd name="T25" fmla="*/ 4 h 27"/>
                <a:gd name="T26" fmla="*/ 77 w 81"/>
                <a:gd name="T27" fmla="*/ 2 h 27"/>
                <a:gd name="T28" fmla="*/ 81 w 81"/>
                <a:gd name="T29"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1" h="27">
                  <a:moveTo>
                    <a:pt x="81" y="0"/>
                  </a:moveTo>
                  <a:lnTo>
                    <a:pt x="81" y="16"/>
                  </a:lnTo>
                  <a:lnTo>
                    <a:pt x="66" y="21"/>
                  </a:lnTo>
                  <a:lnTo>
                    <a:pt x="49" y="24"/>
                  </a:lnTo>
                  <a:lnTo>
                    <a:pt x="32" y="25"/>
                  </a:lnTo>
                  <a:lnTo>
                    <a:pt x="15" y="27"/>
                  </a:lnTo>
                  <a:lnTo>
                    <a:pt x="3" y="27"/>
                  </a:lnTo>
                  <a:lnTo>
                    <a:pt x="0" y="27"/>
                  </a:lnTo>
                  <a:lnTo>
                    <a:pt x="0" y="11"/>
                  </a:lnTo>
                  <a:lnTo>
                    <a:pt x="21" y="12"/>
                  </a:lnTo>
                  <a:lnTo>
                    <a:pt x="40" y="12"/>
                  </a:lnTo>
                  <a:lnTo>
                    <a:pt x="56" y="8"/>
                  </a:lnTo>
                  <a:lnTo>
                    <a:pt x="69" y="4"/>
                  </a:lnTo>
                  <a:lnTo>
                    <a:pt x="77" y="2"/>
                  </a:lnTo>
                  <a:lnTo>
                    <a:pt x="81" y="0"/>
                  </a:lnTo>
                  <a:close/>
                </a:path>
              </a:pathLst>
            </a:custGeom>
            <a:solidFill>
              <a:schemeClr val="tx2">
                <a:lumMod val="20000"/>
                <a:lumOff val="8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grpSp>
      <p:grpSp>
        <p:nvGrpSpPr>
          <p:cNvPr id="12" name="Group 33">
            <a:extLst>
              <a:ext uri="{FF2B5EF4-FFF2-40B4-BE49-F238E27FC236}">
                <a16:creationId xmlns:a16="http://schemas.microsoft.com/office/drawing/2014/main" id="{49169162-4373-4439-BA3E-C24A52EA82B9}"/>
              </a:ext>
            </a:extLst>
          </p:cNvPr>
          <p:cNvGrpSpPr/>
          <p:nvPr/>
        </p:nvGrpSpPr>
        <p:grpSpPr>
          <a:xfrm>
            <a:off x="2609819" y="1626629"/>
            <a:ext cx="940123" cy="3865135"/>
            <a:chOff x="4343456" y="1725739"/>
            <a:chExt cx="1000188" cy="4112080"/>
          </a:xfrm>
        </p:grpSpPr>
        <p:sp>
          <p:nvSpPr>
            <p:cNvPr id="13" name="Freeform 863">
              <a:extLst>
                <a:ext uri="{FF2B5EF4-FFF2-40B4-BE49-F238E27FC236}">
                  <a16:creationId xmlns:a16="http://schemas.microsoft.com/office/drawing/2014/main" id="{12608BB4-1952-4658-87C0-49A822E0011C}"/>
                </a:ext>
              </a:extLst>
            </p:cNvPr>
            <p:cNvSpPr>
              <a:spLocks noEditPoints="1"/>
            </p:cNvSpPr>
            <p:nvPr/>
          </p:nvSpPr>
          <p:spPr bwMode="auto">
            <a:xfrm>
              <a:off x="4343456" y="1725739"/>
              <a:ext cx="1000188" cy="4112080"/>
            </a:xfrm>
            <a:custGeom>
              <a:avLst/>
              <a:gdLst>
                <a:gd name="T0" fmla="*/ 215 w 557"/>
                <a:gd name="T1" fmla="*/ 1442 h 2290"/>
                <a:gd name="T2" fmla="*/ 209 w 557"/>
                <a:gd name="T3" fmla="*/ 1646 h 2290"/>
                <a:gd name="T4" fmla="*/ 241 w 557"/>
                <a:gd name="T5" fmla="*/ 1897 h 2290"/>
                <a:gd name="T6" fmla="*/ 260 w 557"/>
                <a:gd name="T7" fmla="*/ 2015 h 2290"/>
                <a:gd name="T8" fmla="*/ 303 w 557"/>
                <a:gd name="T9" fmla="*/ 2087 h 2290"/>
                <a:gd name="T10" fmla="*/ 322 w 557"/>
                <a:gd name="T11" fmla="*/ 1999 h 2290"/>
                <a:gd name="T12" fmla="*/ 320 w 557"/>
                <a:gd name="T13" fmla="*/ 1817 h 2290"/>
                <a:gd name="T14" fmla="*/ 298 w 557"/>
                <a:gd name="T15" fmla="*/ 1579 h 2290"/>
                <a:gd name="T16" fmla="*/ 269 w 557"/>
                <a:gd name="T17" fmla="*/ 1361 h 2290"/>
                <a:gd name="T18" fmla="*/ 223 w 557"/>
                <a:gd name="T19" fmla="*/ 368 h 2290"/>
                <a:gd name="T20" fmla="*/ 224 w 557"/>
                <a:gd name="T21" fmla="*/ 419 h 2290"/>
                <a:gd name="T22" fmla="*/ 228 w 557"/>
                <a:gd name="T23" fmla="*/ 446 h 2290"/>
                <a:gd name="T24" fmla="*/ 176 w 557"/>
                <a:gd name="T25" fmla="*/ 629 h 2290"/>
                <a:gd name="T26" fmla="*/ 124 w 557"/>
                <a:gd name="T27" fmla="*/ 888 h 2290"/>
                <a:gd name="T28" fmla="*/ 129 w 557"/>
                <a:gd name="T29" fmla="*/ 973 h 2290"/>
                <a:gd name="T30" fmla="*/ 190 w 557"/>
                <a:gd name="T31" fmla="*/ 908 h 2290"/>
                <a:gd name="T32" fmla="*/ 224 w 557"/>
                <a:gd name="T33" fmla="*/ 717 h 2290"/>
                <a:gd name="T34" fmla="*/ 288 w 557"/>
                <a:gd name="T35" fmla="*/ 515 h 2290"/>
                <a:gd name="T36" fmla="*/ 354 w 557"/>
                <a:gd name="T37" fmla="*/ 354 h 2290"/>
                <a:gd name="T38" fmla="*/ 274 w 557"/>
                <a:gd name="T39" fmla="*/ 425 h 2290"/>
                <a:gd name="T40" fmla="*/ 253 w 557"/>
                <a:gd name="T41" fmla="*/ 489 h 2290"/>
                <a:gd name="T42" fmla="*/ 245 w 557"/>
                <a:gd name="T43" fmla="*/ 392 h 2290"/>
                <a:gd name="T44" fmla="*/ 262 w 557"/>
                <a:gd name="T45" fmla="*/ 4 h 2290"/>
                <a:gd name="T46" fmla="*/ 377 w 557"/>
                <a:gd name="T47" fmla="*/ 75 h 2290"/>
                <a:gd name="T48" fmla="*/ 418 w 557"/>
                <a:gd name="T49" fmla="*/ 202 h 2290"/>
                <a:gd name="T50" fmla="*/ 444 w 557"/>
                <a:gd name="T51" fmla="*/ 345 h 2290"/>
                <a:gd name="T52" fmla="*/ 541 w 557"/>
                <a:gd name="T53" fmla="*/ 415 h 2290"/>
                <a:gd name="T54" fmla="*/ 552 w 557"/>
                <a:gd name="T55" fmla="*/ 604 h 2290"/>
                <a:gd name="T56" fmla="*/ 527 w 557"/>
                <a:gd name="T57" fmla="*/ 820 h 2290"/>
                <a:gd name="T58" fmla="*/ 501 w 557"/>
                <a:gd name="T59" fmla="*/ 1046 h 2290"/>
                <a:gd name="T60" fmla="*/ 484 w 557"/>
                <a:gd name="T61" fmla="*/ 1162 h 2290"/>
                <a:gd name="T62" fmla="*/ 468 w 557"/>
                <a:gd name="T63" fmla="*/ 1232 h 2290"/>
                <a:gd name="T64" fmla="*/ 448 w 557"/>
                <a:gd name="T65" fmla="*/ 1366 h 2290"/>
                <a:gd name="T66" fmla="*/ 444 w 557"/>
                <a:gd name="T67" fmla="*/ 1582 h 2290"/>
                <a:gd name="T68" fmla="*/ 438 w 557"/>
                <a:gd name="T69" fmla="*/ 1803 h 2290"/>
                <a:gd name="T70" fmla="*/ 431 w 557"/>
                <a:gd name="T71" fmla="*/ 2001 h 2290"/>
                <a:gd name="T72" fmla="*/ 401 w 557"/>
                <a:gd name="T73" fmla="*/ 2096 h 2290"/>
                <a:gd name="T74" fmla="*/ 405 w 557"/>
                <a:gd name="T75" fmla="*/ 2223 h 2290"/>
                <a:gd name="T76" fmla="*/ 370 w 557"/>
                <a:gd name="T77" fmla="*/ 2246 h 2290"/>
                <a:gd name="T78" fmla="*/ 231 w 557"/>
                <a:gd name="T79" fmla="*/ 2274 h 2290"/>
                <a:gd name="T80" fmla="*/ 232 w 557"/>
                <a:gd name="T81" fmla="*/ 2236 h 2290"/>
                <a:gd name="T82" fmla="*/ 220 w 557"/>
                <a:gd name="T83" fmla="*/ 2252 h 2290"/>
                <a:gd name="T84" fmla="*/ 138 w 557"/>
                <a:gd name="T85" fmla="*/ 2290 h 2290"/>
                <a:gd name="T86" fmla="*/ 103 w 557"/>
                <a:gd name="T87" fmla="*/ 2240 h 2290"/>
                <a:gd name="T88" fmla="*/ 164 w 557"/>
                <a:gd name="T89" fmla="*/ 2150 h 2290"/>
                <a:gd name="T90" fmla="*/ 169 w 557"/>
                <a:gd name="T91" fmla="*/ 2011 h 2290"/>
                <a:gd name="T92" fmla="*/ 106 w 557"/>
                <a:gd name="T93" fmla="*/ 1870 h 2290"/>
                <a:gd name="T94" fmla="*/ 63 w 557"/>
                <a:gd name="T95" fmla="*/ 1586 h 2290"/>
                <a:gd name="T96" fmla="*/ 48 w 557"/>
                <a:gd name="T97" fmla="*/ 1342 h 2290"/>
                <a:gd name="T98" fmla="*/ 28 w 557"/>
                <a:gd name="T99" fmla="*/ 1222 h 2290"/>
                <a:gd name="T100" fmla="*/ 4 w 557"/>
                <a:gd name="T101" fmla="*/ 1124 h 2290"/>
                <a:gd name="T102" fmla="*/ 10 w 557"/>
                <a:gd name="T103" fmla="*/ 1024 h 2290"/>
                <a:gd name="T104" fmla="*/ 32 w 557"/>
                <a:gd name="T105" fmla="*/ 795 h 2290"/>
                <a:gd name="T106" fmla="*/ 63 w 557"/>
                <a:gd name="T107" fmla="*/ 549 h 2290"/>
                <a:gd name="T108" fmla="*/ 122 w 557"/>
                <a:gd name="T109" fmla="*/ 383 h 2290"/>
                <a:gd name="T110" fmla="*/ 185 w 557"/>
                <a:gd name="T111" fmla="*/ 315 h 2290"/>
                <a:gd name="T112" fmla="*/ 178 w 557"/>
                <a:gd name="T113" fmla="*/ 215 h 2290"/>
                <a:gd name="T114" fmla="*/ 150 w 557"/>
                <a:gd name="T115" fmla="*/ 101 h 2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57" h="2290">
                  <a:moveTo>
                    <a:pt x="250" y="1287"/>
                  </a:moveTo>
                  <a:lnTo>
                    <a:pt x="250" y="1291"/>
                  </a:lnTo>
                  <a:lnTo>
                    <a:pt x="248" y="1302"/>
                  </a:lnTo>
                  <a:lnTo>
                    <a:pt x="244" y="1319"/>
                  </a:lnTo>
                  <a:lnTo>
                    <a:pt x="239" y="1340"/>
                  </a:lnTo>
                  <a:lnTo>
                    <a:pt x="232" y="1365"/>
                  </a:lnTo>
                  <a:lnTo>
                    <a:pt x="227" y="1389"/>
                  </a:lnTo>
                  <a:lnTo>
                    <a:pt x="220" y="1417"/>
                  </a:lnTo>
                  <a:lnTo>
                    <a:pt x="215" y="1442"/>
                  </a:lnTo>
                  <a:lnTo>
                    <a:pt x="211" y="1465"/>
                  </a:lnTo>
                  <a:lnTo>
                    <a:pt x="207" y="1486"/>
                  </a:lnTo>
                  <a:lnTo>
                    <a:pt x="203" y="1520"/>
                  </a:lnTo>
                  <a:lnTo>
                    <a:pt x="199" y="1550"/>
                  </a:lnTo>
                  <a:lnTo>
                    <a:pt x="198" y="1577"/>
                  </a:lnTo>
                  <a:lnTo>
                    <a:pt x="199" y="1598"/>
                  </a:lnTo>
                  <a:lnTo>
                    <a:pt x="202" y="1615"/>
                  </a:lnTo>
                  <a:lnTo>
                    <a:pt x="206" y="1628"/>
                  </a:lnTo>
                  <a:lnTo>
                    <a:pt x="209" y="1646"/>
                  </a:lnTo>
                  <a:lnTo>
                    <a:pt x="213" y="1670"/>
                  </a:lnTo>
                  <a:lnTo>
                    <a:pt x="215" y="1698"/>
                  </a:lnTo>
                  <a:lnTo>
                    <a:pt x="219" y="1728"/>
                  </a:lnTo>
                  <a:lnTo>
                    <a:pt x="222" y="1759"/>
                  </a:lnTo>
                  <a:lnTo>
                    <a:pt x="226" y="1790"/>
                  </a:lnTo>
                  <a:lnTo>
                    <a:pt x="230" y="1817"/>
                  </a:lnTo>
                  <a:lnTo>
                    <a:pt x="233" y="1842"/>
                  </a:lnTo>
                  <a:lnTo>
                    <a:pt x="237" y="1870"/>
                  </a:lnTo>
                  <a:lnTo>
                    <a:pt x="241" y="1897"/>
                  </a:lnTo>
                  <a:lnTo>
                    <a:pt x="245" y="1922"/>
                  </a:lnTo>
                  <a:lnTo>
                    <a:pt x="248" y="1943"/>
                  </a:lnTo>
                  <a:lnTo>
                    <a:pt x="249" y="1960"/>
                  </a:lnTo>
                  <a:lnTo>
                    <a:pt x="250" y="1971"/>
                  </a:lnTo>
                  <a:lnTo>
                    <a:pt x="250" y="1975"/>
                  </a:lnTo>
                  <a:lnTo>
                    <a:pt x="247" y="1981"/>
                  </a:lnTo>
                  <a:lnTo>
                    <a:pt x="248" y="2015"/>
                  </a:lnTo>
                  <a:lnTo>
                    <a:pt x="250" y="2015"/>
                  </a:lnTo>
                  <a:lnTo>
                    <a:pt x="260" y="2015"/>
                  </a:lnTo>
                  <a:lnTo>
                    <a:pt x="269" y="2018"/>
                  </a:lnTo>
                  <a:lnTo>
                    <a:pt x="277" y="2020"/>
                  </a:lnTo>
                  <a:lnTo>
                    <a:pt x="285" y="2136"/>
                  </a:lnTo>
                  <a:lnTo>
                    <a:pt x="287" y="2133"/>
                  </a:lnTo>
                  <a:lnTo>
                    <a:pt x="288" y="2130"/>
                  </a:lnTo>
                  <a:lnTo>
                    <a:pt x="292" y="2124"/>
                  </a:lnTo>
                  <a:lnTo>
                    <a:pt x="298" y="2113"/>
                  </a:lnTo>
                  <a:lnTo>
                    <a:pt x="302" y="2100"/>
                  </a:lnTo>
                  <a:lnTo>
                    <a:pt x="303" y="2087"/>
                  </a:lnTo>
                  <a:lnTo>
                    <a:pt x="303" y="2075"/>
                  </a:lnTo>
                  <a:lnTo>
                    <a:pt x="304" y="2060"/>
                  </a:lnTo>
                  <a:lnTo>
                    <a:pt x="305" y="2044"/>
                  </a:lnTo>
                  <a:lnTo>
                    <a:pt x="307" y="2031"/>
                  </a:lnTo>
                  <a:lnTo>
                    <a:pt x="308" y="2020"/>
                  </a:lnTo>
                  <a:lnTo>
                    <a:pt x="309" y="2016"/>
                  </a:lnTo>
                  <a:lnTo>
                    <a:pt x="322" y="2016"/>
                  </a:lnTo>
                  <a:lnTo>
                    <a:pt x="322" y="2013"/>
                  </a:lnTo>
                  <a:lnTo>
                    <a:pt x="322" y="1999"/>
                  </a:lnTo>
                  <a:lnTo>
                    <a:pt x="324" y="1981"/>
                  </a:lnTo>
                  <a:lnTo>
                    <a:pt x="324" y="1960"/>
                  </a:lnTo>
                  <a:lnTo>
                    <a:pt x="324" y="1935"/>
                  </a:lnTo>
                  <a:lnTo>
                    <a:pt x="324" y="1910"/>
                  </a:lnTo>
                  <a:lnTo>
                    <a:pt x="324" y="1888"/>
                  </a:lnTo>
                  <a:lnTo>
                    <a:pt x="324" y="1870"/>
                  </a:lnTo>
                  <a:lnTo>
                    <a:pt x="322" y="1855"/>
                  </a:lnTo>
                  <a:lnTo>
                    <a:pt x="322" y="1840"/>
                  </a:lnTo>
                  <a:lnTo>
                    <a:pt x="320" y="1817"/>
                  </a:lnTo>
                  <a:lnTo>
                    <a:pt x="319" y="1790"/>
                  </a:lnTo>
                  <a:lnTo>
                    <a:pt x="316" y="1760"/>
                  </a:lnTo>
                  <a:lnTo>
                    <a:pt x="315" y="1728"/>
                  </a:lnTo>
                  <a:lnTo>
                    <a:pt x="312" y="1698"/>
                  </a:lnTo>
                  <a:lnTo>
                    <a:pt x="309" y="1672"/>
                  </a:lnTo>
                  <a:lnTo>
                    <a:pt x="307" y="1651"/>
                  </a:lnTo>
                  <a:lnTo>
                    <a:pt x="305" y="1632"/>
                  </a:lnTo>
                  <a:lnTo>
                    <a:pt x="302" y="1607"/>
                  </a:lnTo>
                  <a:lnTo>
                    <a:pt x="298" y="1579"/>
                  </a:lnTo>
                  <a:lnTo>
                    <a:pt x="294" y="1550"/>
                  </a:lnTo>
                  <a:lnTo>
                    <a:pt x="290" y="1523"/>
                  </a:lnTo>
                  <a:lnTo>
                    <a:pt x="287" y="1498"/>
                  </a:lnTo>
                  <a:lnTo>
                    <a:pt x="283" y="1477"/>
                  </a:lnTo>
                  <a:lnTo>
                    <a:pt x="282" y="1461"/>
                  </a:lnTo>
                  <a:lnTo>
                    <a:pt x="279" y="1443"/>
                  </a:lnTo>
                  <a:lnTo>
                    <a:pt x="277" y="1420"/>
                  </a:lnTo>
                  <a:lnTo>
                    <a:pt x="273" y="1391"/>
                  </a:lnTo>
                  <a:lnTo>
                    <a:pt x="269" y="1361"/>
                  </a:lnTo>
                  <a:lnTo>
                    <a:pt x="264" y="1332"/>
                  </a:lnTo>
                  <a:lnTo>
                    <a:pt x="258" y="1307"/>
                  </a:lnTo>
                  <a:lnTo>
                    <a:pt x="250" y="1287"/>
                  </a:lnTo>
                  <a:close/>
                  <a:moveTo>
                    <a:pt x="247" y="329"/>
                  </a:moveTo>
                  <a:lnTo>
                    <a:pt x="245" y="332"/>
                  </a:lnTo>
                  <a:lnTo>
                    <a:pt x="240" y="338"/>
                  </a:lnTo>
                  <a:lnTo>
                    <a:pt x="235" y="347"/>
                  </a:lnTo>
                  <a:lnTo>
                    <a:pt x="228" y="358"/>
                  </a:lnTo>
                  <a:lnTo>
                    <a:pt x="223" y="368"/>
                  </a:lnTo>
                  <a:lnTo>
                    <a:pt x="220" y="379"/>
                  </a:lnTo>
                  <a:lnTo>
                    <a:pt x="218" y="389"/>
                  </a:lnTo>
                  <a:lnTo>
                    <a:pt x="218" y="401"/>
                  </a:lnTo>
                  <a:lnTo>
                    <a:pt x="219" y="412"/>
                  </a:lnTo>
                  <a:lnTo>
                    <a:pt x="219" y="419"/>
                  </a:lnTo>
                  <a:lnTo>
                    <a:pt x="220" y="422"/>
                  </a:lnTo>
                  <a:lnTo>
                    <a:pt x="220" y="422"/>
                  </a:lnTo>
                  <a:lnTo>
                    <a:pt x="222" y="421"/>
                  </a:lnTo>
                  <a:lnTo>
                    <a:pt x="224" y="419"/>
                  </a:lnTo>
                  <a:lnTo>
                    <a:pt x="226" y="418"/>
                  </a:lnTo>
                  <a:lnTo>
                    <a:pt x="230" y="417"/>
                  </a:lnTo>
                  <a:lnTo>
                    <a:pt x="232" y="415"/>
                  </a:lnTo>
                  <a:lnTo>
                    <a:pt x="235" y="417"/>
                  </a:lnTo>
                  <a:lnTo>
                    <a:pt x="237" y="417"/>
                  </a:lnTo>
                  <a:lnTo>
                    <a:pt x="240" y="419"/>
                  </a:lnTo>
                  <a:lnTo>
                    <a:pt x="239" y="423"/>
                  </a:lnTo>
                  <a:lnTo>
                    <a:pt x="235" y="432"/>
                  </a:lnTo>
                  <a:lnTo>
                    <a:pt x="228" y="446"/>
                  </a:lnTo>
                  <a:lnTo>
                    <a:pt x="220" y="463"/>
                  </a:lnTo>
                  <a:lnTo>
                    <a:pt x="213" y="482"/>
                  </a:lnTo>
                  <a:lnTo>
                    <a:pt x="205" y="503"/>
                  </a:lnTo>
                  <a:lnTo>
                    <a:pt x="198" y="524"/>
                  </a:lnTo>
                  <a:lnTo>
                    <a:pt x="192" y="544"/>
                  </a:lnTo>
                  <a:lnTo>
                    <a:pt x="188" y="561"/>
                  </a:lnTo>
                  <a:lnTo>
                    <a:pt x="185" y="578"/>
                  </a:lnTo>
                  <a:lnTo>
                    <a:pt x="181" y="600"/>
                  </a:lnTo>
                  <a:lnTo>
                    <a:pt x="176" y="629"/>
                  </a:lnTo>
                  <a:lnTo>
                    <a:pt x="169" y="662"/>
                  </a:lnTo>
                  <a:lnTo>
                    <a:pt x="164" y="696"/>
                  </a:lnTo>
                  <a:lnTo>
                    <a:pt x="156" y="731"/>
                  </a:lnTo>
                  <a:lnTo>
                    <a:pt x="150" y="765"/>
                  </a:lnTo>
                  <a:lnTo>
                    <a:pt x="144" y="798"/>
                  </a:lnTo>
                  <a:lnTo>
                    <a:pt x="138" y="827"/>
                  </a:lnTo>
                  <a:lnTo>
                    <a:pt x="133" y="850"/>
                  </a:lnTo>
                  <a:lnTo>
                    <a:pt x="129" y="867"/>
                  </a:lnTo>
                  <a:lnTo>
                    <a:pt x="124" y="888"/>
                  </a:lnTo>
                  <a:lnTo>
                    <a:pt x="118" y="909"/>
                  </a:lnTo>
                  <a:lnTo>
                    <a:pt x="113" y="929"/>
                  </a:lnTo>
                  <a:lnTo>
                    <a:pt x="109" y="944"/>
                  </a:lnTo>
                  <a:lnTo>
                    <a:pt x="105" y="957"/>
                  </a:lnTo>
                  <a:lnTo>
                    <a:pt x="103" y="965"/>
                  </a:lnTo>
                  <a:lnTo>
                    <a:pt x="101" y="969"/>
                  </a:lnTo>
                  <a:lnTo>
                    <a:pt x="105" y="969"/>
                  </a:lnTo>
                  <a:lnTo>
                    <a:pt x="114" y="971"/>
                  </a:lnTo>
                  <a:lnTo>
                    <a:pt x="129" y="973"/>
                  </a:lnTo>
                  <a:lnTo>
                    <a:pt x="146" y="976"/>
                  </a:lnTo>
                  <a:lnTo>
                    <a:pt x="161" y="978"/>
                  </a:lnTo>
                  <a:lnTo>
                    <a:pt x="177" y="980"/>
                  </a:lnTo>
                  <a:lnTo>
                    <a:pt x="188" y="981"/>
                  </a:lnTo>
                  <a:lnTo>
                    <a:pt x="188" y="977"/>
                  </a:lnTo>
                  <a:lnTo>
                    <a:pt x="189" y="967"/>
                  </a:lnTo>
                  <a:lnTo>
                    <a:pt x="189" y="950"/>
                  </a:lnTo>
                  <a:lnTo>
                    <a:pt x="189" y="930"/>
                  </a:lnTo>
                  <a:lnTo>
                    <a:pt x="190" y="908"/>
                  </a:lnTo>
                  <a:lnTo>
                    <a:pt x="192" y="884"/>
                  </a:lnTo>
                  <a:lnTo>
                    <a:pt x="192" y="862"/>
                  </a:lnTo>
                  <a:lnTo>
                    <a:pt x="193" y="842"/>
                  </a:lnTo>
                  <a:lnTo>
                    <a:pt x="193" y="825"/>
                  </a:lnTo>
                  <a:lnTo>
                    <a:pt x="196" y="807"/>
                  </a:lnTo>
                  <a:lnTo>
                    <a:pt x="201" y="786"/>
                  </a:lnTo>
                  <a:lnTo>
                    <a:pt x="207" y="762"/>
                  </a:lnTo>
                  <a:lnTo>
                    <a:pt x="215" y="739"/>
                  </a:lnTo>
                  <a:lnTo>
                    <a:pt x="224" y="717"/>
                  </a:lnTo>
                  <a:lnTo>
                    <a:pt x="232" y="696"/>
                  </a:lnTo>
                  <a:lnTo>
                    <a:pt x="237" y="677"/>
                  </a:lnTo>
                  <a:lnTo>
                    <a:pt x="241" y="665"/>
                  </a:lnTo>
                  <a:lnTo>
                    <a:pt x="247" y="646"/>
                  </a:lnTo>
                  <a:lnTo>
                    <a:pt x="253" y="622"/>
                  </a:lnTo>
                  <a:lnTo>
                    <a:pt x="261" y="595"/>
                  </a:lnTo>
                  <a:lnTo>
                    <a:pt x="270" y="565"/>
                  </a:lnTo>
                  <a:lnTo>
                    <a:pt x="281" y="536"/>
                  </a:lnTo>
                  <a:lnTo>
                    <a:pt x="288" y="515"/>
                  </a:lnTo>
                  <a:lnTo>
                    <a:pt x="298" y="491"/>
                  </a:lnTo>
                  <a:lnTo>
                    <a:pt x="308" y="467"/>
                  </a:lnTo>
                  <a:lnTo>
                    <a:pt x="320" y="442"/>
                  </a:lnTo>
                  <a:lnTo>
                    <a:pt x="330" y="417"/>
                  </a:lnTo>
                  <a:lnTo>
                    <a:pt x="341" y="396"/>
                  </a:lnTo>
                  <a:lnTo>
                    <a:pt x="351" y="379"/>
                  </a:lnTo>
                  <a:lnTo>
                    <a:pt x="358" y="368"/>
                  </a:lnTo>
                  <a:lnTo>
                    <a:pt x="355" y="351"/>
                  </a:lnTo>
                  <a:lnTo>
                    <a:pt x="354" y="354"/>
                  </a:lnTo>
                  <a:lnTo>
                    <a:pt x="347" y="359"/>
                  </a:lnTo>
                  <a:lnTo>
                    <a:pt x="338" y="368"/>
                  </a:lnTo>
                  <a:lnTo>
                    <a:pt x="328" y="377"/>
                  </a:lnTo>
                  <a:lnTo>
                    <a:pt x="317" y="387"/>
                  </a:lnTo>
                  <a:lnTo>
                    <a:pt x="307" y="395"/>
                  </a:lnTo>
                  <a:lnTo>
                    <a:pt x="299" y="400"/>
                  </a:lnTo>
                  <a:lnTo>
                    <a:pt x="290" y="409"/>
                  </a:lnTo>
                  <a:lnTo>
                    <a:pt x="281" y="417"/>
                  </a:lnTo>
                  <a:lnTo>
                    <a:pt x="274" y="425"/>
                  </a:lnTo>
                  <a:lnTo>
                    <a:pt x="271" y="431"/>
                  </a:lnTo>
                  <a:lnTo>
                    <a:pt x="270" y="439"/>
                  </a:lnTo>
                  <a:lnTo>
                    <a:pt x="271" y="451"/>
                  </a:lnTo>
                  <a:lnTo>
                    <a:pt x="273" y="461"/>
                  </a:lnTo>
                  <a:lnTo>
                    <a:pt x="271" y="467"/>
                  </a:lnTo>
                  <a:lnTo>
                    <a:pt x="268" y="474"/>
                  </a:lnTo>
                  <a:lnTo>
                    <a:pt x="261" y="481"/>
                  </a:lnTo>
                  <a:lnTo>
                    <a:pt x="256" y="486"/>
                  </a:lnTo>
                  <a:lnTo>
                    <a:pt x="253" y="489"/>
                  </a:lnTo>
                  <a:lnTo>
                    <a:pt x="253" y="485"/>
                  </a:lnTo>
                  <a:lnTo>
                    <a:pt x="254" y="476"/>
                  </a:lnTo>
                  <a:lnTo>
                    <a:pt x="254" y="463"/>
                  </a:lnTo>
                  <a:lnTo>
                    <a:pt x="254" y="448"/>
                  </a:lnTo>
                  <a:lnTo>
                    <a:pt x="254" y="434"/>
                  </a:lnTo>
                  <a:lnTo>
                    <a:pt x="253" y="419"/>
                  </a:lnTo>
                  <a:lnTo>
                    <a:pt x="250" y="408"/>
                  </a:lnTo>
                  <a:lnTo>
                    <a:pt x="247" y="398"/>
                  </a:lnTo>
                  <a:lnTo>
                    <a:pt x="245" y="392"/>
                  </a:lnTo>
                  <a:lnTo>
                    <a:pt x="244" y="384"/>
                  </a:lnTo>
                  <a:lnTo>
                    <a:pt x="245" y="374"/>
                  </a:lnTo>
                  <a:lnTo>
                    <a:pt x="248" y="358"/>
                  </a:lnTo>
                  <a:lnTo>
                    <a:pt x="248" y="343"/>
                  </a:lnTo>
                  <a:lnTo>
                    <a:pt x="247" y="333"/>
                  </a:lnTo>
                  <a:lnTo>
                    <a:pt x="247" y="329"/>
                  </a:lnTo>
                  <a:close/>
                  <a:moveTo>
                    <a:pt x="240" y="0"/>
                  </a:moveTo>
                  <a:lnTo>
                    <a:pt x="253" y="2"/>
                  </a:lnTo>
                  <a:lnTo>
                    <a:pt x="262" y="4"/>
                  </a:lnTo>
                  <a:lnTo>
                    <a:pt x="269" y="7"/>
                  </a:lnTo>
                  <a:lnTo>
                    <a:pt x="271" y="8"/>
                  </a:lnTo>
                  <a:lnTo>
                    <a:pt x="294" y="7"/>
                  </a:lnTo>
                  <a:lnTo>
                    <a:pt x="315" y="12"/>
                  </a:lnTo>
                  <a:lnTo>
                    <a:pt x="332" y="20"/>
                  </a:lnTo>
                  <a:lnTo>
                    <a:pt x="346" y="32"/>
                  </a:lnTo>
                  <a:lnTo>
                    <a:pt x="359" y="46"/>
                  </a:lnTo>
                  <a:lnTo>
                    <a:pt x="370" y="61"/>
                  </a:lnTo>
                  <a:lnTo>
                    <a:pt x="377" y="75"/>
                  </a:lnTo>
                  <a:lnTo>
                    <a:pt x="384" y="89"/>
                  </a:lnTo>
                  <a:lnTo>
                    <a:pt x="387" y="100"/>
                  </a:lnTo>
                  <a:lnTo>
                    <a:pt x="389" y="108"/>
                  </a:lnTo>
                  <a:lnTo>
                    <a:pt x="392" y="124"/>
                  </a:lnTo>
                  <a:lnTo>
                    <a:pt x="398" y="143"/>
                  </a:lnTo>
                  <a:lnTo>
                    <a:pt x="408" y="161"/>
                  </a:lnTo>
                  <a:lnTo>
                    <a:pt x="414" y="179"/>
                  </a:lnTo>
                  <a:lnTo>
                    <a:pt x="418" y="190"/>
                  </a:lnTo>
                  <a:lnTo>
                    <a:pt x="418" y="202"/>
                  </a:lnTo>
                  <a:lnTo>
                    <a:pt x="417" y="214"/>
                  </a:lnTo>
                  <a:lnTo>
                    <a:pt x="417" y="227"/>
                  </a:lnTo>
                  <a:lnTo>
                    <a:pt x="418" y="243"/>
                  </a:lnTo>
                  <a:lnTo>
                    <a:pt x="425" y="268"/>
                  </a:lnTo>
                  <a:lnTo>
                    <a:pt x="431" y="288"/>
                  </a:lnTo>
                  <a:lnTo>
                    <a:pt x="434" y="308"/>
                  </a:lnTo>
                  <a:lnTo>
                    <a:pt x="436" y="320"/>
                  </a:lnTo>
                  <a:lnTo>
                    <a:pt x="440" y="332"/>
                  </a:lnTo>
                  <a:lnTo>
                    <a:pt x="444" y="345"/>
                  </a:lnTo>
                  <a:lnTo>
                    <a:pt x="449" y="355"/>
                  </a:lnTo>
                  <a:lnTo>
                    <a:pt x="453" y="363"/>
                  </a:lnTo>
                  <a:lnTo>
                    <a:pt x="457" y="367"/>
                  </a:lnTo>
                  <a:lnTo>
                    <a:pt x="476" y="375"/>
                  </a:lnTo>
                  <a:lnTo>
                    <a:pt x="494" y="384"/>
                  </a:lnTo>
                  <a:lnTo>
                    <a:pt x="511" y="393"/>
                  </a:lnTo>
                  <a:lnTo>
                    <a:pt x="524" y="402"/>
                  </a:lnTo>
                  <a:lnTo>
                    <a:pt x="535" y="410"/>
                  </a:lnTo>
                  <a:lnTo>
                    <a:pt x="541" y="415"/>
                  </a:lnTo>
                  <a:lnTo>
                    <a:pt x="546" y="423"/>
                  </a:lnTo>
                  <a:lnTo>
                    <a:pt x="552" y="436"/>
                  </a:lnTo>
                  <a:lnTo>
                    <a:pt x="556" y="455"/>
                  </a:lnTo>
                  <a:lnTo>
                    <a:pt x="557" y="477"/>
                  </a:lnTo>
                  <a:lnTo>
                    <a:pt x="557" y="495"/>
                  </a:lnTo>
                  <a:lnTo>
                    <a:pt x="556" y="520"/>
                  </a:lnTo>
                  <a:lnTo>
                    <a:pt x="554" y="548"/>
                  </a:lnTo>
                  <a:lnTo>
                    <a:pt x="553" y="576"/>
                  </a:lnTo>
                  <a:lnTo>
                    <a:pt x="552" y="604"/>
                  </a:lnTo>
                  <a:lnTo>
                    <a:pt x="550" y="629"/>
                  </a:lnTo>
                  <a:lnTo>
                    <a:pt x="549" y="647"/>
                  </a:lnTo>
                  <a:lnTo>
                    <a:pt x="546" y="667"/>
                  </a:lnTo>
                  <a:lnTo>
                    <a:pt x="544" y="693"/>
                  </a:lnTo>
                  <a:lnTo>
                    <a:pt x="538" y="720"/>
                  </a:lnTo>
                  <a:lnTo>
                    <a:pt x="535" y="748"/>
                  </a:lnTo>
                  <a:lnTo>
                    <a:pt x="531" y="774"/>
                  </a:lnTo>
                  <a:lnTo>
                    <a:pt x="529" y="795"/>
                  </a:lnTo>
                  <a:lnTo>
                    <a:pt x="527" y="820"/>
                  </a:lnTo>
                  <a:lnTo>
                    <a:pt x="524" y="849"/>
                  </a:lnTo>
                  <a:lnTo>
                    <a:pt x="520" y="879"/>
                  </a:lnTo>
                  <a:lnTo>
                    <a:pt x="518" y="908"/>
                  </a:lnTo>
                  <a:lnTo>
                    <a:pt x="515" y="934"/>
                  </a:lnTo>
                  <a:lnTo>
                    <a:pt x="514" y="952"/>
                  </a:lnTo>
                  <a:lnTo>
                    <a:pt x="511" y="974"/>
                  </a:lnTo>
                  <a:lnTo>
                    <a:pt x="507" y="999"/>
                  </a:lnTo>
                  <a:lnTo>
                    <a:pt x="503" y="1024"/>
                  </a:lnTo>
                  <a:lnTo>
                    <a:pt x="501" y="1046"/>
                  </a:lnTo>
                  <a:lnTo>
                    <a:pt x="497" y="1066"/>
                  </a:lnTo>
                  <a:lnTo>
                    <a:pt x="495" y="1080"/>
                  </a:lnTo>
                  <a:lnTo>
                    <a:pt x="494" y="1092"/>
                  </a:lnTo>
                  <a:lnTo>
                    <a:pt x="491" y="1108"/>
                  </a:lnTo>
                  <a:lnTo>
                    <a:pt x="489" y="1124"/>
                  </a:lnTo>
                  <a:lnTo>
                    <a:pt x="487" y="1138"/>
                  </a:lnTo>
                  <a:lnTo>
                    <a:pt x="486" y="1150"/>
                  </a:lnTo>
                  <a:lnTo>
                    <a:pt x="485" y="1159"/>
                  </a:lnTo>
                  <a:lnTo>
                    <a:pt x="484" y="1162"/>
                  </a:lnTo>
                  <a:lnTo>
                    <a:pt x="478" y="1159"/>
                  </a:lnTo>
                  <a:lnTo>
                    <a:pt x="477" y="1162"/>
                  </a:lnTo>
                  <a:lnTo>
                    <a:pt x="477" y="1171"/>
                  </a:lnTo>
                  <a:lnTo>
                    <a:pt x="477" y="1181"/>
                  </a:lnTo>
                  <a:lnTo>
                    <a:pt x="476" y="1194"/>
                  </a:lnTo>
                  <a:lnTo>
                    <a:pt x="474" y="1206"/>
                  </a:lnTo>
                  <a:lnTo>
                    <a:pt x="474" y="1215"/>
                  </a:lnTo>
                  <a:lnTo>
                    <a:pt x="472" y="1226"/>
                  </a:lnTo>
                  <a:lnTo>
                    <a:pt x="468" y="1232"/>
                  </a:lnTo>
                  <a:lnTo>
                    <a:pt x="465" y="1238"/>
                  </a:lnTo>
                  <a:lnTo>
                    <a:pt x="463" y="1240"/>
                  </a:lnTo>
                  <a:lnTo>
                    <a:pt x="463" y="1256"/>
                  </a:lnTo>
                  <a:lnTo>
                    <a:pt x="461" y="1274"/>
                  </a:lnTo>
                  <a:lnTo>
                    <a:pt x="459" y="1294"/>
                  </a:lnTo>
                  <a:lnTo>
                    <a:pt x="456" y="1313"/>
                  </a:lnTo>
                  <a:lnTo>
                    <a:pt x="452" y="1329"/>
                  </a:lnTo>
                  <a:lnTo>
                    <a:pt x="451" y="1345"/>
                  </a:lnTo>
                  <a:lnTo>
                    <a:pt x="448" y="1366"/>
                  </a:lnTo>
                  <a:lnTo>
                    <a:pt x="447" y="1391"/>
                  </a:lnTo>
                  <a:lnTo>
                    <a:pt x="446" y="1417"/>
                  </a:lnTo>
                  <a:lnTo>
                    <a:pt x="444" y="1443"/>
                  </a:lnTo>
                  <a:lnTo>
                    <a:pt x="444" y="1467"/>
                  </a:lnTo>
                  <a:lnTo>
                    <a:pt x="444" y="1486"/>
                  </a:lnTo>
                  <a:lnTo>
                    <a:pt x="444" y="1510"/>
                  </a:lnTo>
                  <a:lnTo>
                    <a:pt x="444" y="1533"/>
                  </a:lnTo>
                  <a:lnTo>
                    <a:pt x="444" y="1558"/>
                  </a:lnTo>
                  <a:lnTo>
                    <a:pt x="444" y="1582"/>
                  </a:lnTo>
                  <a:lnTo>
                    <a:pt x="443" y="1600"/>
                  </a:lnTo>
                  <a:lnTo>
                    <a:pt x="442" y="1615"/>
                  </a:lnTo>
                  <a:lnTo>
                    <a:pt x="440" y="1629"/>
                  </a:lnTo>
                  <a:lnTo>
                    <a:pt x="439" y="1651"/>
                  </a:lnTo>
                  <a:lnTo>
                    <a:pt x="438" y="1679"/>
                  </a:lnTo>
                  <a:lnTo>
                    <a:pt x="438" y="1710"/>
                  </a:lnTo>
                  <a:lnTo>
                    <a:pt x="438" y="1742"/>
                  </a:lnTo>
                  <a:lnTo>
                    <a:pt x="438" y="1774"/>
                  </a:lnTo>
                  <a:lnTo>
                    <a:pt x="438" y="1803"/>
                  </a:lnTo>
                  <a:lnTo>
                    <a:pt x="438" y="1827"/>
                  </a:lnTo>
                  <a:lnTo>
                    <a:pt x="436" y="1848"/>
                  </a:lnTo>
                  <a:lnTo>
                    <a:pt x="436" y="1872"/>
                  </a:lnTo>
                  <a:lnTo>
                    <a:pt x="435" y="1899"/>
                  </a:lnTo>
                  <a:lnTo>
                    <a:pt x="434" y="1925"/>
                  </a:lnTo>
                  <a:lnTo>
                    <a:pt x="434" y="1950"/>
                  </a:lnTo>
                  <a:lnTo>
                    <a:pt x="432" y="1972"/>
                  </a:lnTo>
                  <a:lnTo>
                    <a:pt x="432" y="1989"/>
                  </a:lnTo>
                  <a:lnTo>
                    <a:pt x="431" y="2001"/>
                  </a:lnTo>
                  <a:lnTo>
                    <a:pt x="431" y="2005"/>
                  </a:lnTo>
                  <a:lnTo>
                    <a:pt x="422" y="2011"/>
                  </a:lnTo>
                  <a:lnTo>
                    <a:pt x="413" y="2016"/>
                  </a:lnTo>
                  <a:lnTo>
                    <a:pt x="405" y="2020"/>
                  </a:lnTo>
                  <a:lnTo>
                    <a:pt x="402" y="2022"/>
                  </a:lnTo>
                  <a:lnTo>
                    <a:pt x="402" y="2035"/>
                  </a:lnTo>
                  <a:lnTo>
                    <a:pt x="402" y="2054"/>
                  </a:lnTo>
                  <a:lnTo>
                    <a:pt x="401" y="2075"/>
                  </a:lnTo>
                  <a:lnTo>
                    <a:pt x="401" y="2096"/>
                  </a:lnTo>
                  <a:lnTo>
                    <a:pt x="401" y="2115"/>
                  </a:lnTo>
                  <a:lnTo>
                    <a:pt x="402" y="2125"/>
                  </a:lnTo>
                  <a:lnTo>
                    <a:pt x="405" y="2142"/>
                  </a:lnTo>
                  <a:lnTo>
                    <a:pt x="408" y="2162"/>
                  </a:lnTo>
                  <a:lnTo>
                    <a:pt x="408" y="2180"/>
                  </a:lnTo>
                  <a:lnTo>
                    <a:pt x="408" y="2193"/>
                  </a:lnTo>
                  <a:lnTo>
                    <a:pt x="408" y="2206"/>
                  </a:lnTo>
                  <a:lnTo>
                    <a:pt x="406" y="2217"/>
                  </a:lnTo>
                  <a:lnTo>
                    <a:pt x="405" y="2223"/>
                  </a:lnTo>
                  <a:lnTo>
                    <a:pt x="402" y="2227"/>
                  </a:lnTo>
                  <a:lnTo>
                    <a:pt x="400" y="2230"/>
                  </a:lnTo>
                  <a:lnTo>
                    <a:pt x="396" y="2231"/>
                  </a:lnTo>
                  <a:lnTo>
                    <a:pt x="393" y="2232"/>
                  </a:lnTo>
                  <a:lnTo>
                    <a:pt x="391" y="2232"/>
                  </a:lnTo>
                  <a:lnTo>
                    <a:pt x="391" y="2232"/>
                  </a:lnTo>
                  <a:lnTo>
                    <a:pt x="374" y="2232"/>
                  </a:lnTo>
                  <a:lnTo>
                    <a:pt x="372" y="2236"/>
                  </a:lnTo>
                  <a:lnTo>
                    <a:pt x="370" y="2246"/>
                  </a:lnTo>
                  <a:lnTo>
                    <a:pt x="362" y="2256"/>
                  </a:lnTo>
                  <a:lnTo>
                    <a:pt x="353" y="2263"/>
                  </a:lnTo>
                  <a:lnTo>
                    <a:pt x="336" y="2268"/>
                  </a:lnTo>
                  <a:lnTo>
                    <a:pt x="315" y="2273"/>
                  </a:lnTo>
                  <a:lnTo>
                    <a:pt x="288" y="2278"/>
                  </a:lnTo>
                  <a:lnTo>
                    <a:pt x="271" y="2280"/>
                  </a:lnTo>
                  <a:lnTo>
                    <a:pt x="254" y="2280"/>
                  </a:lnTo>
                  <a:lnTo>
                    <a:pt x="241" y="2277"/>
                  </a:lnTo>
                  <a:lnTo>
                    <a:pt x="231" y="2274"/>
                  </a:lnTo>
                  <a:lnTo>
                    <a:pt x="223" y="2273"/>
                  </a:lnTo>
                  <a:lnTo>
                    <a:pt x="222" y="2272"/>
                  </a:lnTo>
                  <a:lnTo>
                    <a:pt x="222" y="2256"/>
                  </a:lnTo>
                  <a:lnTo>
                    <a:pt x="228" y="2253"/>
                  </a:lnTo>
                  <a:lnTo>
                    <a:pt x="228" y="2249"/>
                  </a:lnTo>
                  <a:lnTo>
                    <a:pt x="230" y="2246"/>
                  </a:lnTo>
                  <a:lnTo>
                    <a:pt x="231" y="2242"/>
                  </a:lnTo>
                  <a:lnTo>
                    <a:pt x="232" y="2238"/>
                  </a:lnTo>
                  <a:lnTo>
                    <a:pt x="232" y="2236"/>
                  </a:lnTo>
                  <a:lnTo>
                    <a:pt x="233" y="2235"/>
                  </a:lnTo>
                  <a:lnTo>
                    <a:pt x="232" y="2235"/>
                  </a:lnTo>
                  <a:lnTo>
                    <a:pt x="231" y="2236"/>
                  </a:lnTo>
                  <a:lnTo>
                    <a:pt x="228" y="2238"/>
                  </a:lnTo>
                  <a:lnTo>
                    <a:pt x="224" y="2240"/>
                  </a:lnTo>
                  <a:lnTo>
                    <a:pt x="222" y="2242"/>
                  </a:lnTo>
                  <a:lnTo>
                    <a:pt x="220" y="2244"/>
                  </a:lnTo>
                  <a:lnTo>
                    <a:pt x="219" y="2247"/>
                  </a:lnTo>
                  <a:lnTo>
                    <a:pt x="220" y="2252"/>
                  </a:lnTo>
                  <a:lnTo>
                    <a:pt x="219" y="2259"/>
                  </a:lnTo>
                  <a:lnTo>
                    <a:pt x="219" y="2265"/>
                  </a:lnTo>
                  <a:lnTo>
                    <a:pt x="219" y="2268"/>
                  </a:lnTo>
                  <a:lnTo>
                    <a:pt x="216" y="2269"/>
                  </a:lnTo>
                  <a:lnTo>
                    <a:pt x="207" y="2273"/>
                  </a:lnTo>
                  <a:lnTo>
                    <a:pt x="192" y="2278"/>
                  </a:lnTo>
                  <a:lnTo>
                    <a:pt x="169" y="2286"/>
                  </a:lnTo>
                  <a:lnTo>
                    <a:pt x="155" y="2289"/>
                  </a:lnTo>
                  <a:lnTo>
                    <a:pt x="138" y="2290"/>
                  </a:lnTo>
                  <a:lnTo>
                    <a:pt x="122" y="2289"/>
                  </a:lnTo>
                  <a:lnTo>
                    <a:pt x="109" y="2287"/>
                  </a:lnTo>
                  <a:lnTo>
                    <a:pt x="97" y="2285"/>
                  </a:lnTo>
                  <a:lnTo>
                    <a:pt x="89" y="2282"/>
                  </a:lnTo>
                  <a:lnTo>
                    <a:pt x="87" y="2282"/>
                  </a:lnTo>
                  <a:lnTo>
                    <a:pt x="87" y="2268"/>
                  </a:lnTo>
                  <a:lnTo>
                    <a:pt x="97" y="2264"/>
                  </a:lnTo>
                  <a:lnTo>
                    <a:pt x="99" y="2251"/>
                  </a:lnTo>
                  <a:lnTo>
                    <a:pt x="103" y="2240"/>
                  </a:lnTo>
                  <a:lnTo>
                    <a:pt x="110" y="2234"/>
                  </a:lnTo>
                  <a:lnTo>
                    <a:pt x="117" y="2227"/>
                  </a:lnTo>
                  <a:lnTo>
                    <a:pt x="126" y="2218"/>
                  </a:lnTo>
                  <a:lnTo>
                    <a:pt x="135" y="2208"/>
                  </a:lnTo>
                  <a:lnTo>
                    <a:pt x="144" y="2197"/>
                  </a:lnTo>
                  <a:lnTo>
                    <a:pt x="152" y="2189"/>
                  </a:lnTo>
                  <a:lnTo>
                    <a:pt x="158" y="2181"/>
                  </a:lnTo>
                  <a:lnTo>
                    <a:pt x="161" y="2167"/>
                  </a:lnTo>
                  <a:lnTo>
                    <a:pt x="164" y="2150"/>
                  </a:lnTo>
                  <a:lnTo>
                    <a:pt x="167" y="2132"/>
                  </a:lnTo>
                  <a:lnTo>
                    <a:pt x="169" y="2112"/>
                  </a:lnTo>
                  <a:lnTo>
                    <a:pt x="171" y="2095"/>
                  </a:lnTo>
                  <a:lnTo>
                    <a:pt x="171" y="2082"/>
                  </a:lnTo>
                  <a:lnTo>
                    <a:pt x="171" y="2068"/>
                  </a:lnTo>
                  <a:lnTo>
                    <a:pt x="171" y="2052"/>
                  </a:lnTo>
                  <a:lnTo>
                    <a:pt x="171" y="2036"/>
                  </a:lnTo>
                  <a:lnTo>
                    <a:pt x="169" y="2022"/>
                  </a:lnTo>
                  <a:lnTo>
                    <a:pt x="169" y="2011"/>
                  </a:lnTo>
                  <a:lnTo>
                    <a:pt x="169" y="2007"/>
                  </a:lnTo>
                  <a:lnTo>
                    <a:pt x="112" y="2006"/>
                  </a:lnTo>
                  <a:lnTo>
                    <a:pt x="112" y="2001"/>
                  </a:lnTo>
                  <a:lnTo>
                    <a:pt x="110" y="1989"/>
                  </a:lnTo>
                  <a:lnTo>
                    <a:pt x="110" y="1971"/>
                  </a:lnTo>
                  <a:lnTo>
                    <a:pt x="109" y="1947"/>
                  </a:lnTo>
                  <a:lnTo>
                    <a:pt x="109" y="1922"/>
                  </a:lnTo>
                  <a:lnTo>
                    <a:pt x="108" y="1895"/>
                  </a:lnTo>
                  <a:lnTo>
                    <a:pt x="106" y="1870"/>
                  </a:lnTo>
                  <a:lnTo>
                    <a:pt x="105" y="1848"/>
                  </a:lnTo>
                  <a:lnTo>
                    <a:pt x="103" y="1829"/>
                  </a:lnTo>
                  <a:lnTo>
                    <a:pt x="99" y="1785"/>
                  </a:lnTo>
                  <a:lnTo>
                    <a:pt x="92" y="1743"/>
                  </a:lnTo>
                  <a:lnTo>
                    <a:pt x="83" y="1706"/>
                  </a:lnTo>
                  <a:lnTo>
                    <a:pt x="76" y="1681"/>
                  </a:lnTo>
                  <a:lnTo>
                    <a:pt x="71" y="1650"/>
                  </a:lnTo>
                  <a:lnTo>
                    <a:pt x="66" y="1617"/>
                  </a:lnTo>
                  <a:lnTo>
                    <a:pt x="63" y="1586"/>
                  </a:lnTo>
                  <a:lnTo>
                    <a:pt x="61" y="1557"/>
                  </a:lnTo>
                  <a:lnTo>
                    <a:pt x="59" y="1536"/>
                  </a:lnTo>
                  <a:lnTo>
                    <a:pt x="57" y="1510"/>
                  </a:lnTo>
                  <a:lnTo>
                    <a:pt x="55" y="1480"/>
                  </a:lnTo>
                  <a:lnTo>
                    <a:pt x="53" y="1448"/>
                  </a:lnTo>
                  <a:lnTo>
                    <a:pt x="52" y="1417"/>
                  </a:lnTo>
                  <a:lnTo>
                    <a:pt x="50" y="1389"/>
                  </a:lnTo>
                  <a:lnTo>
                    <a:pt x="49" y="1365"/>
                  </a:lnTo>
                  <a:lnTo>
                    <a:pt x="48" y="1342"/>
                  </a:lnTo>
                  <a:lnTo>
                    <a:pt x="48" y="1319"/>
                  </a:lnTo>
                  <a:lnTo>
                    <a:pt x="48" y="1295"/>
                  </a:lnTo>
                  <a:lnTo>
                    <a:pt x="48" y="1274"/>
                  </a:lnTo>
                  <a:lnTo>
                    <a:pt x="48" y="1256"/>
                  </a:lnTo>
                  <a:lnTo>
                    <a:pt x="48" y="1245"/>
                  </a:lnTo>
                  <a:lnTo>
                    <a:pt x="48" y="1240"/>
                  </a:lnTo>
                  <a:lnTo>
                    <a:pt x="42" y="1238"/>
                  </a:lnTo>
                  <a:lnTo>
                    <a:pt x="36" y="1231"/>
                  </a:lnTo>
                  <a:lnTo>
                    <a:pt x="28" y="1222"/>
                  </a:lnTo>
                  <a:lnTo>
                    <a:pt x="20" y="1214"/>
                  </a:lnTo>
                  <a:lnTo>
                    <a:pt x="15" y="1206"/>
                  </a:lnTo>
                  <a:lnTo>
                    <a:pt x="10" y="1196"/>
                  </a:lnTo>
                  <a:lnTo>
                    <a:pt x="7" y="1183"/>
                  </a:lnTo>
                  <a:lnTo>
                    <a:pt x="3" y="1169"/>
                  </a:lnTo>
                  <a:lnTo>
                    <a:pt x="0" y="1158"/>
                  </a:lnTo>
                  <a:lnTo>
                    <a:pt x="0" y="1147"/>
                  </a:lnTo>
                  <a:lnTo>
                    <a:pt x="3" y="1135"/>
                  </a:lnTo>
                  <a:lnTo>
                    <a:pt x="4" y="1124"/>
                  </a:lnTo>
                  <a:lnTo>
                    <a:pt x="6" y="1112"/>
                  </a:lnTo>
                  <a:lnTo>
                    <a:pt x="6" y="1103"/>
                  </a:lnTo>
                  <a:lnTo>
                    <a:pt x="6" y="1099"/>
                  </a:lnTo>
                  <a:lnTo>
                    <a:pt x="0" y="1096"/>
                  </a:lnTo>
                  <a:lnTo>
                    <a:pt x="2" y="1092"/>
                  </a:lnTo>
                  <a:lnTo>
                    <a:pt x="3" y="1082"/>
                  </a:lnTo>
                  <a:lnTo>
                    <a:pt x="4" y="1066"/>
                  </a:lnTo>
                  <a:lnTo>
                    <a:pt x="7" y="1046"/>
                  </a:lnTo>
                  <a:lnTo>
                    <a:pt x="10" y="1024"/>
                  </a:lnTo>
                  <a:lnTo>
                    <a:pt x="12" y="1002"/>
                  </a:lnTo>
                  <a:lnTo>
                    <a:pt x="15" y="978"/>
                  </a:lnTo>
                  <a:lnTo>
                    <a:pt x="17" y="959"/>
                  </a:lnTo>
                  <a:lnTo>
                    <a:pt x="19" y="940"/>
                  </a:lnTo>
                  <a:lnTo>
                    <a:pt x="21" y="912"/>
                  </a:lnTo>
                  <a:lnTo>
                    <a:pt x="23" y="880"/>
                  </a:lnTo>
                  <a:lnTo>
                    <a:pt x="25" y="849"/>
                  </a:lnTo>
                  <a:lnTo>
                    <a:pt x="28" y="819"/>
                  </a:lnTo>
                  <a:lnTo>
                    <a:pt x="32" y="795"/>
                  </a:lnTo>
                  <a:lnTo>
                    <a:pt x="34" y="773"/>
                  </a:lnTo>
                  <a:lnTo>
                    <a:pt x="37" y="745"/>
                  </a:lnTo>
                  <a:lnTo>
                    <a:pt x="40" y="713"/>
                  </a:lnTo>
                  <a:lnTo>
                    <a:pt x="42" y="681"/>
                  </a:lnTo>
                  <a:lnTo>
                    <a:pt x="45" y="651"/>
                  </a:lnTo>
                  <a:lnTo>
                    <a:pt x="49" y="628"/>
                  </a:lnTo>
                  <a:lnTo>
                    <a:pt x="53" y="605"/>
                  </a:lnTo>
                  <a:lnTo>
                    <a:pt x="58" y="579"/>
                  </a:lnTo>
                  <a:lnTo>
                    <a:pt x="63" y="549"/>
                  </a:lnTo>
                  <a:lnTo>
                    <a:pt x="70" y="518"/>
                  </a:lnTo>
                  <a:lnTo>
                    <a:pt x="75" y="487"/>
                  </a:lnTo>
                  <a:lnTo>
                    <a:pt x="80" y="460"/>
                  </a:lnTo>
                  <a:lnTo>
                    <a:pt x="84" y="439"/>
                  </a:lnTo>
                  <a:lnTo>
                    <a:pt x="89" y="418"/>
                  </a:lnTo>
                  <a:lnTo>
                    <a:pt x="96" y="404"/>
                  </a:lnTo>
                  <a:lnTo>
                    <a:pt x="104" y="393"/>
                  </a:lnTo>
                  <a:lnTo>
                    <a:pt x="113" y="387"/>
                  </a:lnTo>
                  <a:lnTo>
                    <a:pt x="122" y="383"/>
                  </a:lnTo>
                  <a:lnTo>
                    <a:pt x="133" y="380"/>
                  </a:lnTo>
                  <a:lnTo>
                    <a:pt x="146" y="376"/>
                  </a:lnTo>
                  <a:lnTo>
                    <a:pt x="160" y="372"/>
                  </a:lnTo>
                  <a:lnTo>
                    <a:pt x="172" y="370"/>
                  </a:lnTo>
                  <a:lnTo>
                    <a:pt x="181" y="367"/>
                  </a:lnTo>
                  <a:lnTo>
                    <a:pt x="185" y="367"/>
                  </a:lnTo>
                  <a:lnTo>
                    <a:pt x="180" y="350"/>
                  </a:lnTo>
                  <a:lnTo>
                    <a:pt x="181" y="332"/>
                  </a:lnTo>
                  <a:lnTo>
                    <a:pt x="185" y="315"/>
                  </a:lnTo>
                  <a:lnTo>
                    <a:pt x="190" y="299"/>
                  </a:lnTo>
                  <a:lnTo>
                    <a:pt x="194" y="288"/>
                  </a:lnTo>
                  <a:lnTo>
                    <a:pt x="196" y="277"/>
                  </a:lnTo>
                  <a:lnTo>
                    <a:pt x="194" y="265"/>
                  </a:lnTo>
                  <a:lnTo>
                    <a:pt x="192" y="253"/>
                  </a:lnTo>
                  <a:lnTo>
                    <a:pt x="190" y="244"/>
                  </a:lnTo>
                  <a:lnTo>
                    <a:pt x="189" y="241"/>
                  </a:lnTo>
                  <a:lnTo>
                    <a:pt x="182" y="227"/>
                  </a:lnTo>
                  <a:lnTo>
                    <a:pt x="178" y="215"/>
                  </a:lnTo>
                  <a:lnTo>
                    <a:pt x="178" y="207"/>
                  </a:lnTo>
                  <a:lnTo>
                    <a:pt x="178" y="203"/>
                  </a:lnTo>
                  <a:lnTo>
                    <a:pt x="177" y="201"/>
                  </a:lnTo>
                  <a:lnTo>
                    <a:pt x="173" y="192"/>
                  </a:lnTo>
                  <a:lnTo>
                    <a:pt x="168" y="177"/>
                  </a:lnTo>
                  <a:lnTo>
                    <a:pt x="163" y="160"/>
                  </a:lnTo>
                  <a:lnTo>
                    <a:pt x="156" y="142"/>
                  </a:lnTo>
                  <a:lnTo>
                    <a:pt x="151" y="122"/>
                  </a:lnTo>
                  <a:lnTo>
                    <a:pt x="150" y="101"/>
                  </a:lnTo>
                  <a:lnTo>
                    <a:pt x="154" y="79"/>
                  </a:lnTo>
                  <a:lnTo>
                    <a:pt x="163" y="57"/>
                  </a:lnTo>
                  <a:lnTo>
                    <a:pt x="175" y="36"/>
                  </a:lnTo>
                  <a:lnTo>
                    <a:pt x="190" y="20"/>
                  </a:lnTo>
                  <a:lnTo>
                    <a:pt x="207" y="8"/>
                  </a:lnTo>
                  <a:lnTo>
                    <a:pt x="224" y="3"/>
                  </a:lnTo>
                  <a:lnTo>
                    <a:pt x="240" y="0"/>
                  </a:lnTo>
                  <a:close/>
                </a:path>
              </a:pathLst>
            </a:custGeom>
            <a:solidFill>
              <a:srgbClr val="282E3A"/>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14" name="Freeform 864">
              <a:extLst>
                <a:ext uri="{FF2B5EF4-FFF2-40B4-BE49-F238E27FC236}">
                  <a16:creationId xmlns:a16="http://schemas.microsoft.com/office/drawing/2014/main" id="{BBFD0E7A-99E4-4475-8993-DEACE4E3D143}"/>
                </a:ext>
              </a:extLst>
            </p:cNvPr>
            <p:cNvSpPr>
              <a:spLocks/>
            </p:cNvSpPr>
            <p:nvPr/>
          </p:nvSpPr>
          <p:spPr bwMode="auto">
            <a:xfrm>
              <a:off x="4524818" y="2316515"/>
              <a:ext cx="461487" cy="1170776"/>
            </a:xfrm>
            <a:custGeom>
              <a:avLst/>
              <a:gdLst>
                <a:gd name="T0" fmla="*/ 146 w 257"/>
                <a:gd name="T1" fmla="*/ 4 h 652"/>
                <a:gd name="T2" fmla="*/ 147 w 257"/>
                <a:gd name="T3" fmla="*/ 29 h 652"/>
                <a:gd name="T4" fmla="*/ 143 w 257"/>
                <a:gd name="T5" fmla="*/ 55 h 652"/>
                <a:gd name="T6" fmla="*/ 146 w 257"/>
                <a:gd name="T7" fmla="*/ 69 h 652"/>
                <a:gd name="T8" fmla="*/ 152 w 257"/>
                <a:gd name="T9" fmla="*/ 90 h 652"/>
                <a:gd name="T10" fmla="*/ 153 w 257"/>
                <a:gd name="T11" fmla="*/ 119 h 652"/>
                <a:gd name="T12" fmla="*/ 153 w 257"/>
                <a:gd name="T13" fmla="*/ 147 h 652"/>
                <a:gd name="T14" fmla="*/ 152 w 257"/>
                <a:gd name="T15" fmla="*/ 160 h 652"/>
                <a:gd name="T16" fmla="*/ 160 w 257"/>
                <a:gd name="T17" fmla="*/ 152 h 652"/>
                <a:gd name="T18" fmla="*/ 170 w 257"/>
                <a:gd name="T19" fmla="*/ 138 h 652"/>
                <a:gd name="T20" fmla="*/ 170 w 257"/>
                <a:gd name="T21" fmla="*/ 122 h 652"/>
                <a:gd name="T22" fmla="*/ 170 w 257"/>
                <a:gd name="T23" fmla="*/ 102 h 652"/>
                <a:gd name="T24" fmla="*/ 180 w 257"/>
                <a:gd name="T25" fmla="*/ 88 h 652"/>
                <a:gd name="T26" fmla="*/ 198 w 257"/>
                <a:gd name="T27" fmla="*/ 71 h 652"/>
                <a:gd name="T28" fmla="*/ 216 w 257"/>
                <a:gd name="T29" fmla="*/ 58 h 652"/>
                <a:gd name="T30" fmla="*/ 237 w 257"/>
                <a:gd name="T31" fmla="*/ 39 h 652"/>
                <a:gd name="T32" fmla="*/ 253 w 257"/>
                <a:gd name="T33" fmla="*/ 25 h 652"/>
                <a:gd name="T34" fmla="*/ 257 w 257"/>
                <a:gd name="T35" fmla="*/ 39 h 652"/>
                <a:gd name="T36" fmla="*/ 240 w 257"/>
                <a:gd name="T37" fmla="*/ 67 h 652"/>
                <a:gd name="T38" fmla="*/ 219 w 257"/>
                <a:gd name="T39" fmla="*/ 113 h 652"/>
                <a:gd name="T40" fmla="*/ 197 w 257"/>
                <a:gd name="T41" fmla="*/ 162 h 652"/>
                <a:gd name="T42" fmla="*/ 180 w 257"/>
                <a:gd name="T43" fmla="*/ 207 h 652"/>
                <a:gd name="T44" fmla="*/ 160 w 257"/>
                <a:gd name="T45" fmla="*/ 266 h 652"/>
                <a:gd name="T46" fmla="*/ 146 w 257"/>
                <a:gd name="T47" fmla="*/ 317 h 652"/>
                <a:gd name="T48" fmla="*/ 136 w 257"/>
                <a:gd name="T49" fmla="*/ 348 h 652"/>
                <a:gd name="T50" fmla="*/ 123 w 257"/>
                <a:gd name="T51" fmla="*/ 388 h 652"/>
                <a:gd name="T52" fmla="*/ 106 w 257"/>
                <a:gd name="T53" fmla="*/ 433 h 652"/>
                <a:gd name="T54" fmla="*/ 95 w 257"/>
                <a:gd name="T55" fmla="*/ 478 h 652"/>
                <a:gd name="T56" fmla="*/ 92 w 257"/>
                <a:gd name="T57" fmla="*/ 513 h 652"/>
                <a:gd name="T58" fmla="*/ 91 w 257"/>
                <a:gd name="T59" fmla="*/ 555 h 652"/>
                <a:gd name="T60" fmla="*/ 88 w 257"/>
                <a:gd name="T61" fmla="*/ 601 h 652"/>
                <a:gd name="T62" fmla="*/ 88 w 257"/>
                <a:gd name="T63" fmla="*/ 638 h 652"/>
                <a:gd name="T64" fmla="*/ 87 w 257"/>
                <a:gd name="T65" fmla="*/ 652 h 652"/>
                <a:gd name="T66" fmla="*/ 60 w 257"/>
                <a:gd name="T67" fmla="*/ 649 h 652"/>
                <a:gd name="T68" fmla="*/ 28 w 257"/>
                <a:gd name="T69" fmla="*/ 644 h 652"/>
                <a:gd name="T70" fmla="*/ 4 w 257"/>
                <a:gd name="T71" fmla="*/ 640 h 652"/>
                <a:gd name="T72" fmla="*/ 2 w 257"/>
                <a:gd name="T73" fmla="*/ 636 h 652"/>
                <a:gd name="T74" fmla="*/ 8 w 257"/>
                <a:gd name="T75" fmla="*/ 615 h 652"/>
                <a:gd name="T76" fmla="*/ 17 w 257"/>
                <a:gd name="T77" fmla="*/ 580 h 652"/>
                <a:gd name="T78" fmla="*/ 28 w 257"/>
                <a:gd name="T79" fmla="*/ 538 h 652"/>
                <a:gd name="T80" fmla="*/ 37 w 257"/>
                <a:gd name="T81" fmla="*/ 498 h 652"/>
                <a:gd name="T82" fmla="*/ 49 w 257"/>
                <a:gd name="T83" fmla="*/ 436 h 652"/>
                <a:gd name="T84" fmla="*/ 63 w 257"/>
                <a:gd name="T85" fmla="*/ 367 h 652"/>
                <a:gd name="T86" fmla="*/ 75 w 257"/>
                <a:gd name="T87" fmla="*/ 300 h 652"/>
                <a:gd name="T88" fmla="*/ 84 w 257"/>
                <a:gd name="T89" fmla="*/ 249 h 652"/>
                <a:gd name="T90" fmla="*/ 91 w 257"/>
                <a:gd name="T91" fmla="*/ 215 h 652"/>
                <a:gd name="T92" fmla="*/ 104 w 257"/>
                <a:gd name="T93" fmla="*/ 174 h 652"/>
                <a:gd name="T94" fmla="*/ 119 w 257"/>
                <a:gd name="T95" fmla="*/ 134 h 652"/>
                <a:gd name="T96" fmla="*/ 134 w 257"/>
                <a:gd name="T97" fmla="*/ 103 h 652"/>
                <a:gd name="T98" fmla="*/ 139 w 257"/>
                <a:gd name="T99" fmla="*/ 90 h 652"/>
                <a:gd name="T100" fmla="*/ 134 w 257"/>
                <a:gd name="T101" fmla="*/ 88 h 652"/>
                <a:gd name="T102" fmla="*/ 129 w 257"/>
                <a:gd name="T103" fmla="*/ 88 h 652"/>
                <a:gd name="T104" fmla="*/ 123 w 257"/>
                <a:gd name="T105" fmla="*/ 90 h 652"/>
                <a:gd name="T106" fmla="*/ 119 w 257"/>
                <a:gd name="T107" fmla="*/ 93 h 652"/>
                <a:gd name="T108" fmla="*/ 118 w 257"/>
                <a:gd name="T109" fmla="*/ 90 h 652"/>
                <a:gd name="T110" fmla="*/ 117 w 257"/>
                <a:gd name="T111" fmla="*/ 72 h 652"/>
                <a:gd name="T112" fmla="*/ 119 w 257"/>
                <a:gd name="T113" fmla="*/ 50 h 652"/>
                <a:gd name="T114" fmla="*/ 127 w 257"/>
                <a:gd name="T115" fmla="*/ 29 h 652"/>
                <a:gd name="T116" fmla="*/ 139 w 257"/>
                <a:gd name="T117" fmla="*/ 9 h 652"/>
                <a:gd name="T118" fmla="*/ 146 w 257"/>
                <a:gd name="T119" fmla="*/ 0 h 6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57" h="652">
                  <a:moveTo>
                    <a:pt x="146" y="0"/>
                  </a:moveTo>
                  <a:lnTo>
                    <a:pt x="146" y="4"/>
                  </a:lnTo>
                  <a:lnTo>
                    <a:pt x="147" y="14"/>
                  </a:lnTo>
                  <a:lnTo>
                    <a:pt x="147" y="29"/>
                  </a:lnTo>
                  <a:lnTo>
                    <a:pt x="144" y="45"/>
                  </a:lnTo>
                  <a:lnTo>
                    <a:pt x="143" y="55"/>
                  </a:lnTo>
                  <a:lnTo>
                    <a:pt x="144" y="63"/>
                  </a:lnTo>
                  <a:lnTo>
                    <a:pt x="146" y="69"/>
                  </a:lnTo>
                  <a:lnTo>
                    <a:pt x="149" y="79"/>
                  </a:lnTo>
                  <a:lnTo>
                    <a:pt x="152" y="90"/>
                  </a:lnTo>
                  <a:lnTo>
                    <a:pt x="153" y="105"/>
                  </a:lnTo>
                  <a:lnTo>
                    <a:pt x="153" y="119"/>
                  </a:lnTo>
                  <a:lnTo>
                    <a:pt x="153" y="134"/>
                  </a:lnTo>
                  <a:lnTo>
                    <a:pt x="153" y="147"/>
                  </a:lnTo>
                  <a:lnTo>
                    <a:pt x="152" y="156"/>
                  </a:lnTo>
                  <a:lnTo>
                    <a:pt x="152" y="160"/>
                  </a:lnTo>
                  <a:lnTo>
                    <a:pt x="155" y="157"/>
                  </a:lnTo>
                  <a:lnTo>
                    <a:pt x="160" y="152"/>
                  </a:lnTo>
                  <a:lnTo>
                    <a:pt x="167" y="145"/>
                  </a:lnTo>
                  <a:lnTo>
                    <a:pt x="170" y="138"/>
                  </a:lnTo>
                  <a:lnTo>
                    <a:pt x="172" y="132"/>
                  </a:lnTo>
                  <a:lnTo>
                    <a:pt x="170" y="122"/>
                  </a:lnTo>
                  <a:lnTo>
                    <a:pt x="169" y="110"/>
                  </a:lnTo>
                  <a:lnTo>
                    <a:pt x="170" y="102"/>
                  </a:lnTo>
                  <a:lnTo>
                    <a:pt x="173" y="96"/>
                  </a:lnTo>
                  <a:lnTo>
                    <a:pt x="180" y="88"/>
                  </a:lnTo>
                  <a:lnTo>
                    <a:pt x="189" y="80"/>
                  </a:lnTo>
                  <a:lnTo>
                    <a:pt x="198" y="71"/>
                  </a:lnTo>
                  <a:lnTo>
                    <a:pt x="206" y="66"/>
                  </a:lnTo>
                  <a:lnTo>
                    <a:pt x="216" y="58"/>
                  </a:lnTo>
                  <a:lnTo>
                    <a:pt x="227" y="48"/>
                  </a:lnTo>
                  <a:lnTo>
                    <a:pt x="237" y="39"/>
                  </a:lnTo>
                  <a:lnTo>
                    <a:pt x="246" y="30"/>
                  </a:lnTo>
                  <a:lnTo>
                    <a:pt x="253" y="25"/>
                  </a:lnTo>
                  <a:lnTo>
                    <a:pt x="254" y="22"/>
                  </a:lnTo>
                  <a:lnTo>
                    <a:pt x="257" y="39"/>
                  </a:lnTo>
                  <a:lnTo>
                    <a:pt x="250" y="50"/>
                  </a:lnTo>
                  <a:lnTo>
                    <a:pt x="240" y="67"/>
                  </a:lnTo>
                  <a:lnTo>
                    <a:pt x="229" y="88"/>
                  </a:lnTo>
                  <a:lnTo>
                    <a:pt x="219" y="113"/>
                  </a:lnTo>
                  <a:lnTo>
                    <a:pt x="207" y="138"/>
                  </a:lnTo>
                  <a:lnTo>
                    <a:pt x="197" y="162"/>
                  </a:lnTo>
                  <a:lnTo>
                    <a:pt x="187" y="186"/>
                  </a:lnTo>
                  <a:lnTo>
                    <a:pt x="180" y="207"/>
                  </a:lnTo>
                  <a:lnTo>
                    <a:pt x="169" y="236"/>
                  </a:lnTo>
                  <a:lnTo>
                    <a:pt x="160" y="266"/>
                  </a:lnTo>
                  <a:lnTo>
                    <a:pt x="152" y="293"/>
                  </a:lnTo>
                  <a:lnTo>
                    <a:pt x="146" y="317"/>
                  </a:lnTo>
                  <a:lnTo>
                    <a:pt x="140" y="336"/>
                  </a:lnTo>
                  <a:lnTo>
                    <a:pt x="136" y="348"/>
                  </a:lnTo>
                  <a:lnTo>
                    <a:pt x="131" y="367"/>
                  </a:lnTo>
                  <a:lnTo>
                    <a:pt x="123" y="388"/>
                  </a:lnTo>
                  <a:lnTo>
                    <a:pt x="114" y="410"/>
                  </a:lnTo>
                  <a:lnTo>
                    <a:pt x="106" y="433"/>
                  </a:lnTo>
                  <a:lnTo>
                    <a:pt x="100" y="457"/>
                  </a:lnTo>
                  <a:lnTo>
                    <a:pt x="95" y="478"/>
                  </a:lnTo>
                  <a:lnTo>
                    <a:pt x="92" y="496"/>
                  </a:lnTo>
                  <a:lnTo>
                    <a:pt x="92" y="513"/>
                  </a:lnTo>
                  <a:lnTo>
                    <a:pt x="91" y="533"/>
                  </a:lnTo>
                  <a:lnTo>
                    <a:pt x="91" y="555"/>
                  </a:lnTo>
                  <a:lnTo>
                    <a:pt x="89" y="579"/>
                  </a:lnTo>
                  <a:lnTo>
                    <a:pt x="88" y="601"/>
                  </a:lnTo>
                  <a:lnTo>
                    <a:pt x="88" y="621"/>
                  </a:lnTo>
                  <a:lnTo>
                    <a:pt x="88" y="638"/>
                  </a:lnTo>
                  <a:lnTo>
                    <a:pt x="87" y="648"/>
                  </a:lnTo>
                  <a:lnTo>
                    <a:pt x="87" y="652"/>
                  </a:lnTo>
                  <a:lnTo>
                    <a:pt x="76" y="651"/>
                  </a:lnTo>
                  <a:lnTo>
                    <a:pt x="60" y="649"/>
                  </a:lnTo>
                  <a:lnTo>
                    <a:pt x="45" y="647"/>
                  </a:lnTo>
                  <a:lnTo>
                    <a:pt x="28" y="644"/>
                  </a:lnTo>
                  <a:lnTo>
                    <a:pt x="13" y="642"/>
                  </a:lnTo>
                  <a:lnTo>
                    <a:pt x="4" y="640"/>
                  </a:lnTo>
                  <a:lnTo>
                    <a:pt x="0" y="640"/>
                  </a:lnTo>
                  <a:lnTo>
                    <a:pt x="2" y="636"/>
                  </a:lnTo>
                  <a:lnTo>
                    <a:pt x="4" y="628"/>
                  </a:lnTo>
                  <a:lnTo>
                    <a:pt x="8" y="615"/>
                  </a:lnTo>
                  <a:lnTo>
                    <a:pt x="12" y="600"/>
                  </a:lnTo>
                  <a:lnTo>
                    <a:pt x="17" y="580"/>
                  </a:lnTo>
                  <a:lnTo>
                    <a:pt x="23" y="559"/>
                  </a:lnTo>
                  <a:lnTo>
                    <a:pt x="28" y="538"/>
                  </a:lnTo>
                  <a:lnTo>
                    <a:pt x="32" y="521"/>
                  </a:lnTo>
                  <a:lnTo>
                    <a:pt x="37" y="498"/>
                  </a:lnTo>
                  <a:lnTo>
                    <a:pt x="43" y="469"/>
                  </a:lnTo>
                  <a:lnTo>
                    <a:pt x="49" y="436"/>
                  </a:lnTo>
                  <a:lnTo>
                    <a:pt x="55" y="402"/>
                  </a:lnTo>
                  <a:lnTo>
                    <a:pt x="63" y="367"/>
                  </a:lnTo>
                  <a:lnTo>
                    <a:pt x="68" y="333"/>
                  </a:lnTo>
                  <a:lnTo>
                    <a:pt x="75" y="300"/>
                  </a:lnTo>
                  <a:lnTo>
                    <a:pt x="80" y="271"/>
                  </a:lnTo>
                  <a:lnTo>
                    <a:pt x="84" y="249"/>
                  </a:lnTo>
                  <a:lnTo>
                    <a:pt x="87" y="232"/>
                  </a:lnTo>
                  <a:lnTo>
                    <a:pt x="91" y="215"/>
                  </a:lnTo>
                  <a:lnTo>
                    <a:pt x="97" y="195"/>
                  </a:lnTo>
                  <a:lnTo>
                    <a:pt x="104" y="174"/>
                  </a:lnTo>
                  <a:lnTo>
                    <a:pt x="112" y="153"/>
                  </a:lnTo>
                  <a:lnTo>
                    <a:pt x="119" y="134"/>
                  </a:lnTo>
                  <a:lnTo>
                    <a:pt x="127" y="117"/>
                  </a:lnTo>
                  <a:lnTo>
                    <a:pt x="134" y="103"/>
                  </a:lnTo>
                  <a:lnTo>
                    <a:pt x="138" y="94"/>
                  </a:lnTo>
                  <a:lnTo>
                    <a:pt x="139" y="90"/>
                  </a:lnTo>
                  <a:lnTo>
                    <a:pt x="136" y="88"/>
                  </a:lnTo>
                  <a:lnTo>
                    <a:pt x="134" y="88"/>
                  </a:lnTo>
                  <a:lnTo>
                    <a:pt x="131" y="86"/>
                  </a:lnTo>
                  <a:lnTo>
                    <a:pt x="129" y="88"/>
                  </a:lnTo>
                  <a:lnTo>
                    <a:pt x="125" y="89"/>
                  </a:lnTo>
                  <a:lnTo>
                    <a:pt x="123" y="90"/>
                  </a:lnTo>
                  <a:lnTo>
                    <a:pt x="121" y="92"/>
                  </a:lnTo>
                  <a:lnTo>
                    <a:pt x="119" y="93"/>
                  </a:lnTo>
                  <a:lnTo>
                    <a:pt x="119" y="93"/>
                  </a:lnTo>
                  <a:lnTo>
                    <a:pt x="118" y="90"/>
                  </a:lnTo>
                  <a:lnTo>
                    <a:pt x="118" y="83"/>
                  </a:lnTo>
                  <a:lnTo>
                    <a:pt x="117" y="72"/>
                  </a:lnTo>
                  <a:lnTo>
                    <a:pt x="117" y="60"/>
                  </a:lnTo>
                  <a:lnTo>
                    <a:pt x="119" y="50"/>
                  </a:lnTo>
                  <a:lnTo>
                    <a:pt x="122" y="39"/>
                  </a:lnTo>
                  <a:lnTo>
                    <a:pt x="127" y="29"/>
                  </a:lnTo>
                  <a:lnTo>
                    <a:pt x="134" y="18"/>
                  </a:lnTo>
                  <a:lnTo>
                    <a:pt x="139" y="9"/>
                  </a:lnTo>
                  <a:lnTo>
                    <a:pt x="144" y="3"/>
                  </a:lnTo>
                  <a:lnTo>
                    <a:pt x="14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grpSp>
      <p:grpSp>
        <p:nvGrpSpPr>
          <p:cNvPr id="15" name="Group 10">
            <a:extLst>
              <a:ext uri="{FF2B5EF4-FFF2-40B4-BE49-F238E27FC236}">
                <a16:creationId xmlns:a16="http://schemas.microsoft.com/office/drawing/2014/main" id="{D48FBEE0-CA70-4C3A-990A-82856DEEDD2D}"/>
              </a:ext>
            </a:extLst>
          </p:cNvPr>
          <p:cNvGrpSpPr/>
          <p:nvPr/>
        </p:nvGrpSpPr>
        <p:grpSpPr>
          <a:xfrm>
            <a:off x="3603811" y="1580264"/>
            <a:ext cx="978717" cy="3619700"/>
            <a:chOff x="5600423" y="1632365"/>
            <a:chExt cx="1131271" cy="4183907"/>
          </a:xfrm>
        </p:grpSpPr>
        <p:sp>
          <p:nvSpPr>
            <p:cNvPr id="16" name="Freeform 865">
              <a:extLst>
                <a:ext uri="{FF2B5EF4-FFF2-40B4-BE49-F238E27FC236}">
                  <a16:creationId xmlns:a16="http://schemas.microsoft.com/office/drawing/2014/main" id="{9E7AF31D-01A7-4E45-8904-13D46FC5A3DC}"/>
                </a:ext>
              </a:extLst>
            </p:cNvPr>
            <p:cNvSpPr>
              <a:spLocks noEditPoints="1"/>
            </p:cNvSpPr>
            <p:nvPr/>
          </p:nvSpPr>
          <p:spPr bwMode="auto">
            <a:xfrm>
              <a:off x="5600423" y="1632365"/>
              <a:ext cx="1131271" cy="4183907"/>
            </a:xfrm>
            <a:custGeom>
              <a:avLst/>
              <a:gdLst>
                <a:gd name="T0" fmla="*/ 515 w 630"/>
                <a:gd name="T1" fmla="*/ 1297 h 2330"/>
                <a:gd name="T2" fmla="*/ 540 w 630"/>
                <a:gd name="T3" fmla="*/ 1216 h 2330"/>
                <a:gd name="T4" fmla="*/ 530 w 630"/>
                <a:gd name="T5" fmla="*/ 1163 h 2330"/>
                <a:gd name="T6" fmla="*/ 477 w 630"/>
                <a:gd name="T7" fmla="*/ 805 h 2330"/>
                <a:gd name="T8" fmla="*/ 483 w 630"/>
                <a:gd name="T9" fmla="*/ 700 h 2330"/>
                <a:gd name="T10" fmla="*/ 95 w 630"/>
                <a:gd name="T11" fmla="*/ 784 h 2330"/>
                <a:gd name="T12" fmla="*/ 111 w 630"/>
                <a:gd name="T13" fmla="*/ 770 h 2330"/>
                <a:gd name="T14" fmla="*/ 233 w 630"/>
                <a:gd name="T15" fmla="*/ 516 h 2330"/>
                <a:gd name="T16" fmla="*/ 272 w 630"/>
                <a:gd name="T17" fmla="*/ 780 h 2330"/>
                <a:gd name="T18" fmla="*/ 282 w 630"/>
                <a:gd name="T19" fmla="*/ 915 h 2330"/>
                <a:gd name="T20" fmla="*/ 312 w 630"/>
                <a:gd name="T21" fmla="*/ 789 h 2330"/>
                <a:gd name="T22" fmla="*/ 340 w 630"/>
                <a:gd name="T23" fmla="*/ 496 h 2330"/>
                <a:gd name="T24" fmla="*/ 310 w 630"/>
                <a:gd name="T25" fmla="*/ 473 h 2330"/>
                <a:gd name="T26" fmla="*/ 227 w 630"/>
                <a:gd name="T27" fmla="*/ 423 h 2330"/>
                <a:gd name="T28" fmla="*/ 391 w 630"/>
                <a:gd name="T29" fmla="*/ 59 h 2330"/>
                <a:gd name="T30" fmla="*/ 399 w 630"/>
                <a:gd name="T31" fmla="*/ 143 h 2330"/>
                <a:gd name="T32" fmla="*/ 379 w 630"/>
                <a:gd name="T33" fmla="*/ 203 h 2330"/>
                <a:gd name="T34" fmla="*/ 348 w 630"/>
                <a:gd name="T35" fmla="*/ 308 h 2330"/>
                <a:gd name="T36" fmla="*/ 382 w 630"/>
                <a:gd name="T37" fmla="*/ 350 h 2330"/>
                <a:gd name="T38" fmla="*/ 504 w 630"/>
                <a:gd name="T39" fmla="*/ 386 h 2330"/>
                <a:gd name="T40" fmla="*/ 560 w 630"/>
                <a:gd name="T41" fmla="*/ 524 h 2330"/>
                <a:gd name="T42" fmla="*/ 581 w 630"/>
                <a:gd name="T43" fmla="*/ 827 h 2330"/>
                <a:gd name="T44" fmla="*/ 603 w 630"/>
                <a:gd name="T45" fmla="*/ 1066 h 2330"/>
                <a:gd name="T46" fmla="*/ 600 w 630"/>
                <a:gd name="T47" fmla="*/ 1182 h 2330"/>
                <a:gd name="T48" fmla="*/ 619 w 630"/>
                <a:gd name="T49" fmla="*/ 1224 h 2330"/>
                <a:gd name="T50" fmla="*/ 629 w 630"/>
                <a:gd name="T51" fmla="*/ 1330 h 2330"/>
                <a:gd name="T52" fmla="*/ 628 w 630"/>
                <a:gd name="T53" fmla="*/ 1508 h 2330"/>
                <a:gd name="T54" fmla="*/ 540 w 630"/>
                <a:gd name="T55" fmla="*/ 1606 h 2330"/>
                <a:gd name="T56" fmla="*/ 500 w 630"/>
                <a:gd name="T57" fmla="*/ 1705 h 2330"/>
                <a:gd name="T58" fmla="*/ 506 w 630"/>
                <a:gd name="T59" fmla="*/ 1960 h 2330"/>
                <a:gd name="T60" fmla="*/ 523 w 630"/>
                <a:gd name="T61" fmla="*/ 2224 h 2330"/>
                <a:gd name="T62" fmla="*/ 488 w 630"/>
                <a:gd name="T63" fmla="*/ 2282 h 2330"/>
                <a:gd name="T64" fmla="*/ 421 w 630"/>
                <a:gd name="T65" fmla="*/ 2296 h 2330"/>
                <a:gd name="T66" fmla="*/ 370 w 630"/>
                <a:gd name="T67" fmla="*/ 2184 h 2330"/>
                <a:gd name="T68" fmla="*/ 362 w 630"/>
                <a:gd name="T69" fmla="*/ 1939 h 2330"/>
                <a:gd name="T70" fmla="*/ 356 w 630"/>
                <a:gd name="T71" fmla="*/ 1705 h 2330"/>
                <a:gd name="T72" fmla="*/ 329 w 630"/>
                <a:gd name="T73" fmla="*/ 1448 h 2330"/>
                <a:gd name="T74" fmla="*/ 305 w 630"/>
                <a:gd name="T75" fmla="*/ 1249 h 2330"/>
                <a:gd name="T76" fmla="*/ 281 w 630"/>
                <a:gd name="T77" fmla="*/ 1333 h 2330"/>
                <a:gd name="T78" fmla="*/ 250 w 630"/>
                <a:gd name="T79" fmla="*/ 1595 h 2330"/>
                <a:gd name="T80" fmla="*/ 230 w 630"/>
                <a:gd name="T81" fmla="*/ 1832 h 2330"/>
                <a:gd name="T82" fmla="*/ 219 w 630"/>
                <a:gd name="T83" fmla="*/ 2127 h 2330"/>
                <a:gd name="T84" fmla="*/ 227 w 630"/>
                <a:gd name="T85" fmla="*/ 2271 h 2330"/>
                <a:gd name="T86" fmla="*/ 161 w 630"/>
                <a:gd name="T87" fmla="*/ 2328 h 2330"/>
                <a:gd name="T88" fmla="*/ 108 w 630"/>
                <a:gd name="T89" fmla="*/ 2275 h 2330"/>
                <a:gd name="T90" fmla="*/ 94 w 630"/>
                <a:gd name="T91" fmla="*/ 2143 h 2330"/>
                <a:gd name="T92" fmla="*/ 106 w 630"/>
                <a:gd name="T93" fmla="*/ 1897 h 2330"/>
                <a:gd name="T94" fmla="*/ 103 w 630"/>
                <a:gd name="T95" fmla="*/ 1610 h 2330"/>
                <a:gd name="T96" fmla="*/ 81 w 630"/>
                <a:gd name="T97" fmla="*/ 1384 h 2330"/>
                <a:gd name="T98" fmla="*/ 49 w 630"/>
                <a:gd name="T99" fmla="*/ 1360 h 2330"/>
                <a:gd name="T100" fmla="*/ 9 w 630"/>
                <a:gd name="T101" fmla="*/ 1269 h 2330"/>
                <a:gd name="T102" fmla="*/ 0 w 630"/>
                <a:gd name="T103" fmla="*/ 1109 h 2330"/>
                <a:gd name="T104" fmla="*/ 5 w 630"/>
                <a:gd name="T105" fmla="*/ 876 h 2330"/>
                <a:gd name="T106" fmla="*/ 18 w 630"/>
                <a:gd name="T107" fmla="*/ 581 h 2330"/>
                <a:gd name="T108" fmla="*/ 31 w 630"/>
                <a:gd name="T109" fmla="*/ 407 h 2330"/>
                <a:gd name="T110" fmla="*/ 166 w 630"/>
                <a:gd name="T111" fmla="*/ 361 h 2330"/>
                <a:gd name="T112" fmla="*/ 229 w 630"/>
                <a:gd name="T113" fmla="*/ 257 h 2330"/>
                <a:gd name="T114" fmla="*/ 209 w 630"/>
                <a:gd name="T115" fmla="*/ 206 h 2330"/>
                <a:gd name="T116" fmla="*/ 192 w 630"/>
                <a:gd name="T117" fmla="*/ 141 h 2330"/>
                <a:gd name="T118" fmla="*/ 221 w 630"/>
                <a:gd name="T119" fmla="*/ 29 h 2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30" h="2330">
                  <a:moveTo>
                    <a:pt x="524" y="1160"/>
                  </a:moveTo>
                  <a:lnTo>
                    <a:pt x="523" y="1164"/>
                  </a:lnTo>
                  <a:lnTo>
                    <a:pt x="523" y="1176"/>
                  </a:lnTo>
                  <a:lnTo>
                    <a:pt x="522" y="1193"/>
                  </a:lnTo>
                  <a:lnTo>
                    <a:pt x="521" y="1212"/>
                  </a:lnTo>
                  <a:lnTo>
                    <a:pt x="519" y="1235"/>
                  </a:lnTo>
                  <a:lnTo>
                    <a:pt x="518" y="1258"/>
                  </a:lnTo>
                  <a:lnTo>
                    <a:pt x="517" y="1279"/>
                  </a:lnTo>
                  <a:lnTo>
                    <a:pt x="515" y="1297"/>
                  </a:lnTo>
                  <a:lnTo>
                    <a:pt x="514" y="1311"/>
                  </a:lnTo>
                  <a:lnTo>
                    <a:pt x="524" y="1299"/>
                  </a:lnTo>
                  <a:lnTo>
                    <a:pt x="524" y="1293"/>
                  </a:lnTo>
                  <a:lnTo>
                    <a:pt x="524" y="1283"/>
                  </a:lnTo>
                  <a:lnTo>
                    <a:pt x="526" y="1269"/>
                  </a:lnTo>
                  <a:lnTo>
                    <a:pt x="527" y="1253"/>
                  </a:lnTo>
                  <a:lnTo>
                    <a:pt x="530" y="1239"/>
                  </a:lnTo>
                  <a:lnTo>
                    <a:pt x="535" y="1225"/>
                  </a:lnTo>
                  <a:lnTo>
                    <a:pt x="540" y="1216"/>
                  </a:lnTo>
                  <a:lnTo>
                    <a:pt x="543" y="1208"/>
                  </a:lnTo>
                  <a:lnTo>
                    <a:pt x="544" y="1202"/>
                  </a:lnTo>
                  <a:lnTo>
                    <a:pt x="545" y="1191"/>
                  </a:lnTo>
                  <a:lnTo>
                    <a:pt x="545" y="1181"/>
                  </a:lnTo>
                  <a:lnTo>
                    <a:pt x="545" y="1172"/>
                  </a:lnTo>
                  <a:lnTo>
                    <a:pt x="545" y="1168"/>
                  </a:lnTo>
                  <a:lnTo>
                    <a:pt x="543" y="1168"/>
                  </a:lnTo>
                  <a:lnTo>
                    <a:pt x="536" y="1165"/>
                  </a:lnTo>
                  <a:lnTo>
                    <a:pt x="530" y="1163"/>
                  </a:lnTo>
                  <a:lnTo>
                    <a:pt x="524" y="1160"/>
                  </a:lnTo>
                  <a:close/>
                  <a:moveTo>
                    <a:pt x="483" y="700"/>
                  </a:moveTo>
                  <a:lnTo>
                    <a:pt x="481" y="703"/>
                  </a:lnTo>
                  <a:lnTo>
                    <a:pt x="479" y="711"/>
                  </a:lnTo>
                  <a:lnTo>
                    <a:pt x="476" y="724"/>
                  </a:lnTo>
                  <a:lnTo>
                    <a:pt x="472" y="740"/>
                  </a:lnTo>
                  <a:lnTo>
                    <a:pt x="471" y="759"/>
                  </a:lnTo>
                  <a:lnTo>
                    <a:pt x="472" y="782"/>
                  </a:lnTo>
                  <a:lnTo>
                    <a:pt x="477" y="805"/>
                  </a:lnTo>
                  <a:lnTo>
                    <a:pt x="488" y="830"/>
                  </a:lnTo>
                  <a:lnTo>
                    <a:pt x="488" y="826"/>
                  </a:lnTo>
                  <a:lnTo>
                    <a:pt x="486" y="814"/>
                  </a:lnTo>
                  <a:lnTo>
                    <a:pt x="485" y="797"/>
                  </a:lnTo>
                  <a:lnTo>
                    <a:pt x="485" y="778"/>
                  </a:lnTo>
                  <a:lnTo>
                    <a:pt x="484" y="755"/>
                  </a:lnTo>
                  <a:lnTo>
                    <a:pt x="483" y="735"/>
                  </a:lnTo>
                  <a:lnTo>
                    <a:pt x="483" y="715"/>
                  </a:lnTo>
                  <a:lnTo>
                    <a:pt x="483" y="700"/>
                  </a:lnTo>
                  <a:close/>
                  <a:moveTo>
                    <a:pt x="107" y="699"/>
                  </a:moveTo>
                  <a:lnTo>
                    <a:pt x="107" y="703"/>
                  </a:lnTo>
                  <a:lnTo>
                    <a:pt x="106" y="711"/>
                  </a:lnTo>
                  <a:lnTo>
                    <a:pt x="104" y="723"/>
                  </a:lnTo>
                  <a:lnTo>
                    <a:pt x="103" y="735"/>
                  </a:lnTo>
                  <a:lnTo>
                    <a:pt x="100" y="745"/>
                  </a:lnTo>
                  <a:lnTo>
                    <a:pt x="99" y="753"/>
                  </a:lnTo>
                  <a:lnTo>
                    <a:pt x="96" y="765"/>
                  </a:lnTo>
                  <a:lnTo>
                    <a:pt x="95" y="784"/>
                  </a:lnTo>
                  <a:lnTo>
                    <a:pt x="94" y="808"/>
                  </a:lnTo>
                  <a:lnTo>
                    <a:pt x="92" y="834"/>
                  </a:lnTo>
                  <a:lnTo>
                    <a:pt x="91" y="860"/>
                  </a:lnTo>
                  <a:lnTo>
                    <a:pt x="92" y="858"/>
                  </a:lnTo>
                  <a:lnTo>
                    <a:pt x="96" y="851"/>
                  </a:lnTo>
                  <a:lnTo>
                    <a:pt x="100" y="838"/>
                  </a:lnTo>
                  <a:lnTo>
                    <a:pt x="106" y="821"/>
                  </a:lnTo>
                  <a:lnTo>
                    <a:pt x="109" y="797"/>
                  </a:lnTo>
                  <a:lnTo>
                    <a:pt x="111" y="770"/>
                  </a:lnTo>
                  <a:lnTo>
                    <a:pt x="111" y="737"/>
                  </a:lnTo>
                  <a:lnTo>
                    <a:pt x="107" y="699"/>
                  </a:lnTo>
                  <a:close/>
                  <a:moveTo>
                    <a:pt x="221" y="415"/>
                  </a:moveTo>
                  <a:lnTo>
                    <a:pt x="221" y="419"/>
                  </a:lnTo>
                  <a:lnTo>
                    <a:pt x="222" y="431"/>
                  </a:lnTo>
                  <a:lnTo>
                    <a:pt x="223" y="448"/>
                  </a:lnTo>
                  <a:lnTo>
                    <a:pt x="225" y="469"/>
                  </a:lnTo>
                  <a:lnTo>
                    <a:pt x="227" y="492"/>
                  </a:lnTo>
                  <a:lnTo>
                    <a:pt x="233" y="516"/>
                  </a:lnTo>
                  <a:lnTo>
                    <a:pt x="236" y="539"/>
                  </a:lnTo>
                  <a:lnTo>
                    <a:pt x="242" y="560"/>
                  </a:lnTo>
                  <a:lnTo>
                    <a:pt x="247" y="587"/>
                  </a:lnTo>
                  <a:lnTo>
                    <a:pt x="252" y="618"/>
                  </a:lnTo>
                  <a:lnTo>
                    <a:pt x="257" y="652"/>
                  </a:lnTo>
                  <a:lnTo>
                    <a:pt x="261" y="686"/>
                  </a:lnTo>
                  <a:lnTo>
                    <a:pt x="265" y="721"/>
                  </a:lnTo>
                  <a:lnTo>
                    <a:pt x="269" y="753"/>
                  </a:lnTo>
                  <a:lnTo>
                    <a:pt x="272" y="780"/>
                  </a:lnTo>
                  <a:lnTo>
                    <a:pt x="272" y="804"/>
                  </a:lnTo>
                  <a:lnTo>
                    <a:pt x="272" y="831"/>
                  </a:lnTo>
                  <a:lnTo>
                    <a:pt x="272" y="858"/>
                  </a:lnTo>
                  <a:lnTo>
                    <a:pt x="270" y="880"/>
                  </a:lnTo>
                  <a:lnTo>
                    <a:pt x="270" y="898"/>
                  </a:lnTo>
                  <a:lnTo>
                    <a:pt x="269" y="909"/>
                  </a:lnTo>
                  <a:lnTo>
                    <a:pt x="269" y="913"/>
                  </a:lnTo>
                  <a:lnTo>
                    <a:pt x="273" y="914"/>
                  </a:lnTo>
                  <a:lnTo>
                    <a:pt x="282" y="915"/>
                  </a:lnTo>
                  <a:lnTo>
                    <a:pt x="294" y="915"/>
                  </a:lnTo>
                  <a:lnTo>
                    <a:pt x="307" y="915"/>
                  </a:lnTo>
                  <a:lnTo>
                    <a:pt x="316" y="913"/>
                  </a:lnTo>
                  <a:lnTo>
                    <a:pt x="316" y="909"/>
                  </a:lnTo>
                  <a:lnTo>
                    <a:pt x="315" y="896"/>
                  </a:lnTo>
                  <a:lnTo>
                    <a:pt x="314" y="877"/>
                  </a:lnTo>
                  <a:lnTo>
                    <a:pt x="314" y="851"/>
                  </a:lnTo>
                  <a:lnTo>
                    <a:pt x="312" y="822"/>
                  </a:lnTo>
                  <a:lnTo>
                    <a:pt x="312" y="789"/>
                  </a:lnTo>
                  <a:lnTo>
                    <a:pt x="312" y="754"/>
                  </a:lnTo>
                  <a:lnTo>
                    <a:pt x="315" y="714"/>
                  </a:lnTo>
                  <a:lnTo>
                    <a:pt x="318" y="672"/>
                  </a:lnTo>
                  <a:lnTo>
                    <a:pt x="320" y="632"/>
                  </a:lnTo>
                  <a:lnTo>
                    <a:pt x="324" y="596"/>
                  </a:lnTo>
                  <a:lnTo>
                    <a:pt x="327" y="566"/>
                  </a:lnTo>
                  <a:lnTo>
                    <a:pt x="329" y="543"/>
                  </a:lnTo>
                  <a:lnTo>
                    <a:pt x="335" y="521"/>
                  </a:lnTo>
                  <a:lnTo>
                    <a:pt x="340" y="496"/>
                  </a:lnTo>
                  <a:lnTo>
                    <a:pt x="345" y="470"/>
                  </a:lnTo>
                  <a:lnTo>
                    <a:pt x="350" y="444"/>
                  </a:lnTo>
                  <a:lnTo>
                    <a:pt x="352" y="422"/>
                  </a:lnTo>
                  <a:lnTo>
                    <a:pt x="350" y="424"/>
                  </a:lnTo>
                  <a:lnTo>
                    <a:pt x="345" y="431"/>
                  </a:lnTo>
                  <a:lnTo>
                    <a:pt x="339" y="440"/>
                  </a:lnTo>
                  <a:lnTo>
                    <a:pt x="329" y="452"/>
                  </a:lnTo>
                  <a:lnTo>
                    <a:pt x="320" y="462"/>
                  </a:lnTo>
                  <a:lnTo>
                    <a:pt x="310" y="473"/>
                  </a:lnTo>
                  <a:lnTo>
                    <a:pt x="299" y="479"/>
                  </a:lnTo>
                  <a:lnTo>
                    <a:pt x="290" y="483"/>
                  </a:lnTo>
                  <a:lnTo>
                    <a:pt x="281" y="481"/>
                  </a:lnTo>
                  <a:lnTo>
                    <a:pt x="270" y="475"/>
                  </a:lnTo>
                  <a:lnTo>
                    <a:pt x="261" y="466"/>
                  </a:lnTo>
                  <a:lnTo>
                    <a:pt x="251" y="456"/>
                  </a:lnTo>
                  <a:lnTo>
                    <a:pt x="242" y="444"/>
                  </a:lnTo>
                  <a:lnTo>
                    <a:pt x="234" y="433"/>
                  </a:lnTo>
                  <a:lnTo>
                    <a:pt x="227" y="423"/>
                  </a:lnTo>
                  <a:lnTo>
                    <a:pt x="222" y="418"/>
                  </a:lnTo>
                  <a:lnTo>
                    <a:pt x="221" y="415"/>
                  </a:lnTo>
                  <a:close/>
                  <a:moveTo>
                    <a:pt x="284" y="0"/>
                  </a:moveTo>
                  <a:lnTo>
                    <a:pt x="307" y="1"/>
                  </a:lnTo>
                  <a:lnTo>
                    <a:pt x="332" y="7"/>
                  </a:lnTo>
                  <a:lnTo>
                    <a:pt x="352" y="15"/>
                  </a:lnTo>
                  <a:lnTo>
                    <a:pt x="367" y="26"/>
                  </a:lnTo>
                  <a:lnTo>
                    <a:pt x="383" y="45"/>
                  </a:lnTo>
                  <a:lnTo>
                    <a:pt x="391" y="59"/>
                  </a:lnTo>
                  <a:lnTo>
                    <a:pt x="395" y="76"/>
                  </a:lnTo>
                  <a:lnTo>
                    <a:pt x="396" y="94"/>
                  </a:lnTo>
                  <a:lnTo>
                    <a:pt x="396" y="111"/>
                  </a:lnTo>
                  <a:lnTo>
                    <a:pt x="395" y="127"/>
                  </a:lnTo>
                  <a:lnTo>
                    <a:pt x="392" y="139"/>
                  </a:lnTo>
                  <a:lnTo>
                    <a:pt x="392" y="139"/>
                  </a:lnTo>
                  <a:lnTo>
                    <a:pt x="395" y="140"/>
                  </a:lnTo>
                  <a:lnTo>
                    <a:pt x="396" y="140"/>
                  </a:lnTo>
                  <a:lnTo>
                    <a:pt x="399" y="143"/>
                  </a:lnTo>
                  <a:lnTo>
                    <a:pt x="401" y="145"/>
                  </a:lnTo>
                  <a:lnTo>
                    <a:pt x="404" y="149"/>
                  </a:lnTo>
                  <a:lnTo>
                    <a:pt x="404" y="157"/>
                  </a:lnTo>
                  <a:lnTo>
                    <a:pt x="401" y="166"/>
                  </a:lnTo>
                  <a:lnTo>
                    <a:pt x="397" y="178"/>
                  </a:lnTo>
                  <a:lnTo>
                    <a:pt x="395" y="187"/>
                  </a:lnTo>
                  <a:lnTo>
                    <a:pt x="390" y="194"/>
                  </a:lnTo>
                  <a:lnTo>
                    <a:pt x="384" y="200"/>
                  </a:lnTo>
                  <a:lnTo>
                    <a:pt x="379" y="203"/>
                  </a:lnTo>
                  <a:lnTo>
                    <a:pt x="374" y="202"/>
                  </a:lnTo>
                  <a:lnTo>
                    <a:pt x="374" y="206"/>
                  </a:lnTo>
                  <a:lnTo>
                    <a:pt x="373" y="215"/>
                  </a:lnTo>
                  <a:lnTo>
                    <a:pt x="370" y="227"/>
                  </a:lnTo>
                  <a:lnTo>
                    <a:pt x="365" y="241"/>
                  </a:lnTo>
                  <a:lnTo>
                    <a:pt x="358" y="255"/>
                  </a:lnTo>
                  <a:lnTo>
                    <a:pt x="349" y="267"/>
                  </a:lnTo>
                  <a:lnTo>
                    <a:pt x="346" y="308"/>
                  </a:lnTo>
                  <a:lnTo>
                    <a:pt x="348" y="308"/>
                  </a:lnTo>
                  <a:lnTo>
                    <a:pt x="349" y="309"/>
                  </a:lnTo>
                  <a:lnTo>
                    <a:pt x="352" y="310"/>
                  </a:lnTo>
                  <a:lnTo>
                    <a:pt x="356" y="313"/>
                  </a:lnTo>
                  <a:lnTo>
                    <a:pt x="358" y="316"/>
                  </a:lnTo>
                  <a:lnTo>
                    <a:pt x="362" y="320"/>
                  </a:lnTo>
                  <a:lnTo>
                    <a:pt x="365" y="325"/>
                  </a:lnTo>
                  <a:lnTo>
                    <a:pt x="370" y="334"/>
                  </a:lnTo>
                  <a:lnTo>
                    <a:pt x="375" y="343"/>
                  </a:lnTo>
                  <a:lnTo>
                    <a:pt x="382" y="350"/>
                  </a:lnTo>
                  <a:lnTo>
                    <a:pt x="394" y="355"/>
                  </a:lnTo>
                  <a:lnTo>
                    <a:pt x="401" y="357"/>
                  </a:lnTo>
                  <a:lnTo>
                    <a:pt x="409" y="360"/>
                  </a:lnTo>
                  <a:lnTo>
                    <a:pt x="417" y="363"/>
                  </a:lnTo>
                  <a:lnTo>
                    <a:pt x="426" y="365"/>
                  </a:lnTo>
                  <a:lnTo>
                    <a:pt x="442" y="369"/>
                  </a:lnTo>
                  <a:lnTo>
                    <a:pt x="463" y="373"/>
                  </a:lnTo>
                  <a:lnTo>
                    <a:pt x="484" y="380"/>
                  </a:lnTo>
                  <a:lnTo>
                    <a:pt x="504" y="386"/>
                  </a:lnTo>
                  <a:lnTo>
                    <a:pt x="518" y="392"/>
                  </a:lnTo>
                  <a:lnTo>
                    <a:pt x="530" y="395"/>
                  </a:lnTo>
                  <a:lnTo>
                    <a:pt x="540" y="403"/>
                  </a:lnTo>
                  <a:lnTo>
                    <a:pt x="547" y="415"/>
                  </a:lnTo>
                  <a:lnTo>
                    <a:pt x="552" y="433"/>
                  </a:lnTo>
                  <a:lnTo>
                    <a:pt x="555" y="448"/>
                  </a:lnTo>
                  <a:lnTo>
                    <a:pt x="556" y="467"/>
                  </a:lnTo>
                  <a:lnTo>
                    <a:pt x="557" y="494"/>
                  </a:lnTo>
                  <a:lnTo>
                    <a:pt x="560" y="524"/>
                  </a:lnTo>
                  <a:lnTo>
                    <a:pt x="561" y="555"/>
                  </a:lnTo>
                  <a:lnTo>
                    <a:pt x="562" y="587"/>
                  </a:lnTo>
                  <a:lnTo>
                    <a:pt x="564" y="617"/>
                  </a:lnTo>
                  <a:lnTo>
                    <a:pt x="565" y="643"/>
                  </a:lnTo>
                  <a:lnTo>
                    <a:pt x="565" y="665"/>
                  </a:lnTo>
                  <a:lnTo>
                    <a:pt x="568" y="707"/>
                  </a:lnTo>
                  <a:lnTo>
                    <a:pt x="572" y="750"/>
                  </a:lnTo>
                  <a:lnTo>
                    <a:pt x="577" y="791"/>
                  </a:lnTo>
                  <a:lnTo>
                    <a:pt x="581" y="827"/>
                  </a:lnTo>
                  <a:lnTo>
                    <a:pt x="582" y="842"/>
                  </a:lnTo>
                  <a:lnTo>
                    <a:pt x="583" y="860"/>
                  </a:lnTo>
                  <a:lnTo>
                    <a:pt x="586" y="884"/>
                  </a:lnTo>
                  <a:lnTo>
                    <a:pt x="589" y="911"/>
                  </a:lnTo>
                  <a:lnTo>
                    <a:pt x="591" y="941"/>
                  </a:lnTo>
                  <a:lnTo>
                    <a:pt x="594" y="973"/>
                  </a:lnTo>
                  <a:lnTo>
                    <a:pt x="596" y="1005"/>
                  </a:lnTo>
                  <a:lnTo>
                    <a:pt x="600" y="1036"/>
                  </a:lnTo>
                  <a:lnTo>
                    <a:pt x="603" y="1066"/>
                  </a:lnTo>
                  <a:lnTo>
                    <a:pt x="606" y="1092"/>
                  </a:lnTo>
                  <a:lnTo>
                    <a:pt x="607" y="1114"/>
                  </a:lnTo>
                  <a:lnTo>
                    <a:pt x="608" y="1132"/>
                  </a:lnTo>
                  <a:lnTo>
                    <a:pt x="610" y="1143"/>
                  </a:lnTo>
                  <a:lnTo>
                    <a:pt x="610" y="1147"/>
                  </a:lnTo>
                  <a:lnTo>
                    <a:pt x="602" y="1155"/>
                  </a:lnTo>
                  <a:lnTo>
                    <a:pt x="602" y="1159"/>
                  </a:lnTo>
                  <a:lnTo>
                    <a:pt x="600" y="1169"/>
                  </a:lnTo>
                  <a:lnTo>
                    <a:pt x="600" y="1182"/>
                  </a:lnTo>
                  <a:lnTo>
                    <a:pt x="602" y="1195"/>
                  </a:lnTo>
                  <a:lnTo>
                    <a:pt x="603" y="1203"/>
                  </a:lnTo>
                  <a:lnTo>
                    <a:pt x="607" y="1211"/>
                  </a:lnTo>
                  <a:lnTo>
                    <a:pt x="610" y="1219"/>
                  </a:lnTo>
                  <a:lnTo>
                    <a:pt x="612" y="1228"/>
                  </a:lnTo>
                  <a:lnTo>
                    <a:pt x="612" y="1228"/>
                  </a:lnTo>
                  <a:lnTo>
                    <a:pt x="615" y="1227"/>
                  </a:lnTo>
                  <a:lnTo>
                    <a:pt x="616" y="1225"/>
                  </a:lnTo>
                  <a:lnTo>
                    <a:pt x="619" y="1224"/>
                  </a:lnTo>
                  <a:lnTo>
                    <a:pt x="623" y="1224"/>
                  </a:lnTo>
                  <a:lnTo>
                    <a:pt x="625" y="1224"/>
                  </a:lnTo>
                  <a:lnTo>
                    <a:pt x="627" y="1228"/>
                  </a:lnTo>
                  <a:lnTo>
                    <a:pt x="628" y="1239"/>
                  </a:lnTo>
                  <a:lnTo>
                    <a:pt x="629" y="1253"/>
                  </a:lnTo>
                  <a:lnTo>
                    <a:pt x="629" y="1271"/>
                  </a:lnTo>
                  <a:lnTo>
                    <a:pt x="629" y="1291"/>
                  </a:lnTo>
                  <a:lnTo>
                    <a:pt x="629" y="1311"/>
                  </a:lnTo>
                  <a:lnTo>
                    <a:pt x="629" y="1330"/>
                  </a:lnTo>
                  <a:lnTo>
                    <a:pt x="629" y="1347"/>
                  </a:lnTo>
                  <a:lnTo>
                    <a:pt x="629" y="1368"/>
                  </a:lnTo>
                  <a:lnTo>
                    <a:pt x="629" y="1393"/>
                  </a:lnTo>
                  <a:lnTo>
                    <a:pt x="630" y="1419"/>
                  </a:lnTo>
                  <a:lnTo>
                    <a:pt x="630" y="1445"/>
                  </a:lnTo>
                  <a:lnTo>
                    <a:pt x="630" y="1469"/>
                  </a:lnTo>
                  <a:lnTo>
                    <a:pt x="629" y="1489"/>
                  </a:lnTo>
                  <a:lnTo>
                    <a:pt x="629" y="1502"/>
                  </a:lnTo>
                  <a:lnTo>
                    <a:pt x="628" y="1508"/>
                  </a:lnTo>
                  <a:lnTo>
                    <a:pt x="624" y="1513"/>
                  </a:lnTo>
                  <a:lnTo>
                    <a:pt x="617" y="1523"/>
                  </a:lnTo>
                  <a:lnTo>
                    <a:pt x="608" y="1533"/>
                  </a:lnTo>
                  <a:lnTo>
                    <a:pt x="598" y="1546"/>
                  </a:lnTo>
                  <a:lnTo>
                    <a:pt x="585" y="1559"/>
                  </a:lnTo>
                  <a:lnTo>
                    <a:pt x="576" y="1567"/>
                  </a:lnTo>
                  <a:lnTo>
                    <a:pt x="565" y="1579"/>
                  </a:lnTo>
                  <a:lnTo>
                    <a:pt x="553" y="1592"/>
                  </a:lnTo>
                  <a:lnTo>
                    <a:pt x="540" y="1606"/>
                  </a:lnTo>
                  <a:lnTo>
                    <a:pt x="527" y="1621"/>
                  </a:lnTo>
                  <a:lnTo>
                    <a:pt x="517" y="1633"/>
                  </a:lnTo>
                  <a:lnTo>
                    <a:pt x="507" y="1643"/>
                  </a:lnTo>
                  <a:lnTo>
                    <a:pt x="501" y="1651"/>
                  </a:lnTo>
                  <a:lnTo>
                    <a:pt x="498" y="1652"/>
                  </a:lnTo>
                  <a:lnTo>
                    <a:pt x="498" y="1657"/>
                  </a:lnTo>
                  <a:lnTo>
                    <a:pt x="498" y="1668"/>
                  </a:lnTo>
                  <a:lnTo>
                    <a:pt x="500" y="1685"/>
                  </a:lnTo>
                  <a:lnTo>
                    <a:pt x="500" y="1705"/>
                  </a:lnTo>
                  <a:lnTo>
                    <a:pt x="500" y="1728"/>
                  </a:lnTo>
                  <a:lnTo>
                    <a:pt x="500" y="1752"/>
                  </a:lnTo>
                  <a:lnTo>
                    <a:pt x="498" y="1775"/>
                  </a:lnTo>
                  <a:lnTo>
                    <a:pt x="498" y="1792"/>
                  </a:lnTo>
                  <a:lnTo>
                    <a:pt x="500" y="1817"/>
                  </a:lnTo>
                  <a:lnTo>
                    <a:pt x="501" y="1847"/>
                  </a:lnTo>
                  <a:lnTo>
                    <a:pt x="502" y="1883"/>
                  </a:lnTo>
                  <a:lnTo>
                    <a:pt x="504" y="1921"/>
                  </a:lnTo>
                  <a:lnTo>
                    <a:pt x="506" y="1960"/>
                  </a:lnTo>
                  <a:lnTo>
                    <a:pt x="509" y="1999"/>
                  </a:lnTo>
                  <a:lnTo>
                    <a:pt x="511" y="2038"/>
                  </a:lnTo>
                  <a:lnTo>
                    <a:pt x="513" y="2074"/>
                  </a:lnTo>
                  <a:lnTo>
                    <a:pt x="515" y="2104"/>
                  </a:lnTo>
                  <a:lnTo>
                    <a:pt x="517" y="2129"/>
                  </a:lnTo>
                  <a:lnTo>
                    <a:pt x="518" y="2147"/>
                  </a:lnTo>
                  <a:lnTo>
                    <a:pt x="519" y="2175"/>
                  </a:lnTo>
                  <a:lnTo>
                    <a:pt x="522" y="2201"/>
                  </a:lnTo>
                  <a:lnTo>
                    <a:pt x="523" y="2224"/>
                  </a:lnTo>
                  <a:lnTo>
                    <a:pt x="523" y="2244"/>
                  </a:lnTo>
                  <a:lnTo>
                    <a:pt x="524" y="2256"/>
                  </a:lnTo>
                  <a:lnTo>
                    <a:pt x="524" y="2261"/>
                  </a:lnTo>
                  <a:lnTo>
                    <a:pt x="522" y="2262"/>
                  </a:lnTo>
                  <a:lnTo>
                    <a:pt x="514" y="2266"/>
                  </a:lnTo>
                  <a:lnTo>
                    <a:pt x="504" y="2269"/>
                  </a:lnTo>
                  <a:lnTo>
                    <a:pt x="492" y="2271"/>
                  </a:lnTo>
                  <a:lnTo>
                    <a:pt x="490" y="2274"/>
                  </a:lnTo>
                  <a:lnTo>
                    <a:pt x="488" y="2282"/>
                  </a:lnTo>
                  <a:lnTo>
                    <a:pt x="483" y="2292"/>
                  </a:lnTo>
                  <a:lnTo>
                    <a:pt x="476" y="2303"/>
                  </a:lnTo>
                  <a:lnTo>
                    <a:pt x="469" y="2313"/>
                  </a:lnTo>
                  <a:lnTo>
                    <a:pt x="462" y="2321"/>
                  </a:lnTo>
                  <a:lnTo>
                    <a:pt x="455" y="2325"/>
                  </a:lnTo>
                  <a:lnTo>
                    <a:pt x="446" y="2322"/>
                  </a:lnTo>
                  <a:lnTo>
                    <a:pt x="437" y="2316"/>
                  </a:lnTo>
                  <a:lnTo>
                    <a:pt x="429" y="2307"/>
                  </a:lnTo>
                  <a:lnTo>
                    <a:pt x="421" y="2296"/>
                  </a:lnTo>
                  <a:lnTo>
                    <a:pt x="413" y="2286"/>
                  </a:lnTo>
                  <a:lnTo>
                    <a:pt x="409" y="2279"/>
                  </a:lnTo>
                  <a:lnTo>
                    <a:pt x="408" y="2277"/>
                  </a:lnTo>
                  <a:lnTo>
                    <a:pt x="373" y="2274"/>
                  </a:lnTo>
                  <a:lnTo>
                    <a:pt x="371" y="2269"/>
                  </a:lnTo>
                  <a:lnTo>
                    <a:pt x="371" y="2257"/>
                  </a:lnTo>
                  <a:lnTo>
                    <a:pt x="371" y="2237"/>
                  </a:lnTo>
                  <a:lnTo>
                    <a:pt x="370" y="2212"/>
                  </a:lnTo>
                  <a:lnTo>
                    <a:pt x="370" y="2184"/>
                  </a:lnTo>
                  <a:lnTo>
                    <a:pt x="369" y="2152"/>
                  </a:lnTo>
                  <a:lnTo>
                    <a:pt x="369" y="2120"/>
                  </a:lnTo>
                  <a:lnTo>
                    <a:pt x="367" y="2087"/>
                  </a:lnTo>
                  <a:lnTo>
                    <a:pt x="366" y="2057"/>
                  </a:lnTo>
                  <a:lnTo>
                    <a:pt x="365" y="2029"/>
                  </a:lnTo>
                  <a:lnTo>
                    <a:pt x="365" y="2006"/>
                  </a:lnTo>
                  <a:lnTo>
                    <a:pt x="363" y="1989"/>
                  </a:lnTo>
                  <a:lnTo>
                    <a:pt x="362" y="1968"/>
                  </a:lnTo>
                  <a:lnTo>
                    <a:pt x="362" y="1939"/>
                  </a:lnTo>
                  <a:lnTo>
                    <a:pt x="362" y="1907"/>
                  </a:lnTo>
                  <a:lnTo>
                    <a:pt x="361" y="1873"/>
                  </a:lnTo>
                  <a:lnTo>
                    <a:pt x="361" y="1838"/>
                  </a:lnTo>
                  <a:lnTo>
                    <a:pt x="361" y="1805"/>
                  </a:lnTo>
                  <a:lnTo>
                    <a:pt x="361" y="1777"/>
                  </a:lnTo>
                  <a:lnTo>
                    <a:pt x="360" y="1754"/>
                  </a:lnTo>
                  <a:lnTo>
                    <a:pt x="360" y="1739"/>
                  </a:lnTo>
                  <a:lnTo>
                    <a:pt x="358" y="1725"/>
                  </a:lnTo>
                  <a:lnTo>
                    <a:pt x="356" y="1705"/>
                  </a:lnTo>
                  <a:lnTo>
                    <a:pt x="353" y="1678"/>
                  </a:lnTo>
                  <a:lnTo>
                    <a:pt x="350" y="1647"/>
                  </a:lnTo>
                  <a:lnTo>
                    <a:pt x="346" y="1614"/>
                  </a:lnTo>
                  <a:lnTo>
                    <a:pt x="344" y="1579"/>
                  </a:lnTo>
                  <a:lnTo>
                    <a:pt x="340" y="1545"/>
                  </a:lnTo>
                  <a:lnTo>
                    <a:pt x="337" y="1513"/>
                  </a:lnTo>
                  <a:lnTo>
                    <a:pt x="333" y="1486"/>
                  </a:lnTo>
                  <a:lnTo>
                    <a:pt x="331" y="1464"/>
                  </a:lnTo>
                  <a:lnTo>
                    <a:pt x="329" y="1448"/>
                  </a:lnTo>
                  <a:lnTo>
                    <a:pt x="327" y="1424"/>
                  </a:lnTo>
                  <a:lnTo>
                    <a:pt x="323" y="1396"/>
                  </a:lnTo>
                  <a:lnTo>
                    <a:pt x="322" y="1367"/>
                  </a:lnTo>
                  <a:lnTo>
                    <a:pt x="319" y="1339"/>
                  </a:lnTo>
                  <a:lnTo>
                    <a:pt x="316" y="1316"/>
                  </a:lnTo>
                  <a:lnTo>
                    <a:pt x="314" y="1297"/>
                  </a:lnTo>
                  <a:lnTo>
                    <a:pt x="312" y="1282"/>
                  </a:lnTo>
                  <a:lnTo>
                    <a:pt x="308" y="1266"/>
                  </a:lnTo>
                  <a:lnTo>
                    <a:pt x="305" y="1249"/>
                  </a:lnTo>
                  <a:lnTo>
                    <a:pt x="299" y="1236"/>
                  </a:lnTo>
                  <a:lnTo>
                    <a:pt x="295" y="1225"/>
                  </a:lnTo>
                  <a:lnTo>
                    <a:pt x="293" y="1223"/>
                  </a:lnTo>
                  <a:lnTo>
                    <a:pt x="291" y="1227"/>
                  </a:lnTo>
                  <a:lnTo>
                    <a:pt x="290" y="1239"/>
                  </a:lnTo>
                  <a:lnTo>
                    <a:pt x="289" y="1256"/>
                  </a:lnTo>
                  <a:lnTo>
                    <a:pt x="286" y="1278"/>
                  </a:lnTo>
                  <a:lnTo>
                    <a:pt x="284" y="1304"/>
                  </a:lnTo>
                  <a:lnTo>
                    <a:pt x="281" y="1333"/>
                  </a:lnTo>
                  <a:lnTo>
                    <a:pt x="277" y="1362"/>
                  </a:lnTo>
                  <a:lnTo>
                    <a:pt x="274" y="1392"/>
                  </a:lnTo>
                  <a:lnTo>
                    <a:pt x="270" y="1420"/>
                  </a:lnTo>
                  <a:lnTo>
                    <a:pt x="268" y="1447"/>
                  </a:lnTo>
                  <a:lnTo>
                    <a:pt x="265" y="1469"/>
                  </a:lnTo>
                  <a:lnTo>
                    <a:pt x="261" y="1496"/>
                  </a:lnTo>
                  <a:lnTo>
                    <a:pt x="257" y="1528"/>
                  </a:lnTo>
                  <a:lnTo>
                    <a:pt x="253" y="1561"/>
                  </a:lnTo>
                  <a:lnTo>
                    <a:pt x="250" y="1595"/>
                  </a:lnTo>
                  <a:lnTo>
                    <a:pt x="246" y="1627"/>
                  </a:lnTo>
                  <a:lnTo>
                    <a:pt x="242" y="1660"/>
                  </a:lnTo>
                  <a:lnTo>
                    <a:pt x="239" y="1688"/>
                  </a:lnTo>
                  <a:lnTo>
                    <a:pt x="236" y="1712"/>
                  </a:lnTo>
                  <a:lnTo>
                    <a:pt x="235" y="1729"/>
                  </a:lnTo>
                  <a:lnTo>
                    <a:pt x="234" y="1745"/>
                  </a:lnTo>
                  <a:lnTo>
                    <a:pt x="234" y="1767"/>
                  </a:lnTo>
                  <a:lnTo>
                    <a:pt x="233" y="1797"/>
                  </a:lnTo>
                  <a:lnTo>
                    <a:pt x="230" y="1832"/>
                  </a:lnTo>
                  <a:lnTo>
                    <a:pt x="229" y="1869"/>
                  </a:lnTo>
                  <a:lnTo>
                    <a:pt x="227" y="1910"/>
                  </a:lnTo>
                  <a:lnTo>
                    <a:pt x="226" y="1951"/>
                  </a:lnTo>
                  <a:lnTo>
                    <a:pt x="223" y="1991"/>
                  </a:lnTo>
                  <a:lnTo>
                    <a:pt x="222" y="2029"/>
                  </a:lnTo>
                  <a:lnTo>
                    <a:pt x="221" y="2063"/>
                  </a:lnTo>
                  <a:lnTo>
                    <a:pt x="221" y="2092"/>
                  </a:lnTo>
                  <a:lnTo>
                    <a:pt x="219" y="2113"/>
                  </a:lnTo>
                  <a:lnTo>
                    <a:pt x="219" y="2127"/>
                  </a:lnTo>
                  <a:lnTo>
                    <a:pt x="219" y="2142"/>
                  </a:lnTo>
                  <a:lnTo>
                    <a:pt x="221" y="2161"/>
                  </a:lnTo>
                  <a:lnTo>
                    <a:pt x="222" y="2182"/>
                  </a:lnTo>
                  <a:lnTo>
                    <a:pt x="223" y="2203"/>
                  </a:lnTo>
                  <a:lnTo>
                    <a:pt x="225" y="2224"/>
                  </a:lnTo>
                  <a:lnTo>
                    <a:pt x="225" y="2243"/>
                  </a:lnTo>
                  <a:lnTo>
                    <a:pt x="226" y="2257"/>
                  </a:lnTo>
                  <a:lnTo>
                    <a:pt x="227" y="2267"/>
                  </a:lnTo>
                  <a:lnTo>
                    <a:pt x="227" y="2271"/>
                  </a:lnTo>
                  <a:lnTo>
                    <a:pt x="214" y="2278"/>
                  </a:lnTo>
                  <a:lnTo>
                    <a:pt x="213" y="2281"/>
                  </a:lnTo>
                  <a:lnTo>
                    <a:pt x="208" y="2288"/>
                  </a:lnTo>
                  <a:lnTo>
                    <a:pt x="202" y="2299"/>
                  </a:lnTo>
                  <a:lnTo>
                    <a:pt x="195" y="2311"/>
                  </a:lnTo>
                  <a:lnTo>
                    <a:pt x="185" y="2320"/>
                  </a:lnTo>
                  <a:lnTo>
                    <a:pt x="178" y="2328"/>
                  </a:lnTo>
                  <a:lnTo>
                    <a:pt x="168" y="2330"/>
                  </a:lnTo>
                  <a:lnTo>
                    <a:pt x="161" y="2328"/>
                  </a:lnTo>
                  <a:lnTo>
                    <a:pt x="153" y="2321"/>
                  </a:lnTo>
                  <a:lnTo>
                    <a:pt x="145" y="2312"/>
                  </a:lnTo>
                  <a:lnTo>
                    <a:pt x="137" y="2303"/>
                  </a:lnTo>
                  <a:lnTo>
                    <a:pt x="132" y="2294"/>
                  </a:lnTo>
                  <a:lnTo>
                    <a:pt x="126" y="2287"/>
                  </a:lnTo>
                  <a:lnTo>
                    <a:pt x="125" y="2284"/>
                  </a:lnTo>
                  <a:lnTo>
                    <a:pt x="123" y="2283"/>
                  </a:lnTo>
                  <a:lnTo>
                    <a:pt x="116" y="2279"/>
                  </a:lnTo>
                  <a:lnTo>
                    <a:pt x="108" y="2275"/>
                  </a:lnTo>
                  <a:lnTo>
                    <a:pt x="99" y="2270"/>
                  </a:lnTo>
                  <a:lnTo>
                    <a:pt x="92" y="2264"/>
                  </a:lnTo>
                  <a:lnTo>
                    <a:pt x="91" y="2262"/>
                  </a:lnTo>
                  <a:lnTo>
                    <a:pt x="90" y="2256"/>
                  </a:lnTo>
                  <a:lnTo>
                    <a:pt x="89" y="2243"/>
                  </a:lnTo>
                  <a:lnTo>
                    <a:pt x="90" y="2223"/>
                  </a:lnTo>
                  <a:lnTo>
                    <a:pt x="90" y="2199"/>
                  </a:lnTo>
                  <a:lnTo>
                    <a:pt x="91" y="2173"/>
                  </a:lnTo>
                  <a:lnTo>
                    <a:pt x="94" y="2143"/>
                  </a:lnTo>
                  <a:lnTo>
                    <a:pt x="95" y="2113"/>
                  </a:lnTo>
                  <a:lnTo>
                    <a:pt x="98" y="2084"/>
                  </a:lnTo>
                  <a:lnTo>
                    <a:pt x="100" y="2055"/>
                  </a:lnTo>
                  <a:lnTo>
                    <a:pt x="102" y="2031"/>
                  </a:lnTo>
                  <a:lnTo>
                    <a:pt x="103" y="2008"/>
                  </a:lnTo>
                  <a:lnTo>
                    <a:pt x="103" y="1991"/>
                  </a:lnTo>
                  <a:lnTo>
                    <a:pt x="104" y="1965"/>
                  </a:lnTo>
                  <a:lnTo>
                    <a:pt x="104" y="1932"/>
                  </a:lnTo>
                  <a:lnTo>
                    <a:pt x="106" y="1897"/>
                  </a:lnTo>
                  <a:lnTo>
                    <a:pt x="107" y="1860"/>
                  </a:lnTo>
                  <a:lnTo>
                    <a:pt x="108" y="1825"/>
                  </a:lnTo>
                  <a:lnTo>
                    <a:pt x="109" y="1792"/>
                  </a:lnTo>
                  <a:lnTo>
                    <a:pt x="109" y="1765"/>
                  </a:lnTo>
                  <a:lnTo>
                    <a:pt x="109" y="1745"/>
                  </a:lnTo>
                  <a:lnTo>
                    <a:pt x="108" y="1719"/>
                  </a:lnTo>
                  <a:lnTo>
                    <a:pt x="107" y="1686"/>
                  </a:lnTo>
                  <a:lnTo>
                    <a:pt x="106" y="1650"/>
                  </a:lnTo>
                  <a:lnTo>
                    <a:pt x="103" y="1610"/>
                  </a:lnTo>
                  <a:lnTo>
                    <a:pt x="102" y="1570"/>
                  </a:lnTo>
                  <a:lnTo>
                    <a:pt x="99" y="1529"/>
                  </a:lnTo>
                  <a:lnTo>
                    <a:pt x="98" y="1491"/>
                  </a:lnTo>
                  <a:lnTo>
                    <a:pt x="95" y="1456"/>
                  </a:lnTo>
                  <a:lnTo>
                    <a:pt x="92" y="1426"/>
                  </a:lnTo>
                  <a:lnTo>
                    <a:pt x="91" y="1402"/>
                  </a:lnTo>
                  <a:lnTo>
                    <a:pt x="89" y="1388"/>
                  </a:lnTo>
                  <a:lnTo>
                    <a:pt x="87" y="1386"/>
                  </a:lnTo>
                  <a:lnTo>
                    <a:pt x="81" y="1384"/>
                  </a:lnTo>
                  <a:lnTo>
                    <a:pt x="74" y="1380"/>
                  </a:lnTo>
                  <a:lnTo>
                    <a:pt x="68" y="1375"/>
                  </a:lnTo>
                  <a:lnTo>
                    <a:pt x="64" y="1371"/>
                  </a:lnTo>
                  <a:lnTo>
                    <a:pt x="62" y="1371"/>
                  </a:lnTo>
                  <a:lnTo>
                    <a:pt x="61" y="1369"/>
                  </a:lnTo>
                  <a:lnTo>
                    <a:pt x="58" y="1368"/>
                  </a:lnTo>
                  <a:lnTo>
                    <a:pt x="56" y="1365"/>
                  </a:lnTo>
                  <a:lnTo>
                    <a:pt x="52" y="1363"/>
                  </a:lnTo>
                  <a:lnTo>
                    <a:pt x="49" y="1360"/>
                  </a:lnTo>
                  <a:lnTo>
                    <a:pt x="45" y="1356"/>
                  </a:lnTo>
                  <a:lnTo>
                    <a:pt x="43" y="1354"/>
                  </a:lnTo>
                  <a:lnTo>
                    <a:pt x="41" y="1351"/>
                  </a:lnTo>
                  <a:lnTo>
                    <a:pt x="37" y="1347"/>
                  </a:lnTo>
                  <a:lnTo>
                    <a:pt x="32" y="1339"/>
                  </a:lnTo>
                  <a:lnTo>
                    <a:pt x="26" y="1330"/>
                  </a:lnTo>
                  <a:lnTo>
                    <a:pt x="17" y="1314"/>
                  </a:lnTo>
                  <a:lnTo>
                    <a:pt x="11" y="1292"/>
                  </a:lnTo>
                  <a:lnTo>
                    <a:pt x="9" y="1269"/>
                  </a:lnTo>
                  <a:lnTo>
                    <a:pt x="10" y="1249"/>
                  </a:lnTo>
                  <a:lnTo>
                    <a:pt x="13" y="1225"/>
                  </a:lnTo>
                  <a:lnTo>
                    <a:pt x="14" y="1198"/>
                  </a:lnTo>
                  <a:lnTo>
                    <a:pt x="10" y="1167"/>
                  </a:lnTo>
                  <a:lnTo>
                    <a:pt x="0" y="1165"/>
                  </a:lnTo>
                  <a:lnTo>
                    <a:pt x="0" y="1161"/>
                  </a:lnTo>
                  <a:lnTo>
                    <a:pt x="0" y="1149"/>
                  </a:lnTo>
                  <a:lnTo>
                    <a:pt x="0" y="1132"/>
                  </a:lnTo>
                  <a:lnTo>
                    <a:pt x="0" y="1109"/>
                  </a:lnTo>
                  <a:lnTo>
                    <a:pt x="0" y="1084"/>
                  </a:lnTo>
                  <a:lnTo>
                    <a:pt x="1" y="1055"/>
                  </a:lnTo>
                  <a:lnTo>
                    <a:pt x="1" y="1026"/>
                  </a:lnTo>
                  <a:lnTo>
                    <a:pt x="1" y="998"/>
                  </a:lnTo>
                  <a:lnTo>
                    <a:pt x="2" y="970"/>
                  </a:lnTo>
                  <a:lnTo>
                    <a:pt x="2" y="947"/>
                  </a:lnTo>
                  <a:lnTo>
                    <a:pt x="3" y="927"/>
                  </a:lnTo>
                  <a:lnTo>
                    <a:pt x="3" y="905"/>
                  </a:lnTo>
                  <a:lnTo>
                    <a:pt x="5" y="876"/>
                  </a:lnTo>
                  <a:lnTo>
                    <a:pt x="6" y="843"/>
                  </a:lnTo>
                  <a:lnTo>
                    <a:pt x="9" y="805"/>
                  </a:lnTo>
                  <a:lnTo>
                    <a:pt x="10" y="767"/>
                  </a:lnTo>
                  <a:lnTo>
                    <a:pt x="11" y="728"/>
                  </a:lnTo>
                  <a:lnTo>
                    <a:pt x="14" y="691"/>
                  </a:lnTo>
                  <a:lnTo>
                    <a:pt x="15" y="657"/>
                  </a:lnTo>
                  <a:lnTo>
                    <a:pt x="17" y="628"/>
                  </a:lnTo>
                  <a:lnTo>
                    <a:pt x="17" y="606"/>
                  </a:lnTo>
                  <a:lnTo>
                    <a:pt x="18" y="581"/>
                  </a:lnTo>
                  <a:lnTo>
                    <a:pt x="19" y="553"/>
                  </a:lnTo>
                  <a:lnTo>
                    <a:pt x="22" y="524"/>
                  </a:lnTo>
                  <a:lnTo>
                    <a:pt x="24" y="495"/>
                  </a:lnTo>
                  <a:lnTo>
                    <a:pt x="27" y="469"/>
                  </a:lnTo>
                  <a:lnTo>
                    <a:pt x="28" y="447"/>
                  </a:lnTo>
                  <a:lnTo>
                    <a:pt x="30" y="429"/>
                  </a:lnTo>
                  <a:lnTo>
                    <a:pt x="31" y="420"/>
                  </a:lnTo>
                  <a:lnTo>
                    <a:pt x="31" y="414"/>
                  </a:lnTo>
                  <a:lnTo>
                    <a:pt x="31" y="407"/>
                  </a:lnTo>
                  <a:lnTo>
                    <a:pt x="34" y="403"/>
                  </a:lnTo>
                  <a:lnTo>
                    <a:pt x="40" y="401"/>
                  </a:lnTo>
                  <a:lnTo>
                    <a:pt x="52" y="398"/>
                  </a:lnTo>
                  <a:lnTo>
                    <a:pt x="70" y="394"/>
                  </a:lnTo>
                  <a:lnTo>
                    <a:pt x="91" y="388"/>
                  </a:lnTo>
                  <a:lnTo>
                    <a:pt x="111" y="381"/>
                  </a:lnTo>
                  <a:lnTo>
                    <a:pt x="129" y="376"/>
                  </a:lnTo>
                  <a:lnTo>
                    <a:pt x="147" y="371"/>
                  </a:lnTo>
                  <a:lnTo>
                    <a:pt x="166" y="361"/>
                  </a:lnTo>
                  <a:lnTo>
                    <a:pt x="184" y="351"/>
                  </a:lnTo>
                  <a:lnTo>
                    <a:pt x="198" y="335"/>
                  </a:lnTo>
                  <a:lnTo>
                    <a:pt x="208" y="321"/>
                  </a:lnTo>
                  <a:lnTo>
                    <a:pt x="216" y="310"/>
                  </a:lnTo>
                  <a:lnTo>
                    <a:pt x="221" y="305"/>
                  </a:lnTo>
                  <a:lnTo>
                    <a:pt x="229" y="304"/>
                  </a:lnTo>
                  <a:lnTo>
                    <a:pt x="233" y="262"/>
                  </a:lnTo>
                  <a:lnTo>
                    <a:pt x="231" y="261"/>
                  </a:lnTo>
                  <a:lnTo>
                    <a:pt x="229" y="257"/>
                  </a:lnTo>
                  <a:lnTo>
                    <a:pt x="225" y="250"/>
                  </a:lnTo>
                  <a:lnTo>
                    <a:pt x="219" y="240"/>
                  </a:lnTo>
                  <a:lnTo>
                    <a:pt x="217" y="225"/>
                  </a:lnTo>
                  <a:lnTo>
                    <a:pt x="217" y="206"/>
                  </a:lnTo>
                  <a:lnTo>
                    <a:pt x="216" y="206"/>
                  </a:lnTo>
                  <a:lnTo>
                    <a:pt x="216" y="207"/>
                  </a:lnTo>
                  <a:lnTo>
                    <a:pt x="213" y="207"/>
                  </a:lnTo>
                  <a:lnTo>
                    <a:pt x="212" y="207"/>
                  </a:lnTo>
                  <a:lnTo>
                    <a:pt x="209" y="206"/>
                  </a:lnTo>
                  <a:lnTo>
                    <a:pt x="208" y="204"/>
                  </a:lnTo>
                  <a:lnTo>
                    <a:pt x="205" y="202"/>
                  </a:lnTo>
                  <a:lnTo>
                    <a:pt x="204" y="198"/>
                  </a:lnTo>
                  <a:lnTo>
                    <a:pt x="200" y="181"/>
                  </a:lnTo>
                  <a:lnTo>
                    <a:pt x="195" y="166"/>
                  </a:lnTo>
                  <a:lnTo>
                    <a:pt x="193" y="160"/>
                  </a:lnTo>
                  <a:lnTo>
                    <a:pt x="191" y="153"/>
                  </a:lnTo>
                  <a:lnTo>
                    <a:pt x="191" y="147"/>
                  </a:lnTo>
                  <a:lnTo>
                    <a:pt x="192" y="141"/>
                  </a:lnTo>
                  <a:lnTo>
                    <a:pt x="197" y="139"/>
                  </a:lnTo>
                  <a:lnTo>
                    <a:pt x="196" y="135"/>
                  </a:lnTo>
                  <a:lnTo>
                    <a:pt x="195" y="126"/>
                  </a:lnTo>
                  <a:lnTo>
                    <a:pt x="193" y="113"/>
                  </a:lnTo>
                  <a:lnTo>
                    <a:pt x="193" y="97"/>
                  </a:lnTo>
                  <a:lnTo>
                    <a:pt x="195" y="80"/>
                  </a:lnTo>
                  <a:lnTo>
                    <a:pt x="198" y="63"/>
                  </a:lnTo>
                  <a:lnTo>
                    <a:pt x="205" y="47"/>
                  </a:lnTo>
                  <a:lnTo>
                    <a:pt x="221" y="29"/>
                  </a:lnTo>
                  <a:lnTo>
                    <a:pt x="239" y="15"/>
                  </a:lnTo>
                  <a:lnTo>
                    <a:pt x="260" y="5"/>
                  </a:lnTo>
                  <a:lnTo>
                    <a:pt x="284" y="0"/>
                  </a:lnTo>
                  <a:close/>
                </a:path>
              </a:pathLst>
            </a:custGeom>
            <a:solidFill>
              <a:srgbClr val="282E3A"/>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17" name="Freeform 866">
              <a:extLst>
                <a:ext uri="{FF2B5EF4-FFF2-40B4-BE49-F238E27FC236}">
                  <a16:creationId xmlns:a16="http://schemas.microsoft.com/office/drawing/2014/main" id="{174A283B-38B1-4386-8FCF-54A5C893FFAB}"/>
                </a:ext>
              </a:extLst>
            </p:cNvPr>
            <p:cNvSpPr>
              <a:spLocks/>
            </p:cNvSpPr>
            <p:nvPr/>
          </p:nvSpPr>
          <p:spPr bwMode="auto">
            <a:xfrm>
              <a:off x="5997265" y="2377567"/>
              <a:ext cx="235233" cy="897834"/>
            </a:xfrm>
            <a:custGeom>
              <a:avLst/>
              <a:gdLst>
                <a:gd name="T0" fmla="*/ 0 w 131"/>
                <a:gd name="T1" fmla="*/ 0 h 500"/>
                <a:gd name="T2" fmla="*/ 1 w 131"/>
                <a:gd name="T3" fmla="*/ 3 h 500"/>
                <a:gd name="T4" fmla="*/ 6 w 131"/>
                <a:gd name="T5" fmla="*/ 8 h 500"/>
                <a:gd name="T6" fmla="*/ 13 w 131"/>
                <a:gd name="T7" fmla="*/ 18 h 500"/>
                <a:gd name="T8" fmla="*/ 21 w 131"/>
                <a:gd name="T9" fmla="*/ 29 h 500"/>
                <a:gd name="T10" fmla="*/ 30 w 131"/>
                <a:gd name="T11" fmla="*/ 41 h 500"/>
                <a:gd name="T12" fmla="*/ 40 w 131"/>
                <a:gd name="T13" fmla="*/ 51 h 500"/>
                <a:gd name="T14" fmla="*/ 49 w 131"/>
                <a:gd name="T15" fmla="*/ 60 h 500"/>
                <a:gd name="T16" fmla="*/ 60 w 131"/>
                <a:gd name="T17" fmla="*/ 66 h 500"/>
                <a:gd name="T18" fmla="*/ 69 w 131"/>
                <a:gd name="T19" fmla="*/ 68 h 500"/>
                <a:gd name="T20" fmla="*/ 78 w 131"/>
                <a:gd name="T21" fmla="*/ 64 h 500"/>
                <a:gd name="T22" fmla="*/ 89 w 131"/>
                <a:gd name="T23" fmla="*/ 58 h 500"/>
                <a:gd name="T24" fmla="*/ 99 w 131"/>
                <a:gd name="T25" fmla="*/ 47 h 500"/>
                <a:gd name="T26" fmla="*/ 108 w 131"/>
                <a:gd name="T27" fmla="*/ 37 h 500"/>
                <a:gd name="T28" fmla="*/ 118 w 131"/>
                <a:gd name="T29" fmla="*/ 25 h 500"/>
                <a:gd name="T30" fmla="*/ 124 w 131"/>
                <a:gd name="T31" fmla="*/ 16 h 500"/>
                <a:gd name="T32" fmla="*/ 129 w 131"/>
                <a:gd name="T33" fmla="*/ 9 h 500"/>
                <a:gd name="T34" fmla="*/ 131 w 131"/>
                <a:gd name="T35" fmla="*/ 7 h 500"/>
                <a:gd name="T36" fmla="*/ 129 w 131"/>
                <a:gd name="T37" fmla="*/ 29 h 500"/>
                <a:gd name="T38" fmla="*/ 124 w 131"/>
                <a:gd name="T39" fmla="*/ 55 h 500"/>
                <a:gd name="T40" fmla="*/ 119 w 131"/>
                <a:gd name="T41" fmla="*/ 81 h 500"/>
                <a:gd name="T42" fmla="*/ 114 w 131"/>
                <a:gd name="T43" fmla="*/ 106 h 500"/>
                <a:gd name="T44" fmla="*/ 108 w 131"/>
                <a:gd name="T45" fmla="*/ 128 h 500"/>
                <a:gd name="T46" fmla="*/ 106 w 131"/>
                <a:gd name="T47" fmla="*/ 151 h 500"/>
                <a:gd name="T48" fmla="*/ 103 w 131"/>
                <a:gd name="T49" fmla="*/ 181 h 500"/>
                <a:gd name="T50" fmla="*/ 99 w 131"/>
                <a:gd name="T51" fmla="*/ 217 h 500"/>
                <a:gd name="T52" fmla="*/ 97 w 131"/>
                <a:gd name="T53" fmla="*/ 257 h 500"/>
                <a:gd name="T54" fmla="*/ 94 w 131"/>
                <a:gd name="T55" fmla="*/ 299 h 500"/>
                <a:gd name="T56" fmla="*/ 91 w 131"/>
                <a:gd name="T57" fmla="*/ 339 h 500"/>
                <a:gd name="T58" fmla="*/ 91 w 131"/>
                <a:gd name="T59" fmla="*/ 374 h 500"/>
                <a:gd name="T60" fmla="*/ 91 w 131"/>
                <a:gd name="T61" fmla="*/ 407 h 500"/>
                <a:gd name="T62" fmla="*/ 93 w 131"/>
                <a:gd name="T63" fmla="*/ 436 h 500"/>
                <a:gd name="T64" fmla="*/ 93 w 131"/>
                <a:gd name="T65" fmla="*/ 462 h 500"/>
                <a:gd name="T66" fmla="*/ 94 w 131"/>
                <a:gd name="T67" fmla="*/ 481 h 500"/>
                <a:gd name="T68" fmla="*/ 95 w 131"/>
                <a:gd name="T69" fmla="*/ 494 h 500"/>
                <a:gd name="T70" fmla="*/ 95 w 131"/>
                <a:gd name="T71" fmla="*/ 498 h 500"/>
                <a:gd name="T72" fmla="*/ 86 w 131"/>
                <a:gd name="T73" fmla="*/ 500 h 500"/>
                <a:gd name="T74" fmla="*/ 73 w 131"/>
                <a:gd name="T75" fmla="*/ 500 h 500"/>
                <a:gd name="T76" fmla="*/ 61 w 131"/>
                <a:gd name="T77" fmla="*/ 500 h 500"/>
                <a:gd name="T78" fmla="*/ 52 w 131"/>
                <a:gd name="T79" fmla="*/ 499 h 500"/>
                <a:gd name="T80" fmla="*/ 48 w 131"/>
                <a:gd name="T81" fmla="*/ 498 h 500"/>
                <a:gd name="T82" fmla="*/ 48 w 131"/>
                <a:gd name="T83" fmla="*/ 494 h 500"/>
                <a:gd name="T84" fmla="*/ 49 w 131"/>
                <a:gd name="T85" fmla="*/ 483 h 500"/>
                <a:gd name="T86" fmla="*/ 49 w 131"/>
                <a:gd name="T87" fmla="*/ 465 h 500"/>
                <a:gd name="T88" fmla="*/ 51 w 131"/>
                <a:gd name="T89" fmla="*/ 443 h 500"/>
                <a:gd name="T90" fmla="*/ 51 w 131"/>
                <a:gd name="T91" fmla="*/ 416 h 500"/>
                <a:gd name="T92" fmla="*/ 51 w 131"/>
                <a:gd name="T93" fmla="*/ 389 h 500"/>
                <a:gd name="T94" fmla="*/ 51 w 131"/>
                <a:gd name="T95" fmla="*/ 365 h 500"/>
                <a:gd name="T96" fmla="*/ 48 w 131"/>
                <a:gd name="T97" fmla="*/ 338 h 500"/>
                <a:gd name="T98" fmla="*/ 44 w 131"/>
                <a:gd name="T99" fmla="*/ 306 h 500"/>
                <a:gd name="T100" fmla="*/ 40 w 131"/>
                <a:gd name="T101" fmla="*/ 271 h 500"/>
                <a:gd name="T102" fmla="*/ 36 w 131"/>
                <a:gd name="T103" fmla="*/ 237 h 500"/>
                <a:gd name="T104" fmla="*/ 31 w 131"/>
                <a:gd name="T105" fmla="*/ 203 h 500"/>
                <a:gd name="T106" fmla="*/ 26 w 131"/>
                <a:gd name="T107" fmla="*/ 172 h 500"/>
                <a:gd name="T108" fmla="*/ 21 w 131"/>
                <a:gd name="T109" fmla="*/ 145 h 500"/>
                <a:gd name="T110" fmla="*/ 15 w 131"/>
                <a:gd name="T111" fmla="*/ 124 h 500"/>
                <a:gd name="T112" fmla="*/ 12 w 131"/>
                <a:gd name="T113" fmla="*/ 101 h 500"/>
                <a:gd name="T114" fmla="*/ 6 w 131"/>
                <a:gd name="T115" fmla="*/ 77 h 500"/>
                <a:gd name="T116" fmla="*/ 4 w 131"/>
                <a:gd name="T117" fmla="*/ 54 h 500"/>
                <a:gd name="T118" fmla="*/ 2 w 131"/>
                <a:gd name="T119" fmla="*/ 33 h 500"/>
                <a:gd name="T120" fmla="*/ 1 w 131"/>
                <a:gd name="T121" fmla="*/ 16 h 500"/>
                <a:gd name="T122" fmla="*/ 0 w 131"/>
                <a:gd name="T123" fmla="*/ 4 h 500"/>
                <a:gd name="T124" fmla="*/ 0 w 131"/>
                <a:gd name="T125" fmla="*/ 0 h 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1" h="500">
                  <a:moveTo>
                    <a:pt x="0" y="0"/>
                  </a:moveTo>
                  <a:lnTo>
                    <a:pt x="1" y="3"/>
                  </a:lnTo>
                  <a:lnTo>
                    <a:pt x="6" y="8"/>
                  </a:lnTo>
                  <a:lnTo>
                    <a:pt x="13" y="18"/>
                  </a:lnTo>
                  <a:lnTo>
                    <a:pt x="21" y="29"/>
                  </a:lnTo>
                  <a:lnTo>
                    <a:pt x="30" y="41"/>
                  </a:lnTo>
                  <a:lnTo>
                    <a:pt x="40" y="51"/>
                  </a:lnTo>
                  <a:lnTo>
                    <a:pt x="49" y="60"/>
                  </a:lnTo>
                  <a:lnTo>
                    <a:pt x="60" y="66"/>
                  </a:lnTo>
                  <a:lnTo>
                    <a:pt x="69" y="68"/>
                  </a:lnTo>
                  <a:lnTo>
                    <a:pt x="78" y="64"/>
                  </a:lnTo>
                  <a:lnTo>
                    <a:pt x="89" y="58"/>
                  </a:lnTo>
                  <a:lnTo>
                    <a:pt x="99" y="47"/>
                  </a:lnTo>
                  <a:lnTo>
                    <a:pt x="108" y="37"/>
                  </a:lnTo>
                  <a:lnTo>
                    <a:pt x="118" y="25"/>
                  </a:lnTo>
                  <a:lnTo>
                    <a:pt x="124" y="16"/>
                  </a:lnTo>
                  <a:lnTo>
                    <a:pt x="129" y="9"/>
                  </a:lnTo>
                  <a:lnTo>
                    <a:pt x="131" y="7"/>
                  </a:lnTo>
                  <a:lnTo>
                    <a:pt x="129" y="29"/>
                  </a:lnTo>
                  <a:lnTo>
                    <a:pt x="124" y="55"/>
                  </a:lnTo>
                  <a:lnTo>
                    <a:pt x="119" y="81"/>
                  </a:lnTo>
                  <a:lnTo>
                    <a:pt x="114" y="106"/>
                  </a:lnTo>
                  <a:lnTo>
                    <a:pt x="108" y="128"/>
                  </a:lnTo>
                  <a:lnTo>
                    <a:pt x="106" y="151"/>
                  </a:lnTo>
                  <a:lnTo>
                    <a:pt x="103" y="181"/>
                  </a:lnTo>
                  <a:lnTo>
                    <a:pt x="99" y="217"/>
                  </a:lnTo>
                  <a:lnTo>
                    <a:pt x="97" y="257"/>
                  </a:lnTo>
                  <a:lnTo>
                    <a:pt x="94" y="299"/>
                  </a:lnTo>
                  <a:lnTo>
                    <a:pt x="91" y="339"/>
                  </a:lnTo>
                  <a:lnTo>
                    <a:pt x="91" y="374"/>
                  </a:lnTo>
                  <a:lnTo>
                    <a:pt x="91" y="407"/>
                  </a:lnTo>
                  <a:lnTo>
                    <a:pt x="93" y="436"/>
                  </a:lnTo>
                  <a:lnTo>
                    <a:pt x="93" y="462"/>
                  </a:lnTo>
                  <a:lnTo>
                    <a:pt x="94" y="481"/>
                  </a:lnTo>
                  <a:lnTo>
                    <a:pt x="95" y="494"/>
                  </a:lnTo>
                  <a:lnTo>
                    <a:pt x="95" y="498"/>
                  </a:lnTo>
                  <a:lnTo>
                    <a:pt x="86" y="500"/>
                  </a:lnTo>
                  <a:lnTo>
                    <a:pt x="73" y="500"/>
                  </a:lnTo>
                  <a:lnTo>
                    <a:pt x="61" y="500"/>
                  </a:lnTo>
                  <a:lnTo>
                    <a:pt x="52" y="499"/>
                  </a:lnTo>
                  <a:lnTo>
                    <a:pt x="48" y="498"/>
                  </a:lnTo>
                  <a:lnTo>
                    <a:pt x="48" y="494"/>
                  </a:lnTo>
                  <a:lnTo>
                    <a:pt x="49" y="483"/>
                  </a:lnTo>
                  <a:lnTo>
                    <a:pt x="49" y="465"/>
                  </a:lnTo>
                  <a:lnTo>
                    <a:pt x="51" y="443"/>
                  </a:lnTo>
                  <a:lnTo>
                    <a:pt x="51" y="416"/>
                  </a:lnTo>
                  <a:lnTo>
                    <a:pt x="51" y="389"/>
                  </a:lnTo>
                  <a:lnTo>
                    <a:pt x="51" y="365"/>
                  </a:lnTo>
                  <a:lnTo>
                    <a:pt x="48" y="338"/>
                  </a:lnTo>
                  <a:lnTo>
                    <a:pt x="44" y="306"/>
                  </a:lnTo>
                  <a:lnTo>
                    <a:pt x="40" y="271"/>
                  </a:lnTo>
                  <a:lnTo>
                    <a:pt x="36" y="237"/>
                  </a:lnTo>
                  <a:lnTo>
                    <a:pt x="31" y="203"/>
                  </a:lnTo>
                  <a:lnTo>
                    <a:pt x="26" y="172"/>
                  </a:lnTo>
                  <a:lnTo>
                    <a:pt x="21" y="145"/>
                  </a:lnTo>
                  <a:lnTo>
                    <a:pt x="15" y="124"/>
                  </a:lnTo>
                  <a:lnTo>
                    <a:pt x="12" y="101"/>
                  </a:lnTo>
                  <a:lnTo>
                    <a:pt x="6" y="77"/>
                  </a:lnTo>
                  <a:lnTo>
                    <a:pt x="4" y="54"/>
                  </a:lnTo>
                  <a:lnTo>
                    <a:pt x="2" y="33"/>
                  </a:lnTo>
                  <a:lnTo>
                    <a:pt x="1" y="16"/>
                  </a:lnTo>
                  <a:lnTo>
                    <a:pt x="0" y="4"/>
                  </a:lnTo>
                  <a:lnTo>
                    <a:pt x="0"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grpSp>
      <p:grpSp>
        <p:nvGrpSpPr>
          <p:cNvPr id="18" name="Group 9">
            <a:extLst>
              <a:ext uri="{FF2B5EF4-FFF2-40B4-BE49-F238E27FC236}">
                <a16:creationId xmlns:a16="http://schemas.microsoft.com/office/drawing/2014/main" id="{BEE0BD58-B265-4E01-BA3A-3D22554DC088}"/>
              </a:ext>
            </a:extLst>
          </p:cNvPr>
          <p:cNvGrpSpPr/>
          <p:nvPr/>
        </p:nvGrpSpPr>
        <p:grpSpPr>
          <a:xfrm>
            <a:off x="4507322" y="1748941"/>
            <a:ext cx="962475" cy="3277273"/>
            <a:chOff x="6882530" y="1695213"/>
            <a:chExt cx="1210280" cy="4121060"/>
          </a:xfrm>
        </p:grpSpPr>
        <p:sp>
          <p:nvSpPr>
            <p:cNvPr id="19" name="Freeform 867">
              <a:extLst>
                <a:ext uri="{FF2B5EF4-FFF2-40B4-BE49-F238E27FC236}">
                  <a16:creationId xmlns:a16="http://schemas.microsoft.com/office/drawing/2014/main" id="{89C403F2-1CCD-45C7-BF49-0455BDA73A1B}"/>
                </a:ext>
              </a:extLst>
            </p:cNvPr>
            <p:cNvSpPr>
              <a:spLocks/>
            </p:cNvSpPr>
            <p:nvPr/>
          </p:nvSpPr>
          <p:spPr bwMode="auto">
            <a:xfrm>
              <a:off x="7335039" y="1695213"/>
              <a:ext cx="398638" cy="707493"/>
            </a:xfrm>
            <a:custGeom>
              <a:avLst/>
              <a:gdLst>
                <a:gd name="T0" fmla="*/ 112 w 222"/>
                <a:gd name="T1" fmla="*/ 0 h 394"/>
                <a:gd name="T2" fmla="*/ 146 w 222"/>
                <a:gd name="T3" fmla="*/ 6 h 394"/>
                <a:gd name="T4" fmla="*/ 172 w 222"/>
                <a:gd name="T5" fmla="*/ 15 h 394"/>
                <a:gd name="T6" fmla="*/ 195 w 222"/>
                <a:gd name="T7" fmla="*/ 36 h 394"/>
                <a:gd name="T8" fmla="*/ 212 w 222"/>
                <a:gd name="T9" fmla="*/ 75 h 394"/>
                <a:gd name="T10" fmla="*/ 217 w 222"/>
                <a:gd name="T11" fmla="*/ 110 h 394"/>
                <a:gd name="T12" fmla="*/ 213 w 222"/>
                <a:gd name="T13" fmla="*/ 138 h 394"/>
                <a:gd name="T14" fmla="*/ 209 w 222"/>
                <a:gd name="T15" fmla="*/ 155 h 394"/>
                <a:gd name="T16" fmla="*/ 208 w 222"/>
                <a:gd name="T17" fmla="*/ 158 h 394"/>
                <a:gd name="T18" fmla="*/ 212 w 222"/>
                <a:gd name="T19" fmla="*/ 156 h 394"/>
                <a:gd name="T20" fmla="*/ 220 w 222"/>
                <a:gd name="T21" fmla="*/ 159 h 394"/>
                <a:gd name="T22" fmla="*/ 222 w 222"/>
                <a:gd name="T23" fmla="*/ 172 h 394"/>
                <a:gd name="T24" fmla="*/ 221 w 222"/>
                <a:gd name="T25" fmla="*/ 189 h 394"/>
                <a:gd name="T26" fmla="*/ 214 w 222"/>
                <a:gd name="T27" fmla="*/ 214 h 394"/>
                <a:gd name="T28" fmla="*/ 206 w 222"/>
                <a:gd name="T29" fmla="*/ 227 h 394"/>
                <a:gd name="T30" fmla="*/ 200 w 222"/>
                <a:gd name="T31" fmla="*/ 231 h 394"/>
                <a:gd name="T32" fmla="*/ 195 w 222"/>
                <a:gd name="T33" fmla="*/ 231 h 394"/>
                <a:gd name="T34" fmla="*/ 192 w 222"/>
                <a:gd name="T35" fmla="*/ 231 h 394"/>
                <a:gd name="T36" fmla="*/ 189 w 222"/>
                <a:gd name="T37" fmla="*/ 312 h 394"/>
                <a:gd name="T38" fmla="*/ 191 w 222"/>
                <a:gd name="T39" fmla="*/ 315 h 394"/>
                <a:gd name="T40" fmla="*/ 188 w 222"/>
                <a:gd name="T41" fmla="*/ 329 h 394"/>
                <a:gd name="T42" fmla="*/ 172 w 222"/>
                <a:gd name="T43" fmla="*/ 350 h 394"/>
                <a:gd name="T44" fmla="*/ 151 w 222"/>
                <a:gd name="T45" fmla="*/ 367 h 394"/>
                <a:gd name="T46" fmla="*/ 128 w 222"/>
                <a:gd name="T47" fmla="*/ 383 h 394"/>
                <a:gd name="T48" fmla="*/ 111 w 222"/>
                <a:gd name="T49" fmla="*/ 393 h 394"/>
                <a:gd name="T50" fmla="*/ 107 w 222"/>
                <a:gd name="T51" fmla="*/ 392 h 394"/>
                <a:gd name="T52" fmla="*/ 91 w 222"/>
                <a:gd name="T53" fmla="*/ 379 h 394"/>
                <a:gd name="T54" fmla="*/ 68 w 222"/>
                <a:gd name="T55" fmla="*/ 357 h 394"/>
                <a:gd name="T56" fmla="*/ 43 w 222"/>
                <a:gd name="T57" fmla="*/ 329 h 394"/>
                <a:gd name="T58" fmla="*/ 34 w 222"/>
                <a:gd name="T59" fmla="*/ 315 h 394"/>
                <a:gd name="T60" fmla="*/ 35 w 222"/>
                <a:gd name="T61" fmla="*/ 265 h 394"/>
                <a:gd name="T62" fmla="*/ 32 w 222"/>
                <a:gd name="T63" fmla="*/ 241 h 394"/>
                <a:gd name="T64" fmla="*/ 32 w 222"/>
                <a:gd name="T65" fmla="*/ 227 h 394"/>
                <a:gd name="T66" fmla="*/ 30 w 222"/>
                <a:gd name="T67" fmla="*/ 227 h 394"/>
                <a:gd name="T68" fmla="*/ 23 w 222"/>
                <a:gd name="T69" fmla="*/ 226 h 394"/>
                <a:gd name="T70" fmla="*/ 13 w 222"/>
                <a:gd name="T71" fmla="*/ 219 h 394"/>
                <a:gd name="T72" fmla="*/ 1 w 222"/>
                <a:gd name="T73" fmla="*/ 196 h 394"/>
                <a:gd name="T74" fmla="*/ 0 w 222"/>
                <a:gd name="T75" fmla="*/ 165 h 394"/>
                <a:gd name="T76" fmla="*/ 1 w 222"/>
                <a:gd name="T77" fmla="*/ 156 h 394"/>
                <a:gd name="T78" fmla="*/ 5 w 222"/>
                <a:gd name="T79" fmla="*/ 152 h 394"/>
                <a:gd name="T80" fmla="*/ 9 w 222"/>
                <a:gd name="T81" fmla="*/ 152 h 394"/>
                <a:gd name="T82" fmla="*/ 10 w 222"/>
                <a:gd name="T83" fmla="*/ 152 h 394"/>
                <a:gd name="T84" fmla="*/ 7 w 222"/>
                <a:gd name="T85" fmla="*/ 125 h 394"/>
                <a:gd name="T86" fmla="*/ 13 w 222"/>
                <a:gd name="T87" fmla="*/ 80 h 394"/>
                <a:gd name="T88" fmla="*/ 24 w 222"/>
                <a:gd name="T89" fmla="*/ 52 h 394"/>
                <a:gd name="T90" fmla="*/ 34 w 222"/>
                <a:gd name="T91" fmla="*/ 37 h 394"/>
                <a:gd name="T92" fmla="*/ 40 w 222"/>
                <a:gd name="T93" fmla="*/ 23 h 394"/>
                <a:gd name="T94" fmla="*/ 62 w 222"/>
                <a:gd name="T95" fmla="*/ 6 h 394"/>
                <a:gd name="T96" fmla="*/ 95 w 222"/>
                <a:gd name="T97" fmla="*/ 0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22" h="394">
                  <a:moveTo>
                    <a:pt x="95" y="0"/>
                  </a:moveTo>
                  <a:lnTo>
                    <a:pt x="112" y="0"/>
                  </a:lnTo>
                  <a:lnTo>
                    <a:pt x="131" y="2"/>
                  </a:lnTo>
                  <a:lnTo>
                    <a:pt x="146" y="6"/>
                  </a:lnTo>
                  <a:lnTo>
                    <a:pt x="161" y="10"/>
                  </a:lnTo>
                  <a:lnTo>
                    <a:pt x="172" y="15"/>
                  </a:lnTo>
                  <a:lnTo>
                    <a:pt x="182" y="20"/>
                  </a:lnTo>
                  <a:lnTo>
                    <a:pt x="195" y="36"/>
                  </a:lnTo>
                  <a:lnTo>
                    <a:pt x="205" y="54"/>
                  </a:lnTo>
                  <a:lnTo>
                    <a:pt x="212" y="75"/>
                  </a:lnTo>
                  <a:lnTo>
                    <a:pt x="216" y="97"/>
                  </a:lnTo>
                  <a:lnTo>
                    <a:pt x="217" y="110"/>
                  </a:lnTo>
                  <a:lnTo>
                    <a:pt x="216" y="125"/>
                  </a:lnTo>
                  <a:lnTo>
                    <a:pt x="213" y="138"/>
                  </a:lnTo>
                  <a:lnTo>
                    <a:pt x="210" y="148"/>
                  </a:lnTo>
                  <a:lnTo>
                    <a:pt x="209" y="155"/>
                  </a:lnTo>
                  <a:lnTo>
                    <a:pt x="208" y="158"/>
                  </a:lnTo>
                  <a:lnTo>
                    <a:pt x="208" y="158"/>
                  </a:lnTo>
                  <a:lnTo>
                    <a:pt x="209" y="158"/>
                  </a:lnTo>
                  <a:lnTo>
                    <a:pt x="212" y="156"/>
                  </a:lnTo>
                  <a:lnTo>
                    <a:pt x="216" y="158"/>
                  </a:lnTo>
                  <a:lnTo>
                    <a:pt x="220" y="159"/>
                  </a:lnTo>
                  <a:lnTo>
                    <a:pt x="222" y="164"/>
                  </a:lnTo>
                  <a:lnTo>
                    <a:pt x="222" y="172"/>
                  </a:lnTo>
                  <a:lnTo>
                    <a:pt x="222" y="180"/>
                  </a:lnTo>
                  <a:lnTo>
                    <a:pt x="221" y="189"/>
                  </a:lnTo>
                  <a:lnTo>
                    <a:pt x="218" y="201"/>
                  </a:lnTo>
                  <a:lnTo>
                    <a:pt x="214" y="214"/>
                  </a:lnTo>
                  <a:lnTo>
                    <a:pt x="209" y="224"/>
                  </a:lnTo>
                  <a:lnTo>
                    <a:pt x="206" y="227"/>
                  </a:lnTo>
                  <a:lnTo>
                    <a:pt x="204" y="230"/>
                  </a:lnTo>
                  <a:lnTo>
                    <a:pt x="200" y="231"/>
                  </a:lnTo>
                  <a:lnTo>
                    <a:pt x="197" y="231"/>
                  </a:lnTo>
                  <a:lnTo>
                    <a:pt x="195" y="231"/>
                  </a:lnTo>
                  <a:lnTo>
                    <a:pt x="192" y="231"/>
                  </a:lnTo>
                  <a:lnTo>
                    <a:pt x="192" y="231"/>
                  </a:lnTo>
                  <a:lnTo>
                    <a:pt x="188" y="252"/>
                  </a:lnTo>
                  <a:lnTo>
                    <a:pt x="189" y="312"/>
                  </a:lnTo>
                  <a:lnTo>
                    <a:pt x="191" y="313"/>
                  </a:lnTo>
                  <a:lnTo>
                    <a:pt x="191" y="315"/>
                  </a:lnTo>
                  <a:lnTo>
                    <a:pt x="192" y="319"/>
                  </a:lnTo>
                  <a:lnTo>
                    <a:pt x="188" y="329"/>
                  </a:lnTo>
                  <a:lnTo>
                    <a:pt x="182" y="341"/>
                  </a:lnTo>
                  <a:lnTo>
                    <a:pt x="172" y="350"/>
                  </a:lnTo>
                  <a:lnTo>
                    <a:pt x="163" y="358"/>
                  </a:lnTo>
                  <a:lnTo>
                    <a:pt x="151" y="367"/>
                  </a:lnTo>
                  <a:lnTo>
                    <a:pt x="140" y="375"/>
                  </a:lnTo>
                  <a:lnTo>
                    <a:pt x="128" y="383"/>
                  </a:lnTo>
                  <a:lnTo>
                    <a:pt x="117" y="389"/>
                  </a:lnTo>
                  <a:lnTo>
                    <a:pt x="111" y="393"/>
                  </a:lnTo>
                  <a:lnTo>
                    <a:pt x="108" y="394"/>
                  </a:lnTo>
                  <a:lnTo>
                    <a:pt x="107" y="392"/>
                  </a:lnTo>
                  <a:lnTo>
                    <a:pt x="100" y="387"/>
                  </a:lnTo>
                  <a:lnTo>
                    <a:pt x="91" y="379"/>
                  </a:lnTo>
                  <a:lnTo>
                    <a:pt x="79" y="368"/>
                  </a:lnTo>
                  <a:lnTo>
                    <a:pt x="68" y="357"/>
                  </a:lnTo>
                  <a:lnTo>
                    <a:pt x="55" y="343"/>
                  </a:lnTo>
                  <a:lnTo>
                    <a:pt x="43" y="329"/>
                  </a:lnTo>
                  <a:lnTo>
                    <a:pt x="34" y="315"/>
                  </a:lnTo>
                  <a:lnTo>
                    <a:pt x="34" y="315"/>
                  </a:lnTo>
                  <a:lnTo>
                    <a:pt x="34" y="315"/>
                  </a:lnTo>
                  <a:lnTo>
                    <a:pt x="35" y="265"/>
                  </a:lnTo>
                  <a:lnTo>
                    <a:pt x="32" y="254"/>
                  </a:lnTo>
                  <a:lnTo>
                    <a:pt x="32" y="241"/>
                  </a:lnTo>
                  <a:lnTo>
                    <a:pt x="31" y="231"/>
                  </a:lnTo>
                  <a:lnTo>
                    <a:pt x="32" y="227"/>
                  </a:lnTo>
                  <a:lnTo>
                    <a:pt x="31" y="227"/>
                  </a:lnTo>
                  <a:lnTo>
                    <a:pt x="30" y="227"/>
                  </a:lnTo>
                  <a:lnTo>
                    <a:pt x="26" y="227"/>
                  </a:lnTo>
                  <a:lnTo>
                    <a:pt x="23" y="226"/>
                  </a:lnTo>
                  <a:lnTo>
                    <a:pt x="18" y="223"/>
                  </a:lnTo>
                  <a:lnTo>
                    <a:pt x="13" y="219"/>
                  </a:lnTo>
                  <a:lnTo>
                    <a:pt x="6" y="210"/>
                  </a:lnTo>
                  <a:lnTo>
                    <a:pt x="1" y="196"/>
                  </a:lnTo>
                  <a:lnTo>
                    <a:pt x="0" y="180"/>
                  </a:lnTo>
                  <a:lnTo>
                    <a:pt x="0" y="165"/>
                  </a:lnTo>
                  <a:lnTo>
                    <a:pt x="0" y="160"/>
                  </a:lnTo>
                  <a:lnTo>
                    <a:pt x="1" y="156"/>
                  </a:lnTo>
                  <a:lnTo>
                    <a:pt x="2" y="155"/>
                  </a:lnTo>
                  <a:lnTo>
                    <a:pt x="5" y="152"/>
                  </a:lnTo>
                  <a:lnTo>
                    <a:pt x="6" y="152"/>
                  </a:lnTo>
                  <a:lnTo>
                    <a:pt x="9" y="152"/>
                  </a:lnTo>
                  <a:lnTo>
                    <a:pt x="10" y="152"/>
                  </a:lnTo>
                  <a:lnTo>
                    <a:pt x="10" y="152"/>
                  </a:lnTo>
                  <a:lnTo>
                    <a:pt x="11" y="152"/>
                  </a:lnTo>
                  <a:lnTo>
                    <a:pt x="7" y="125"/>
                  </a:lnTo>
                  <a:lnTo>
                    <a:pt x="9" y="101"/>
                  </a:lnTo>
                  <a:lnTo>
                    <a:pt x="13" y="80"/>
                  </a:lnTo>
                  <a:lnTo>
                    <a:pt x="18" y="65"/>
                  </a:lnTo>
                  <a:lnTo>
                    <a:pt x="24" y="52"/>
                  </a:lnTo>
                  <a:lnTo>
                    <a:pt x="30" y="42"/>
                  </a:lnTo>
                  <a:lnTo>
                    <a:pt x="34" y="37"/>
                  </a:lnTo>
                  <a:lnTo>
                    <a:pt x="35" y="36"/>
                  </a:lnTo>
                  <a:lnTo>
                    <a:pt x="40" y="23"/>
                  </a:lnTo>
                  <a:lnTo>
                    <a:pt x="49" y="12"/>
                  </a:lnTo>
                  <a:lnTo>
                    <a:pt x="62" y="6"/>
                  </a:lnTo>
                  <a:lnTo>
                    <a:pt x="78" y="2"/>
                  </a:lnTo>
                  <a:lnTo>
                    <a:pt x="95" y="0"/>
                  </a:lnTo>
                  <a:close/>
                </a:path>
              </a:pathLst>
            </a:custGeom>
            <a:solidFill>
              <a:srgbClr val="282E3A"/>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20" name="Freeform 868">
              <a:extLst>
                <a:ext uri="{FF2B5EF4-FFF2-40B4-BE49-F238E27FC236}">
                  <a16:creationId xmlns:a16="http://schemas.microsoft.com/office/drawing/2014/main" id="{9CF01802-2B95-48BC-9114-B0AFC7FF3BBD}"/>
                </a:ext>
              </a:extLst>
            </p:cNvPr>
            <p:cNvSpPr>
              <a:spLocks noEditPoints="1"/>
            </p:cNvSpPr>
            <p:nvPr/>
          </p:nvSpPr>
          <p:spPr bwMode="auto">
            <a:xfrm>
              <a:off x="6882530" y="2294967"/>
              <a:ext cx="1210280" cy="3521306"/>
            </a:xfrm>
            <a:custGeom>
              <a:avLst/>
              <a:gdLst>
                <a:gd name="T0" fmla="*/ 563 w 674"/>
                <a:gd name="T1" fmla="*/ 924 h 1961"/>
                <a:gd name="T2" fmla="*/ 595 w 674"/>
                <a:gd name="T3" fmla="*/ 915 h 1961"/>
                <a:gd name="T4" fmla="*/ 117 w 674"/>
                <a:gd name="T5" fmla="*/ 678 h 1961"/>
                <a:gd name="T6" fmla="*/ 108 w 674"/>
                <a:gd name="T7" fmla="*/ 817 h 1961"/>
                <a:gd name="T8" fmla="*/ 121 w 674"/>
                <a:gd name="T9" fmla="*/ 659 h 1961"/>
                <a:gd name="T10" fmla="*/ 132 w 674"/>
                <a:gd name="T11" fmla="*/ 540 h 1961"/>
                <a:gd name="T12" fmla="*/ 142 w 674"/>
                <a:gd name="T13" fmla="*/ 544 h 1961"/>
                <a:gd name="T14" fmla="*/ 554 w 674"/>
                <a:gd name="T15" fmla="*/ 423 h 1961"/>
                <a:gd name="T16" fmla="*/ 571 w 674"/>
                <a:gd name="T17" fmla="*/ 651 h 1961"/>
                <a:gd name="T18" fmla="*/ 576 w 674"/>
                <a:gd name="T19" fmla="*/ 706 h 1961"/>
                <a:gd name="T20" fmla="*/ 563 w 674"/>
                <a:gd name="T21" fmla="*/ 498 h 1961"/>
                <a:gd name="T22" fmla="*/ 269 w 674"/>
                <a:gd name="T23" fmla="*/ 16 h 1961"/>
                <a:gd name="T24" fmla="*/ 300 w 674"/>
                <a:gd name="T25" fmla="*/ 384 h 1961"/>
                <a:gd name="T26" fmla="*/ 282 w 674"/>
                <a:gd name="T27" fmla="*/ 673 h 1961"/>
                <a:gd name="T28" fmla="*/ 377 w 674"/>
                <a:gd name="T29" fmla="*/ 623 h 1961"/>
                <a:gd name="T30" fmla="*/ 393 w 674"/>
                <a:gd name="T31" fmla="*/ 354 h 1961"/>
                <a:gd name="T32" fmla="*/ 440 w 674"/>
                <a:gd name="T33" fmla="*/ 106 h 1961"/>
                <a:gd name="T34" fmla="*/ 479 w 674"/>
                <a:gd name="T35" fmla="*/ 29 h 1961"/>
                <a:gd name="T36" fmla="*/ 630 w 674"/>
                <a:gd name="T37" fmla="*/ 123 h 1961"/>
                <a:gd name="T38" fmla="*/ 663 w 674"/>
                <a:gd name="T39" fmla="*/ 351 h 1961"/>
                <a:gd name="T40" fmla="*/ 673 w 674"/>
                <a:gd name="T41" fmla="*/ 650 h 1961"/>
                <a:gd name="T42" fmla="*/ 669 w 674"/>
                <a:gd name="T43" fmla="*/ 859 h 1961"/>
                <a:gd name="T44" fmla="*/ 635 w 674"/>
                <a:gd name="T45" fmla="*/ 932 h 1961"/>
                <a:gd name="T46" fmla="*/ 572 w 674"/>
                <a:gd name="T47" fmla="*/ 955 h 1961"/>
                <a:gd name="T48" fmla="*/ 554 w 674"/>
                <a:gd name="T49" fmla="*/ 1109 h 1961"/>
                <a:gd name="T50" fmla="*/ 545 w 674"/>
                <a:gd name="T51" fmla="*/ 1400 h 1961"/>
                <a:gd name="T52" fmla="*/ 524 w 674"/>
                <a:gd name="T53" fmla="*/ 1663 h 1961"/>
                <a:gd name="T54" fmla="*/ 510 w 674"/>
                <a:gd name="T55" fmla="*/ 1778 h 1961"/>
                <a:gd name="T56" fmla="*/ 506 w 674"/>
                <a:gd name="T57" fmla="*/ 1819 h 1961"/>
                <a:gd name="T58" fmla="*/ 520 w 674"/>
                <a:gd name="T59" fmla="*/ 1875 h 1961"/>
                <a:gd name="T60" fmla="*/ 483 w 674"/>
                <a:gd name="T61" fmla="*/ 1959 h 1961"/>
                <a:gd name="T62" fmla="*/ 420 w 674"/>
                <a:gd name="T63" fmla="*/ 1913 h 1961"/>
                <a:gd name="T64" fmla="*/ 396 w 674"/>
                <a:gd name="T65" fmla="*/ 1782 h 1961"/>
                <a:gd name="T66" fmla="*/ 398 w 674"/>
                <a:gd name="T67" fmla="*/ 1736 h 1961"/>
                <a:gd name="T68" fmla="*/ 411 w 674"/>
                <a:gd name="T69" fmla="*/ 1538 h 1961"/>
                <a:gd name="T70" fmla="*/ 414 w 674"/>
                <a:gd name="T71" fmla="*/ 1324 h 1961"/>
                <a:gd name="T72" fmla="*/ 350 w 674"/>
                <a:gd name="T73" fmla="*/ 989 h 1961"/>
                <a:gd name="T74" fmla="*/ 294 w 674"/>
                <a:gd name="T75" fmla="*/ 1181 h 1961"/>
                <a:gd name="T76" fmla="*/ 267 w 674"/>
                <a:gd name="T77" fmla="*/ 1457 h 1961"/>
                <a:gd name="T78" fmla="*/ 266 w 674"/>
                <a:gd name="T79" fmla="*/ 1718 h 1961"/>
                <a:gd name="T80" fmla="*/ 273 w 674"/>
                <a:gd name="T81" fmla="*/ 1754 h 1961"/>
                <a:gd name="T82" fmla="*/ 270 w 674"/>
                <a:gd name="T83" fmla="*/ 1811 h 1961"/>
                <a:gd name="T84" fmla="*/ 266 w 674"/>
                <a:gd name="T85" fmla="*/ 1849 h 1961"/>
                <a:gd name="T86" fmla="*/ 228 w 674"/>
                <a:gd name="T87" fmla="*/ 1943 h 1961"/>
                <a:gd name="T88" fmla="*/ 106 w 674"/>
                <a:gd name="T89" fmla="*/ 1940 h 1961"/>
                <a:gd name="T90" fmla="*/ 165 w 674"/>
                <a:gd name="T91" fmla="*/ 1825 h 1961"/>
                <a:gd name="T92" fmla="*/ 160 w 674"/>
                <a:gd name="T93" fmla="*/ 1786 h 1961"/>
                <a:gd name="T94" fmla="*/ 161 w 674"/>
                <a:gd name="T95" fmla="*/ 1732 h 1961"/>
                <a:gd name="T96" fmla="*/ 160 w 674"/>
                <a:gd name="T97" fmla="*/ 1698 h 1961"/>
                <a:gd name="T98" fmla="*/ 136 w 674"/>
                <a:gd name="T99" fmla="*/ 1469 h 1961"/>
                <a:gd name="T100" fmla="*/ 138 w 674"/>
                <a:gd name="T101" fmla="*/ 1185 h 1961"/>
                <a:gd name="T102" fmla="*/ 122 w 674"/>
                <a:gd name="T103" fmla="*/ 977 h 1961"/>
                <a:gd name="T104" fmla="*/ 106 w 674"/>
                <a:gd name="T105" fmla="*/ 904 h 1961"/>
                <a:gd name="T106" fmla="*/ 81 w 674"/>
                <a:gd name="T107" fmla="*/ 938 h 1961"/>
                <a:gd name="T108" fmla="*/ 12 w 674"/>
                <a:gd name="T109" fmla="*/ 911 h 1961"/>
                <a:gd name="T110" fmla="*/ 2 w 674"/>
                <a:gd name="T111" fmla="*/ 872 h 1961"/>
                <a:gd name="T112" fmla="*/ 11 w 674"/>
                <a:gd name="T113" fmla="*/ 695 h 1961"/>
                <a:gd name="T114" fmla="*/ 50 w 674"/>
                <a:gd name="T115" fmla="*/ 300 h 1961"/>
                <a:gd name="T116" fmla="*/ 96 w 674"/>
                <a:gd name="T117" fmla="*/ 85 h 1961"/>
                <a:gd name="T118" fmla="*/ 250 w 674"/>
                <a:gd name="T119" fmla="*/ 23 h 19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74" h="1961">
                  <a:moveTo>
                    <a:pt x="591" y="875"/>
                  </a:moveTo>
                  <a:lnTo>
                    <a:pt x="588" y="876"/>
                  </a:lnTo>
                  <a:lnTo>
                    <a:pt x="587" y="877"/>
                  </a:lnTo>
                  <a:lnTo>
                    <a:pt x="585" y="880"/>
                  </a:lnTo>
                  <a:lnTo>
                    <a:pt x="585" y="883"/>
                  </a:lnTo>
                  <a:lnTo>
                    <a:pt x="584" y="887"/>
                  </a:lnTo>
                  <a:lnTo>
                    <a:pt x="583" y="893"/>
                  </a:lnTo>
                  <a:lnTo>
                    <a:pt x="580" y="904"/>
                  </a:lnTo>
                  <a:lnTo>
                    <a:pt x="576" y="913"/>
                  </a:lnTo>
                  <a:lnTo>
                    <a:pt x="571" y="921"/>
                  </a:lnTo>
                  <a:lnTo>
                    <a:pt x="563" y="924"/>
                  </a:lnTo>
                  <a:lnTo>
                    <a:pt x="563" y="926"/>
                  </a:lnTo>
                  <a:lnTo>
                    <a:pt x="566" y="926"/>
                  </a:lnTo>
                  <a:lnTo>
                    <a:pt x="568" y="924"/>
                  </a:lnTo>
                  <a:lnTo>
                    <a:pt x="572" y="924"/>
                  </a:lnTo>
                  <a:lnTo>
                    <a:pt x="575" y="924"/>
                  </a:lnTo>
                  <a:lnTo>
                    <a:pt x="578" y="923"/>
                  </a:lnTo>
                  <a:lnTo>
                    <a:pt x="582" y="921"/>
                  </a:lnTo>
                  <a:lnTo>
                    <a:pt x="587" y="919"/>
                  </a:lnTo>
                  <a:lnTo>
                    <a:pt x="589" y="918"/>
                  </a:lnTo>
                  <a:lnTo>
                    <a:pt x="592" y="918"/>
                  </a:lnTo>
                  <a:lnTo>
                    <a:pt x="595" y="915"/>
                  </a:lnTo>
                  <a:lnTo>
                    <a:pt x="596" y="911"/>
                  </a:lnTo>
                  <a:lnTo>
                    <a:pt x="597" y="906"/>
                  </a:lnTo>
                  <a:lnTo>
                    <a:pt x="599" y="901"/>
                  </a:lnTo>
                  <a:lnTo>
                    <a:pt x="600" y="892"/>
                  </a:lnTo>
                  <a:lnTo>
                    <a:pt x="597" y="883"/>
                  </a:lnTo>
                  <a:lnTo>
                    <a:pt x="593" y="876"/>
                  </a:lnTo>
                  <a:lnTo>
                    <a:pt x="591" y="875"/>
                  </a:lnTo>
                  <a:close/>
                  <a:moveTo>
                    <a:pt x="121" y="655"/>
                  </a:moveTo>
                  <a:lnTo>
                    <a:pt x="119" y="659"/>
                  </a:lnTo>
                  <a:lnTo>
                    <a:pt x="118" y="667"/>
                  </a:lnTo>
                  <a:lnTo>
                    <a:pt x="117" y="678"/>
                  </a:lnTo>
                  <a:lnTo>
                    <a:pt x="114" y="690"/>
                  </a:lnTo>
                  <a:lnTo>
                    <a:pt x="112" y="703"/>
                  </a:lnTo>
                  <a:lnTo>
                    <a:pt x="109" y="712"/>
                  </a:lnTo>
                  <a:lnTo>
                    <a:pt x="108" y="724"/>
                  </a:lnTo>
                  <a:lnTo>
                    <a:pt x="108" y="740"/>
                  </a:lnTo>
                  <a:lnTo>
                    <a:pt x="106" y="761"/>
                  </a:lnTo>
                  <a:lnTo>
                    <a:pt x="106" y="782"/>
                  </a:lnTo>
                  <a:lnTo>
                    <a:pt x="106" y="801"/>
                  </a:lnTo>
                  <a:lnTo>
                    <a:pt x="106" y="818"/>
                  </a:lnTo>
                  <a:lnTo>
                    <a:pt x="106" y="818"/>
                  </a:lnTo>
                  <a:lnTo>
                    <a:pt x="108" y="817"/>
                  </a:lnTo>
                  <a:lnTo>
                    <a:pt x="108" y="808"/>
                  </a:lnTo>
                  <a:lnTo>
                    <a:pt x="110" y="792"/>
                  </a:lnTo>
                  <a:lnTo>
                    <a:pt x="112" y="774"/>
                  </a:lnTo>
                  <a:lnTo>
                    <a:pt x="114" y="754"/>
                  </a:lnTo>
                  <a:lnTo>
                    <a:pt x="115" y="736"/>
                  </a:lnTo>
                  <a:lnTo>
                    <a:pt x="117" y="723"/>
                  </a:lnTo>
                  <a:lnTo>
                    <a:pt x="117" y="708"/>
                  </a:lnTo>
                  <a:lnTo>
                    <a:pt x="117" y="694"/>
                  </a:lnTo>
                  <a:lnTo>
                    <a:pt x="118" y="680"/>
                  </a:lnTo>
                  <a:lnTo>
                    <a:pt x="119" y="668"/>
                  </a:lnTo>
                  <a:lnTo>
                    <a:pt x="121" y="659"/>
                  </a:lnTo>
                  <a:lnTo>
                    <a:pt x="121" y="655"/>
                  </a:lnTo>
                  <a:close/>
                  <a:moveTo>
                    <a:pt x="147" y="444"/>
                  </a:moveTo>
                  <a:lnTo>
                    <a:pt x="146" y="447"/>
                  </a:lnTo>
                  <a:lnTo>
                    <a:pt x="143" y="455"/>
                  </a:lnTo>
                  <a:lnTo>
                    <a:pt x="140" y="465"/>
                  </a:lnTo>
                  <a:lnTo>
                    <a:pt x="138" y="477"/>
                  </a:lnTo>
                  <a:lnTo>
                    <a:pt x="135" y="487"/>
                  </a:lnTo>
                  <a:lnTo>
                    <a:pt x="135" y="496"/>
                  </a:lnTo>
                  <a:lnTo>
                    <a:pt x="135" y="512"/>
                  </a:lnTo>
                  <a:lnTo>
                    <a:pt x="134" y="525"/>
                  </a:lnTo>
                  <a:lnTo>
                    <a:pt x="132" y="540"/>
                  </a:lnTo>
                  <a:lnTo>
                    <a:pt x="131" y="550"/>
                  </a:lnTo>
                  <a:lnTo>
                    <a:pt x="131" y="563"/>
                  </a:lnTo>
                  <a:lnTo>
                    <a:pt x="131" y="578"/>
                  </a:lnTo>
                  <a:lnTo>
                    <a:pt x="131" y="591"/>
                  </a:lnTo>
                  <a:lnTo>
                    <a:pt x="131" y="600"/>
                  </a:lnTo>
                  <a:lnTo>
                    <a:pt x="131" y="604"/>
                  </a:lnTo>
                  <a:lnTo>
                    <a:pt x="131" y="600"/>
                  </a:lnTo>
                  <a:lnTo>
                    <a:pt x="134" y="591"/>
                  </a:lnTo>
                  <a:lnTo>
                    <a:pt x="136" y="576"/>
                  </a:lnTo>
                  <a:lnTo>
                    <a:pt x="139" y="561"/>
                  </a:lnTo>
                  <a:lnTo>
                    <a:pt x="142" y="544"/>
                  </a:lnTo>
                  <a:lnTo>
                    <a:pt x="144" y="529"/>
                  </a:lnTo>
                  <a:lnTo>
                    <a:pt x="144" y="517"/>
                  </a:lnTo>
                  <a:lnTo>
                    <a:pt x="146" y="503"/>
                  </a:lnTo>
                  <a:lnTo>
                    <a:pt x="146" y="489"/>
                  </a:lnTo>
                  <a:lnTo>
                    <a:pt x="146" y="472"/>
                  </a:lnTo>
                  <a:lnTo>
                    <a:pt x="146" y="458"/>
                  </a:lnTo>
                  <a:lnTo>
                    <a:pt x="147" y="448"/>
                  </a:lnTo>
                  <a:lnTo>
                    <a:pt x="147" y="444"/>
                  </a:lnTo>
                  <a:close/>
                  <a:moveTo>
                    <a:pt x="557" y="409"/>
                  </a:moveTo>
                  <a:lnTo>
                    <a:pt x="555" y="413"/>
                  </a:lnTo>
                  <a:lnTo>
                    <a:pt x="554" y="423"/>
                  </a:lnTo>
                  <a:lnTo>
                    <a:pt x="553" y="436"/>
                  </a:lnTo>
                  <a:lnTo>
                    <a:pt x="553" y="452"/>
                  </a:lnTo>
                  <a:lnTo>
                    <a:pt x="551" y="469"/>
                  </a:lnTo>
                  <a:lnTo>
                    <a:pt x="551" y="485"/>
                  </a:lnTo>
                  <a:lnTo>
                    <a:pt x="553" y="499"/>
                  </a:lnTo>
                  <a:lnTo>
                    <a:pt x="554" y="516"/>
                  </a:lnTo>
                  <a:lnTo>
                    <a:pt x="557" y="537"/>
                  </a:lnTo>
                  <a:lnTo>
                    <a:pt x="561" y="563"/>
                  </a:lnTo>
                  <a:lnTo>
                    <a:pt x="564" y="592"/>
                  </a:lnTo>
                  <a:lnTo>
                    <a:pt x="567" y="622"/>
                  </a:lnTo>
                  <a:lnTo>
                    <a:pt x="571" y="651"/>
                  </a:lnTo>
                  <a:lnTo>
                    <a:pt x="574" y="680"/>
                  </a:lnTo>
                  <a:lnTo>
                    <a:pt x="575" y="706"/>
                  </a:lnTo>
                  <a:lnTo>
                    <a:pt x="574" y="707"/>
                  </a:lnTo>
                  <a:lnTo>
                    <a:pt x="574" y="707"/>
                  </a:lnTo>
                  <a:lnTo>
                    <a:pt x="574" y="708"/>
                  </a:lnTo>
                  <a:lnTo>
                    <a:pt x="575" y="711"/>
                  </a:lnTo>
                  <a:lnTo>
                    <a:pt x="575" y="712"/>
                  </a:lnTo>
                  <a:lnTo>
                    <a:pt x="575" y="711"/>
                  </a:lnTo>
                  <a:lnTo>
                    <a:pt x="576" y="710"/>
                  </a:lnTo>
                  <a:lnTo>
                    <a:pt x="576" y="707"/>
                  </a:lnTo>
                  <a:lnTo>
                    <a:pt x="576" y="706"/>
                  </a:lnTo>
                  <a:lnTo>
                    <a:pt x="576" y="693"/>
                  </a:lnTo>
                  <a:lnTo>
                    <a:pt x="575" y="674"/>
                  </a:lnTo>
                  <a:lnTo>
                    <a:pt x="575" y="652"/>
                  </a:lnTo>
                  <a:lnTo>
                    <a:pt x="574" y="629"/>
                  </a:lnTo>
                  <a:lnTo>
                    <a:pt x="571" y="601"/>
                  </a:lnTo>
                  <a:lnTo>
                    <a:pt x="570" y="576"/>
                  </a:lnTo>
                  <a:lnTo>
                    <a:pt x="568" y="557"/>
                  </a:lnTo>
                  <a:lnTo>
                    <a:pt x="567" y="541"/>
                  </a:lnTo>
                  <a:lnTo>
                    <a:pt x="566" y="529"/>
                  </a:lnTo>
                  <a:lnTo>
                    <a:pt x="564" y="513"/>
                  </a:lnTo>
                  <a:lnTo>
                    <a:pt x="563" y="498"/>
                  </a:lnTo>
                  <a:lnTo>
                    <a:pt x="563" y="485"/>
                  </a:lnTo>
                  <a:lnTo>
                    <a:pt x="563" y="475"/>
                  </a:lnTo>
                  <a:lnTo>
                    <a:pt x="562" y="466"/>
                  </a:lnTo>
                  <a:lnTo>
                    <a:pt x="561" y="455"/>
                  </a:lnTo>
                  <a:lnTo>
                    <a:pt x="559" y="439"/>
                  </a:lnTo>
                  <a:lnTo>
                    <a:pt x="558" y="424"/>
                  </a:lnTo>
                  <a:lnTo>
                    <a:pt x="557" y="413"/>
                  </a:lnTo>
                  <a:lnTo>
                    <a:pt x="557" y="410"/>
                  </a:lnTo>
                  <a:lnTo>
                    <a:pt x="557" y="409"/>
                  </a:lnTo>
                  <a:close/>
                  <a:moveTo>
                    <a:pt x="270" y="0"/>
                  </a:moveTo>
                  <a:lnTo>
                    <a:pt x="269" y="16"/>
                  </a:lnTo>
                  <a:lnTo>
                    <a:pt x="267" y="36"/>
                  </a:lnTo>
                  <a:lnTo>
                    <a:pt x="267" y="60"/>
                  </a:lnTo>
                  <a:lnTo>
                    <a:pt x="269" y="93"/>
                  </a:lnTo>
                  <a:lnTo>
                    <a:pt x="270" y="131"/>
                  </a:lnTo>
                  <a:lnTo>
                    <a:pt x="274" y="172"/>
                  </a:lnTo>
                  <a:lnTo>
                    <a:pt x="278" y="212"/>
                  </a:lnTo>
                  <a:lnTo>
                    <a:pt x="286" y="252"/>
                  </a:lnTo>
                  <a:lnTo>
                    <a:pt x="290" y="279"/>
                  </a:lnTo>
                  <a:lnTo>
                    <a:pt x="295" y="312"/>
                  </a:lnTo>
                  <a:lnTo>
                    <a:pt x="297" y="347"/>
                  </a:lnTo>
                  <a:lnTo>
                    <a:pt x="300" y="384"/>
                  </a:lnTo>
                  <a:lnTo>
                    <a:pt x="301" y="420"/>
                  </a:lnTo>
                  <a:lnTo>
                    <a:pt x="303" y="452"/>
                  </a:lnTo>
                  <a:lnTo>
                    <a:pt x="303" y="478"/>
                  </a:lnTo>
                  <a:lnTo>
                    <a:pt x="303" y="496"/>
                  </a:lnTo>
                  <a:lnTo>
                    <a:pt x="303" y="516"/>
                  </a:lnTo>
                  <a:lnTo>
                    <a:pt x="300" y="541"/>
                  </a:lnTo>
                  <a:lnTo>
                    <a:pt x="297" y="570"/>
                  </a:lnTo>
                  <a:lnTo>
                    <a:pt x="294" y="600"/>
                  </a:lnTo>
                  <a:lnTo>
                    <a:pt x="290" y="629"/>
                  </a:lnTo>
                  <a:lnTo>
                    <a:pt x="286" y="654"/>
                  </a:lnTo>
                  <a:lnTo>
                    <a:pt x="282" y="673"/>
                  </a:lnTo>
                  <a:lnTo>
                    <a:pt x="286" y="673"/>
                  </a:lnTo>
                  <a:lnTo>
                    <a:pt x="296" y="674"/>
                  </a:lnTo>
                  <a:lnTo>
                    <a:pt x="312" y="674"/>
                  </a:lnTo>
                  <a:lnTo>
                    <a:pt x="331" y="676"/>
                  </a:lnTo>
                  <a:lnTo>
                    <a:pt x="351" y="676"/>
                  </a:lnTo>
                  <a:lnTo>
                    <a:pt x="369" y="674"/>
                  </a:lnTo>
                  <a:lnTo>
                    <a:pt x="384" y="671"/>
                  </a:lnTo>
                  <a:lnTo>
                    <a:pt x="384" y="667"/>
                  </a:lnTo>
                  <a:lnTo>
                    <a:pt x="383" y="657"/>
                  </a:lnTo>
                  <a:lnTo>
                    <a:pt x="380" y="642"/>
                  </a:lnTo>
                  <a:lnTo>
                    <a:pt x="377" y="623"/>
                  </a:lnTo>
                  <a:lnTo>
                    <a:pt x="376" y="601"/>
                  </a:lnTo>
                  <a:lnTo>
                    <a:pt x="373" y="578"/>
                  </a:lnTo>
                  <a:lnTo>
                    <a:pt x="372" y="554"/>
                  </a:lnTo>
                  <a:lnTo>
                    <a:pt x="372" y="530"/>
                  </a:lnTo>
                  <a:lnTo>
                    <a:pt x="372" y="500"/>
                  </a:lnTo>
                  <a:lnTo>
                    <a:pt x="375" y="469"/>
                  </a:lnTo>
                  <a:lnTo>
                    <a:pt x="379" y="440"/>
                  </a:lnTo>
                  <a:lnTo>
                    <a:pt x="383" y="413"/>
                  </a:lnTo>
                  <a:lnTo>
                    <a:pt x="386" y="389"/>
                  </a:lnTo>
                  <a:lnTo>
                    <a:pt x="389" y="371"/>
                  </a:lnTo>
                  <a:lnTo>
                    <a:pt x="393" y="354"/>
                  </a:lnTo>
                  <a:lnTo>
                    <a:pt x="397" y="330"/>
                  </a:lnTo>
                  <a:lnTo>
                    <a:pt x="402" y="301"/>
                  </a:lnTo>
                  <a:lnTo>
                    <a:pt x="407" y="271"/>
                  </a:lnTo>
                  <a:lnTo>
                    <a:pt x="413" y="241"/>
                  </a:lnTo>
                  <a:lnTo>
                    <a:pt x="418" y="212"/>
                  </a:lnTo>
                  <a:lnTo>
                    <a:pt x="422" y="187"/>
                  </a:lnTo>
                  <a:lnTo>
                    <a:pt x="426" y="164"/>
                  </a:lnTo>
                  <a:lnTo>
                    <a:pt x="430" y="148"/>
                  </a:lnTo>
                  <a:lnTo>
                    <a:pt x="434" y="134"/>
                  </a:lnTo>
                  <a:lnTo>
                    <a:pt x="438" y="121"/>
                  </a:lnTo>
                  <a:lnTo>
                    <a:pt x="440" y="106"/>
                  </a:lnTo>
                  <a:lnTo>
                    <a:pt x="441" y="85"/>
                  </a:lnTo>
                  <a:lnTo>
                    <a:pt x="443" y="62"/>
                  </a:lnTo>
                  <a:lnTo>
                    <a:pt x="445" y="46"/>
                  </a:lnTo>
                  <a:lnTo>
                    <a:pt x="448" y="34"/>
                  </a:lnTo>
                  <a:lnTo>
                    <a:pt x="449" y="25"/>
                  </a:lnTo>
                  <a:lnTo>
                    <a:pt x="451" y="19"/>
                  </a:lnTo>
                  <a:lnTo>
                    <a:pt x="452" y="15"/>
                  </a:lnTo>
                  <a:lnTo>
                    <a:pt x="452" y="11"/>
                  </a:lnTo>
                  <a:lnTo>
                    <a:pt x="452" y="6"/>
                  </a:lnTo>
                  <a:lnTo>
                    <a:pt x="462" y="17"/>
                  </a:lnTo>
                  <a:lnTo>
                    <a:pt x="479" y="29"/>
                  </a:lnTo>
                  <a:lnTo>
                    <a:pt x="498" y="42"/>
                  </a:lnTo>
                  <a:lnTo>
                    <a:pt x="517" y="53"/>
                  </a:lnTo>
                  <a:lnTo>
                    <a:pt x="536" y="60"/>
                  </a:lnTo>
                  <a:lnTo>
                    <a:pt x="557" y="67"/>
                  </a:lnTo>
                  <a:lnTo>
                    <a:pt x="578" y="74"/>
                  </a:lnTo>
                  <a:lnTo>
                    <a:pt x="596" y="80"/>
                  </a:lnTo>
                  <a:lnTo>
                    <a:pt x="610" y="85"/>
                  </a:lnTo>
                  <a:lnTo>
                    <a:pt x="621" y="93"/>
                  </a:lnTo>
                  <a:lnTo>
                    <a:pt x="627" y="102"/>
                  </a:lnTo>
                  <a:lnTo>
                    <a:pt x="629" y="112"/>
                  </a:lnTo>
                  <a:lnTo>
                    <a:pt x="630" y="123"/>
                  </a:lnTo>
                  <a:lnTo>
                    <a:pt x="631" y="132"/>
                  </a:lnTo>
                  <a:lnTo>
                    <a:pt x="634" y="139"/>
                  </a:lnTo>
                  <a:lnTo>
                    <a:pt x="635" y="148"/>
                  </a:lnTo>
                  <a:lnTo>
                    <a:pt x="638" y="163"/>
                  </a:lnTo>
                  <a:lnTo>
                    <a:pt x="640" y="182"/>
                  </a:lnTo>
                  <a:lnTo>
                    <a:pt x="643" y="210"/>
                  </a:lnTo>
                  <a:lnTo>
                    <a:pt x="647" y="241"/>
                  </a:lnTo>
                  <a:lnTo>
                    <a:pt x="652" y="273"/>
                  </a:lnTo>
                  <a:lnTo>
                    <a:pt x="656" y="304"/>
                  </a:lnTo>
                  <a:lnTo>
                    <a:pt x="660" y="330"/>
                  </a:lnTo>
                  <a:lnTo>
                    <a:pt x="663" y="351"/>
                  </a:lnTo>
                  <a:lnTo>
                    <a:pt x="664" y="377"/>
                  </a:lnTo>
                  <a:lnTo>
                    <a:pt x="664" y="407"/>
                  </a:lnTo>
                  <a:lnTo>
                    <a:pt x="665" y="440"/>
                  </a:lnTo>
                  <a:lnTo>
                    <a:pt x="667" y="470"/>
                  </a:lnTo>
                  <a:lnTo>
                    <a:pt x="668" y="498"/>
                  </a:lnTo>
                  <a:lnTo>
                    <a:pt x="671" y="520"/>
                  </a:lnTo>
                  <a:lnTo>
                    <a:pt x="673" y="540"/>
                  </a:lnTo>
                  <a:lnTo>
                    <a:pt x="674" y="566"/>
                  </a:lnTo>
                  <a:lnTo>
                    <a:pt x="674" y="593"/>
                  </a:lnTo>
                  <a:lnTo>
                    <a:pt x="674" y="622"/>
                  </a:lnTo>
                  <a:lnTo>
                    <a:pt x="673" y="650"/>
                  </a:lnTo>
                  <a:lnTo>
                    <a:pt x="673" y="676"/>
                  </a:lnTo>
                  <a:lnTo>
                    <a:pt x="673" y="695"/>
                  </a:lnTo>
                  <a:lnTo>
                    <a:pt x="673" y="712"/>
                  </a:lnTo>
                  <a:lnTo>
                    <a:pt x="673" y="733"/>
                  </a:lnTo>
                  <a:lnTo>
                    <a:pt x="672" y="757"/>
                  </a:lnTo>
                  <a:lnTo>
                    <a:pt x="672" y="780"/>
                  </a:lnTo>
                  <a:lnTo>
                    <a:pt x="671" y="804"/>
                  </a:lnTo>
                  <a:lnTo>
                    <a:pt x="671" y="826"/>
                  </a:lnTo>
                  <a:lnTo>
                    <a:pt x="669" y="843"/>
                  </a:lnTo>
                  <a:lnTo>
                    <a:pt x="669" y="855"/>
                  </a:lnTo>
                  <a:lnTo>
                    <a:pt x="669" y="859"/>
                  </a:lnTo>
                  <a:lnTo>
                    <a:pt x="656" y="877"/>
                  </a:lnTo>
                  <a:lnTo>
                    <a:pt x="656" y="877"/>
                  </a:lnTo>
                  <a:lnTo>
                    <a:pt x="656" y="881"/>
                  </a:lnTo>
                  <a:lnTo>
                    <a:pt x="655" y="885"/>
                  </a:lnTo>
                  <a:lnTo>
                    <a:pt x="654" y="889"/>
                  </a:lnTo>
                  <a:lnTo>
                    <a:pt x="652" y="893"/>
                  </a:lnTo>
                  <a:lnTo>
                    <a:pt x="651" y="897"/>
                  </a:lnTo>
                  <a:lnTo>
                    <a:pt x="647" y="902"/>
                  </a:lnTo>
                  <a:lnTo>
                    <a:pt x="643" y="911"/>
                  </a:lnTo>
                  <a:lnTo>
                    <a:pt x="638" y="922"/>
                  </a:lnTo>
                  <a:lnTo>
                    <a:pt x="635" y="932"/>
                  </a:lnTo>
                  <a:lnTo>
                    <a:pt x="633" y="939"/>
                  </a:lnTo>
                  <a:lnTo>
                    <a:pt x="630" y="943"/>
                  </a:lnTo>
                  <a:lnTo>
                    <a:pt x="626" y="947"/>
                  </a:lnTo>
                  <a:lnTo>
                    <a:pt x="621" y="948"/>
                  </a:lnTo>
                  <a:lnTo>
                    <a:pt x="616" y="949"/>
                  </a:lnTo>
                  <a:lnTo>
                    <a:pt x="605" y="951"/>
                  </a:lnTo>
                  <a:lnTo>
                    <a:pt x="595" y="953"/>
                  </a:lnTo>
                  <a:lnTo>
                    <a:pt x="585" y="955"/>
                  </a:lnTo>
                  <a:lnTo>
                    <a:pt x="579" y="956"/>
                  </a:lnTo>
                  <a:lnTo>
                    <a:pt x="576" y="955"/>
                  </a:lnTo>
                  <a:lnTo>
                    <a:pt x="572" y="955"/>
                  </a:lnTo>
                  <a:lnTo>
                    <a:pt x="570" y="953"/>
                  </a:lnTo>
                  <a:lnTo>
                    <a:pt x="566" y="953"/>
                  </a:lnTo>
                  <a:lnTo>
                    <a:pt x="563" y="952"/>
                  </a:lnTo>
                  <a:lnTo>
                    <a:pt x="563" y="952"/>
                  </a:lnTo>
                  <a:lnTo>
                    <a:pt x="561" y="960"/>
                  </a:lnTo>
                  <a:lnTo>
                    <a:pt x="559" y="973"/>
                  </a:lnTo>
                  <a:lnTo>
                    <a:pt x="559" y="991"/>
                  </a:lnTo>
                  <a:lnTo>
                    <a:pt x="558" y="1016"/>
                  </a:lnTo>
                  <a:lnTo>
                    <a:pt x="557" y="1045"/>
                  </a:lnTo>
                  <a:lnTo>
                    <a:pt x="555" y="1076"/>
                  </a:lnTo>
                  <a:lnTo>
                    <a:pt x="554" y="1109"/>
                  </a:lnTo>
                  <a:lnTo>
                    <a:pt x="553" y="1140"/>
                  </a:lnTo>
                  <a:lnTo>
                    <a:pt x="551" y="1171"/>
                  </a:lnTo>
                  <a:lnTo>
                    <a:pt x="550" y="1198"/>
                  </a:lnTo>
                  <a:lnTo>
                    <a:pt x="549" y="1219"/>
                  </a:lnTo>
                  <a:lnTo>
                    <a:pt x="549" y="1235"/>
                  </a:lnTo>
                  <a:lnTo>
                    <a:pt x="546" y="1266"/>
                  </a:lnTo>
                  <a:lnTo>
                    <a:pt x="544" y="1295"/>
                  </a:lnTo>
                  <a:lnTo>
                    <a:pt x="542" y="1324"/>
                  </a:lnTo>
                  <a:lnTo>
                    <a:pt x="542" y="1354"/>
                  </a:lnTo>
                  <a:lnTo>
                    <a:pt x="544" y="1379"/>
                  </a:lnTo>
                  <a:lnTo>
                    <a:pt x="545" y="1400"/>
                  </a:lnTo>
                  <a:lnTo>
                    <a:pt x="545" y="1421"/>
                  </a:lnTo>
                  <a:lnTo>
                    <a:pt x="545" y="1444"/>
                  </a:lnTo>
                  <a:lnTo>
                    <a:pt x="545" y="1473"/>
                  </a:lnTo>
                  <a:lnTo>
                    <a:pt x="542" y="1507"/>
                  </a:lnTo>
                  <a:lnTo>
                    <a:pt x="538" y="1538"/>
                  </a:lnTo>
                  <a:lnTo>
                    <a:pt x="534" y="1567"/>
                  </a:lnTo>
                  <a:lnTo>
                    <a:pt x="530" y="1593"/>
                  </a:lnTo>
                  <a:lnTo>
                    <a:pt x="529" y="1612"/>
                  </a:lnTo>
                  <a:lnTo>
                    <a:pt x="528" y="1626"/>
                  </a:lnTo>
                  <a:lnTo>
                    <a:pt x="527" y="1643"/>
                  </a:lnTo>
                  <a:lnTo>
                    <a:pt x="524" y="1663"/>
                  </a:lnTo>
                  <a:lnTo>
                    <a:pt x="521" y="1684"/>
                  </a:lnTo>
                  <a:lnTo>
                    <a:pt x="519" y="1702"/>
                  </a:lnTo>
                  <a:lnTo>
                    <a:pt x="516" y="1716"/>
                  </a:lnTo>
                  <a:lnTo>
                    <a:pt x="513" y="1724"/>
                  </a:lnTo>
                  <a:lnTo>
                    <a:pt x="511" y="1732"/>
                  </a:lnTo>
                  <a:lnTo>
                    <a:pt x="507" y="1737"/>
                  </a:lnTo>
                  <a:lnTo>
                    <a:pt x="504" y="1741"/>
                  </a:lnTo>
                  <a:lnTo>
                    <a:pt x="506" y="1747"/>
                  </a:lnTo>
                  <a:lnTo>
                    <a:pt x="507" y="1754"/>
                  </a:lnTo>
                  <a:lnTo>
                    <a:pt x="510" y="1764"/>
                  </a:lnTo>
                  <a:lnTo>
                    <a:pt x="510" y="1778"/>
                  </a:lnTo>
                  <a:lnTo>
                    <a:pt x="510" y="1788"/>
                  </a:lnTo>
                  <a:lnTo>
                    <a:pt x="508" y="1796"/>
                  </a:lnTo>
                  <a:lnTo>
                    <a:pt x="506" y="1802"/>
                  </a:lnTo>
                  <a:lnTo>
                    <a:pt x="502" y="1807"/>
                  </a:lnTo>
                  <a:lnTo>
                    <a:pt x="500" y="1809"/>
                  </a:lnTo>
                  <a:lnTo>
                    <a:pt x="499" y="1811"/>
                  </a:lnTo>
                  <a:lnTo>
                    <a:pt x="500" y="1813"/>
                  </a:lnTo>
                  <a:lnTo>
                    <a:pt x="502" y="1815"/>
                  </a:lnTo>
                  <a:lnTo>
                    <a:pt x="503" y="1816"/>
                  </a:lnTo>
                  <a:lnTo>
                    <a:pt x="504" y="1817"/>
                  </a:lnTo>
                  <a:lnTo>
                    <a:pt x="506" y="1819"/>
                  </a:lnTo>
                  <a:lnTo>
                    <a:pt x="507" y="1821"/>
                  </a:lnTo>
                  <a:lnTo>
                    <a:pt x="507" y="1825"/>
                  </a:lnTo>
                  <a:lnTo>
                    <a:pt x="506" y="1828"/>
                  </a:lnTo>
                  <a:lnTo>
                    <a:pt x="504" y="1830"/>
                  </a:lnTo>
                  <a:lnTo>
                    <a:pt x="503" y="1832"/>
                  </a:lnTo>
                  <a:lnTo>
                    <a:pt x="503" y="1833"/>
                  </a:lnTo>
                  <a:lnTo>
                    <a:pt x="503" y="1836"/>
                  </a:lnTo>
                  <a:lnTo>
                    <a:pt x="506" y="1842"/>
                  </a:lnTo>
                  <a:lnTo>
                    <a:pt x="510" y="1853"/>
                  </a:lnTo>
                  <a:lnTo>
                    <a:pt x="515" y="1864"/>
                  </a:lnTo>
                  <a:lnTo>
                    <a:pt x="520" y="1875"/>
                  </a:lnTo>
                  <a:lnTo>
                    <a:pt x="527" y="1883"/>
                  </a:lnTo>
                  <a:lnTo>
                    <a:pt x="534" y="1892"/>
                  </a:lnTo>
                  <a:lnTo>
                    <a:pt x="541" y="1905"/>
                  </a:lnTo>
                  <a:lnTo>
                    <a:pt x="546" y="1917"/>
                  </a:lnTo>
                  <a:lnTo>
                    <a:pt x="549" y="1926"/>
                  </a:lnTo>
                  <a:lnTo>
                    <a:pt x="550" y="1930"/>
                  </a:lnTo>
                  <a:lnTo>
                    <a:pt x="551" y="1946"/>
                  </a:lnTo>
                  <a:lnTo>
                    <a:pt x="541" y="1952"/>
                  </a:lnTo>
                  <a:lnTo>
                    <a:pt x="524" y="1957"/>
                  </a:lnTo>
                  <a:lnTo>
                    <a:pt x="504" y="1959"/>
                  </a:lnTo>
                  <a:lnTo>
                    <a:pt x="483" y="1959"/>
                  </a:lnTo>
                  <a:lnTo>
                    <a:pt x="466" y="1957"/>
                  </a:lnTo>
                  <a:lnTo>
                    <a:pt x="452" y="1953"/>
                  </a:lnTo>
                  <a:lnTo>
                    <a:pt x="439" y="1950"/>
                  </a:lnTo>
                  <a:lnTo>
                    <a:pt x="430" y="1947"/>
                  </a:lnTo>
                  <a:lnTo>
                    <a:pt x="427" y="1946"/>
                  </a:lnTo>
                  <a:lnTo>
                    <a:pt x="426" y="1929"/>
                  </a:lnTo>
                  <a:lnTo>
                    <a:pt x="422" y="1923"/>
                  </a:lnTo>
                  <a:lnTo>
                    <a:pt x="420" y="1919"/>
                  </a:lnTo>
                  <a:lnTo>
                    <a:pt x="420" y="1915"/>
                  </a:lnTo>
                  <a:lnTo>
                    <a:pt x="420" y="1913"/>
                  </a:lnTo>
                  <a:lnTo>
                    <a:pt x="420" y="1913"/>
                  </a:lnTo>
                  <a:lnTo>
                    <a:pt x="397" y="1898"/>
                  </a:lnTo>
                  <a:lnTo>
                    <a:pt x="398" y="1858"/>
                  </a:lnTo>
                  <a:lnTo>
                    <a:pt x="397" y="1845"/>
                  </a:lnTo>
                  <a:lnTo>
                    <a:pt x="398" y="1836"/>
                  </a:lnTo>
                  <a:lnTo>
                    <a:pt x="398" y="1829"/>
                  </a:lnTo>
                  <a:lnTo>
                    <a:pt x="397" y="1823"/>
                  </a:lnTo>
                  <a:lnTo>
                    <a:pt x="397" y="1812"/>
                  </a:lnTo>
                  <a:lnTo>
                    <a:pt x="397" y="1802"/>
                  </a:lnTo>
                  <a:lnTo>
                    <a:pt x="398" y="1795"/>
                  </a:lnTo>
                  <a:lnTo>
                    <a:pt x="398" y="1788"/>
                  </a:lnTo>
                  <a:lnTo>
                    <a:pt x="396" y="1782"/>
                  </a:lnTo>
                  <a:lnTo>
                    <a:pt x="394" y="1773"/>
                  </a:lnTo>
                  <a:lnTo>
                    <a:pt x="394" y="1769"/>
                  </a:lnTo>
                  <a:lnTo>
                    <a:pt x="396" y="1765"/>
                  </a:lnTo>
                  <a:lnTo>
                    <a:pt x="397" y="1761"/>
                  </a:lnTo>
                  <a:lnTo>
                    <a:pt x="400" y="1758"/>
                  </a:lnTo>
                  <a:lnTo>
                    <a:pt x="401" y="1754"/>
                  </a:lnTo>
                  <a:lnTo>
                    <a:pt x="402" y="1752"/>
                  </a:lnTo>
                  <a:lnTo>
                    <a:pt x="402" y="1749"/>
                  </a:lnTo>
                  <a:lnTo>
                    <a:pt x="401" y="1745"/>
                  </a:lnTo>
                  <a:lnTo>
                    <a:pt x="400" y="1741"/>
                  </a:lnTo>
                  <a:lnTo>
                    <a:pt x="398" y="1736"/>
                  </a:lnTo>
                  <a:lnTo>
                    <a:pt x="400" y="1731"/>
                  </a:lnTo>
                  <a:lnTo>
                    <a:pt x="401" y="1723"/>
                  </a:lnTo>
                  <a:lnTo>
                    <a:pt x="402" y="1710"/>
                  </a:lnTo>
                  <a:lnTo>
                    <a:pt x="405" y="1692"/>
                  </a:lnTo>
                  <a:lnTo>
                    <a:pt x="406" y="1673"/>
                  </a:lnTo>
                  <a:lnTo>
                    <a:pt x="407" y="1654"/>
                  </a:lnTo>
                  <a:lnTo>
                    <a:pt x="410" y="1638"/>
                  </a:lnTo>
                  <a:lnTo>
                    <a:pt x="410" y="1621"/>
                  </a:lnTo>
                  <a:lnTo>
                    <a:pt x="411" y="1597"/>
                  </a:lnTo>
                  <a:lnTo>
                    <a:pt x="411" y="1569"/>
                  </a:lnTo>
                  <a:lnTo>
                    <a:pt x="411" y="1538"/>
                  </a:lnTo>
                  <a:lnTo>
                    <a:pt x="411" y="1508"/>
                  </a:lnTo>
                  <a:lnTo>
                    <a:pt x="411" y="1481"/>
                  </a:lnTo>
                  <a:lnTo>
                    <a:pt x="411" y="1460"/>
                  </a:lnTo>
                  <a:lnTo>
                    <a:pt x="411" y="1439"/>
                  </a:lnTo>
                  <a:lnTo>
                    <a:pt x="411" y="1417"/>
                  </a:lnTo>
                  <a:lnTo>
                    <a:pt x="414" y="1396"/>
                  </a:lnTo>
                  <a:lnTo>
                    <a:pt x="415" y="1377"/>
                  </a:lnTo>
                  <a:lnTo>
                    <a:pt x="418" y="1362"/>
                  </a:lnTo>
                  <a:lnTo>
                    <a:pt x="419" y="1351"/>
                  </a:lnTo>
                  <a:lnTo>
                    <a:pt x="418" y="1341"/>
                  </a:lnTo>
                  <a:lnTo>
                    <a:pt x="414" y="1324"/>
                  </a:lnTo>
                  <a:lnTo>
                    <a:pt x="410" y="1303"/>
                  </a:lnTo>
                  <a:lnTo>
                    <a:pt x="405" y="1279"/>
                  </a:lnTo>
                  <a:lnTo>
                    <a:pt x="401" y="1252"/>
                  </a:lnTo>
                  <a:lnTo>
                    <a:pt x="397" y="1215"/>
                  </a:lnTo>
                  <a:lnTo>
                    <a:pt x="389" y="1177"/>
                  </a:lnTo>
                  <a:lnTo>
                    <a:pt x="380" y="1134"/>
                  </a:lnTo>
                  <a:lnTo>
                    <a:pt x="372" y="1086"/>
                  </a:lnTo>
                  <a:lnTo>
                    <a:pt x="367" y="1049"/>
                  </a:lnTo>
                  <a:lnTo>
                    <a:pt x="362" y="1020"/>
                  </a:lnTo>
                  <a:lnTo>
                    <a:pt x="355" y="1000"/>
                  </a:lnTo>
                  <a:lnTo>
                    <a:pt x="350" y="989"/>
                  </a:lnTo>
                  <a:lnTo>
                    <a:pt x="346" y="985"/>
                  </a:lnTo>
                  <a:lnTo>
                    <a:pt x="343" y="990"/>
                  </a:lnTo>
                  <a:lnTo>
                    <a:pt x="339" y="1000"/>
                  </a:lnTo>
                  <a:lnTo>
                    <a:pt x="333" y="1016"/>
                  </a:lnTo>
                  <a:lnTo>
                    <a:pt x="328" y="1037"/>
                  </a:lnTo>
                  <a:lnTo>
                    <a:pt x="320" y="1061"/>
                  </a:lnTo>
                  <a:lnTo>
                    <a:pt x="313" y="1087"/>
                  </a:lnTo>
                  <a:lnTo>
                    <a:pt x="307" y="1113"/>
                  </a:lnTo>
                  <a:lnTo>
                    <a:pt x="301" y="1138"/>
                  </a:lnTo>
                  <a:lnTo>
                    <a:pt x="297" y="1161"/>
                  </a:lnTo>
                  <a:lnTo>
                    <a:pt x="294" y="1181"/>
                  </a:lnTo>
                  <a:lnTo>
                    <a:pt x="291" y="1209"/>
                  </a:lnTo>
                  <a:lnTo>
                    <a:pt x="287" y="1236"/>
                  </a:lnTo>
                  <a:lnTo>
                    <a:pt x="282" y="1265"/>
                  </a:lnTo>
                  <a:lnTo>
                    <a:pt x="278" y="1292"/>
                  </a:lnTo>
                  <a:lnTo>
                    <a:pt x="274" y="1317"/>
                  </a:lnTo>
                  <a:lnTo>
                    <a:pt x="271" y="1338"/>
                  </a:lnTo>
                  <a:lnTo>
                    <a:pt x="270" y="1353"/>
                  </a:lnTo>
                  <a:lnTo>
                    <a:pt x="270" y="1371"/>
                  </a:lnTo>
                  <a:lnTo>
                    <a:pt x="269" y="1396"/>
                  </a:lnTo>
                  <a:lnTo>
                    <a:pt x="269" y="1425"/>
                  </a:lnTo>
                  <a:lnTo>
                    <a:pt x="267" y="1457"/>
                  </a:lnTo>
                  <a:lnTo>
                    <a:pt x="267" y="1490"/>
                  </a:lnTo>
                  <a:lnTo>
                    <a:pt x="267" y="1520"/>
                  </a:lnTo>
                  <a:lnTo>
                    <a:pt x="267" y="1553"/>
                  </a:lnTo>
                  <a:lnTo>
                    <a:pt x="265" y="1583"/>
                  </a:lnTo>
                  <a:lnTo>
                    <a:pt x="263" y="1610"/>
                  </a:lnTo>
                  <a:lnTo>
                    <a:pt x="262" y="1633"/>
                  </a:lnTo>
                  <a:lnTo>
                    <a:pt x="262" y="1652"/>
                  </a:lnTo>
                  <a:lnTo>
                    <a:pt x="262" y="1673"/>
                  </a:lnTo>
                  <a:lnTo>
                    <a:pt x="263" y="1693"/>
                  </a:lnTo>
                  <a:lnTo>
                    <a:pt x="263" y="1707"/>
                  </a:lnTo>
                  <a:lnTo>
                    <a:pt x="266" y="1718"/>
                  </a:lnTo>
                  <a:lnTo>
                    <a:pt x="267" y="1726"/>
                  </a:lnTo>
                  <a:lnTo>
                    <a:pt x="266" y="1735"/>
                  </a:lnTo>
                  <a:lnTo>
                    <a:pt x="262" y="1741"/>
                  </a:lnTo>
                  <a:lnTo>
                    <a:pt x="261" y="1743"/>
                  </a:lnTo>
                  <a:lnTo>
                    <a:pt x="262" y="1744"/>
                  </a:lnTo>
                  <a:lnTo>
                    <a:pt x="263" y="1745"/>
                  </a:lnTo>
                  <a:lnTo>
                    <a:pt x="265" y="1747"/>
                  </a:lnTo>
                  <a:lnTo>
                    <a:pt x="267" y="1747"/>
                  </a:lnTo>
                  <a:lnTo>
                    <a:pt x="270" y="1749"/>
                  </a:lnTo>
                  <a:lnTo>
                    <a:pt x="271" y="1751"/>
                  </a:lnTo>
                  <a:lnTo>
                    <a:pt x="273" y="1754"/>
                  </a:lnTo>
                  <a:lnTo>
                    <a:pt x="273" y="1762"/>
                  </a:lnTo>
                  <a:lnTo>
                    <a:pt x="273" y="1773"/>
                  </a:lnTo>
                  <a:lnTo>
                    <a:pt x="271" y="1782"/>
                  </a:lnTo>
                  <a:lnTo>
                    <a:pt x="270" y="1788"/>
                  </a:lnTo>
                  <a:lnTo>
                    <a:pt x="269" y="1791"/>
                  </a:lnTo>
                  <a:lnTo>
                    <a:pt x="269" y="1794"/>
                  </a:lnTo>
                  <a:lnTo>
                    <a:pt x="269" y="1796"/>
                  </a:lnTo>
                  <a:lnTo>
                    <a:pt x="270" y="1799"/>
                  </a:lnTo>
                  <a:lnTo>
                    <a:pt x="270" y="1802"/>
                  </a:lnTo>
                  <a:lnTo>
                    <a:pt x="270" y="1806"/>
                  </a:lnTo>
                  <a:lnTo>
                    <a:pt x="270" y="1811"/>
                  </a:lnTo>
                  <a:lnTo>
                    <a:pt x="269" y="1815"/>
                  </a:lnTo>
                  <a:lnTo>
                    <a:pt x="267" y="1817"/>
                  </a:lnTo>
                  <a:lnTo>
                    <a:pt x="266" y="1820"/>
                  </a:lnTo>
                  <a:lnTo>
                    <a:pt x="265" y="1821"/>
                  </a:lnTo>
                  <a:lnTo>
                    <a:pt x="263" y="1823"/>
                  </a:lnTo>
                  <a:lnTo>
                    <a:pt x="265" y="1823"/>
                  </a:lnTo>
                  <a:lnTo>
                    <a:pt x="265" y="1825"/>
                  </a:lnTo>
                  <a:lnTo>
                    <a:pt x="266" y="1828"/>
                  </a:lnTo>
                  <a:lnTo>
                    <a:pt x="266" y="1833"/>
                  </a:lnTo>
                  <a:lnTo>
                    <a:pt x="266" y="1840"/>
                  </a:lnTo>
                  <a:lnTo>
                    <a:pt x="266" y="1849"/>
                  </a:lnTo>
                  <a:lnTo>
                    <a:pt x="266" y="1860"/>
                  </a:lnTo>
                  <a:lnTo>
                    <a:pt x="267" y="1874"/>
                  </a:lnTo>
                  <a:lnTo>
                    <a:pt x="267" y="1885"/>
                  </a:lnTo>
                  <a:lnTo>
                    <a:pt x="266" y="1891"/>
                  </a:lnTo>
                  <a:lnTo>
                    <a:pt x="261" y="1895"/>
                  </a:lnTo>
                  <a:lnTo>
                    <a:pt x="254" y="1898"/>
                  </a:lnTo>
                  <a:lnTo>
                    <a:pt x="245" y="1902"/>
                  </a:lnTo>
                  <a:lnTo>
                    <a:pt x="240" y="1905"/>
                  </a:lnTo>
                  <a:lnTo>
                    <a:pt x="237" y="1905"/>
                  </a:lnTo>
                  <a:lnTo>
                    <a:pt x="228" y="1923"/>
                  </a:lnTo>
                  <a:lnTo>
                    <a:pt x="228" y="1943"/>
                  </a:lnTo>
                  <a:lnTo>
                    <a:pt x="225" y="1944"/>
                  </a:lnTo>
                  <a:lnTo>
                    <a:pt x="220" y="1948"/>
                  </a:lnTo>
                  <a:lnTo>
                    <a:pt x="212" y="1953"/>
                  </a:lnTo>
                  <a:lnTo>
                    <a:pt x="199" y="1959"/>
                  </a:lnTo>
                  <a:lnTo>
                    <a:pt x="182" y="1961"/>
                  </a:lnTo>
                  <a:lnTo>
                    <a:pt x="161" y="1961"/>
                  </a:lnTo>
                  <a:lnTo>
                    <a:pt x="142" y="1957"/>
                  </a:lnTo>
                  <a:lnTo>
                    <a:pt x="126" y="1953"/>
                  </a:lnTo>
                  <a:lnTo>
                    <a:pt x="115" y="1948"/>
                  </a:lnTo>
                  <a:lnTo>
                    <a:pt x="109" y="1943"/>
                  </a:lnTo>
                  <a:lnTo>
                    <a:pt x="106" y="1940"/>
                  </a:lnTo>
                  <a:lnTo>
                    <a:pt x="105" y="1939"/>
                  </a:lnTo>
                  <a:lnTo>
                    <a:pt x="104" y="1922"/>
                  </a:lnTo>
                  <a:lnTo>
                    <a:pt x="109" y="1918"/>
                  </a:lnTo>
                  <a:lnTo>
                    <a:pt x="113" y="1905"/>
                  </a:lnTo>
                  <a:lnTo>
                    <a:pt x="121" y="1891"/>
                  </a:lnTo>
                  <a:lnTo>
                    <a:pt x="131" y="1876"/>
                  </a:lnTo>
                  <a:lnTo>
                    <a:pt x="142" y="1863"/>
                  </a:lnTo>
                  <a:lnTo>
                    <a:pt x="151" y="1855"/>
                  </a:lnTo>
                  <a:lnTo>
                    <a:pt x="156" y="1846"/>
                  </a:lnTo>
                  <a:lnTo>
                    <a:pt x="161" y="1836"/>
                  </a:lnTo>
                  <a:lnTo>
                    <a:pt x="165" y="1825"/>
                  </a:lnTo>
                  <a:lnTo>
                    <a:pt x="168" y="1816"/>
                  </a:lnTo>
                  <a:lnTo>
                    <a:pt x="168" y="1813"/>
                  </a:lnTo>
                  <a:lnTo>
                    <a:pt x="168" y="1812"/>
                  </a:lnTo>
                  <a:lnTo>
                    <a:pt x="167" y="1809"/>
                  </a:lnTo>
                  <a:lnTo>
                    <a:pt x="165" y="1807"/>
                  </a:lnTo>
                  <a:lnTo>
                    <a:pt x="164" y="1804"/>
                  </a:lnTo>
                  <a:lnTo>
                    <a:pt x="161" y="1800"/>
                  </a:lnTo>
                  <a:lnTo>
                    <a:pt x="159" y="1796"/>
                  </a:lnTo>
                  <a:lnTo>
                    <a:pt x="159" y="1792"/>
                  </a:lnTo>
                  <a:lnTo>
                    <a:pt x="159" y="1790"/>
                  </a:lnTo>
                  <a:lnTo>
                    <a:pt x="160" y="1786"/>
                  </a:lnTo>
                  <a:lnTo>
                    <a:pt x="161" y="1783"/>
                  </a:lnTo>
                  <a:lnTo>
                    <a:pt x="161" y="1781"/>
                  </a:lnTo>
                  <a:lnTo>
                    <a:pt x="160" y="1777"/>
                  </a:lnTo>
                  <a:lnTo>
                    <a:pt x="157" y="1773"/>
                  </a:lnTo>
                  <a:lnTo>
                    <a:pt x="156" y="1768"/>
                  </a:lnTo>
                  <a:lnTo>
                    <a:pt x="157" y="1760"/>
                  </a:lnTo>
                  <a:lnTo>
                    <a:pt x="159" y="1751"/>
                  </a:lnTo>
                  <a:lnTo>
                    <a:pt x="160" y="1741"/>
                  </a:lnTo>
                  <a:lnTo>
                    <a:pt x="161" y="1737"/>
                  </a:lnTo>
                  <a:lnTo>
                    <a:pt x="161" y="1735"/>
                  </a:lnTo>
                  <a:lnTo>
                    <a:pt x="161" y="1732"/>
                  </a:lnTo>
                  <a:lnTo>
                    <a:pt x="160" y="1731"/>
                  </a:lnTo>
                  <a:lnTo>
                    <a:pt x="160" y="1728"/>
                  </a:lnTo>
                  <a:lnTo>
                    <a:pt x="160" y="1726"/>
                  </a:lnTo>
                  <a:lnTo>
                    <a:pt x="160" y="1722"/>
                  </a:lnTo>
                  <a:lnTo>
                    <a:pt x="160" y="1716"/>
                  </a:lnTo>
                  <a:lnTo>
                    <a:pt x="161" y="1714"/>
                  </a:lnTo>
                  <a:lnTo>
                    <a:pt x="163" y="1711"/>
                  </a:lnTo>
                  <a:lnTo>
                    <a:pt x="163" y="1710"/>
                  </a:lnTo>
                  <a:lnTo>
                    <a:pt x="163" y="1707"/>
                  </a:lnTo>
                  <a:lnTo>
                    <a:pt x="163" y="1705"/>
                  </a:lnTo>
                  <a:lnTo>
                    <a:pt x="160" y="1698"/>
                  </a:lnTo>
                  <a:lnTo>
                    <a:pt x="159" y="1690"/>
                  </a:lnTo>
                  <a:lnTo>
                    <a:pt x="159" y="1680"/>
                  </a:lnTo>
                  <a:lnTo>
                    <a:pt x="157" y="1668"/>
                  </a:lnTo>
                  <a:lnTo>
                    <a:pt x="153" y="1650"/>
                  </a:lnTo>
                  <a:lnTo>
                    <a:pt x="150" y="1627"/>
                  </a:lnTo>
                  <a:lnTo>
                    <a:pt x="146" y="1601"/>
                  </a:lnTo>
                  <a:lnTo>
                    <a:pt x="143" y="1575"/>
                  </a:lnTo>
                  <a:lnTo>
                    <a:pt x="142" y="1555"/>
                  </a:lnTo>
                  <a:lnTo>
                    <a:pt x="139" y="1529"/>
                  </a:lnTo>
                  <a:lnTo>
                    <a:pt x="138" y="1500"/>
                  </a:lnTo>
                  <a:lnTo>
                    <a:pt x="136" y="1469"/>
                  </a:lnTo>
                  <a:lnTo>
                    <a:pt x="135" y="1438"/>
                  </a:lnTo>
                  <a:lnTo>
                    <a:pt x="134" y="1409"/>
                  </a:lnTo>
                  <a:lnTo>
                    <a:pt x="134" y="1383"/>
                  </a:lnTo>
                  <a:lnTo>
                    <a:pt x="134" y="1363"/>
                  </a:lnTo>
                  <a:lnTo>
                    <a:pt x="135" y="1332"/>
                  </a:lnTo>
                  <a:lnTo>
                    <a:pt x="136" y="1304"/>
                  </a:lnTo>
                  <a:lnTo>
                    <a:pt x="138" y="1277"/>
                  </a:lnTo>
                  <a:lnTo>
                    <a:pt x="139" y="1248"/>
                  </a:lnTo>
                  <a:lnTo>
                    <a:pt x="140" y="1232"/>
                  </a:lnTo>
                  <a:lnTo>
                    <a:pt x="139" y="1210"/>
                  </a:lnTo>
                  <a:lnTo>
                    <a:pt x="138" y="1185"/>
                  </a:lnTo>
                  <a:lnTo>
                    <a:pt x="136" y="1156"/>
                  </a:lnTo>
                  <a:lnTo>
                    <a:pt x="134" y="1127"/>
                  </a:lnTo>
                  <a:lnTo>
                    <a:pt x="131" y="1100"/>
                  </a:lnTo>
                  <a:lnTo>
                    <a:pt x="130" y="1075"/>
                  </a:lnTo>
                  <a:lnTo>
                    <a:pt x="127" y="1054"/>
                  </a:lnTo>
                  <a:lnTo>
                    <a:pt x="126" y="1038"/>
                  </a:lnTo>
                  <a:lnTo>
                    <a:pt x="126" y="1032"/>
                  </a:lnTo>
                  <a:lnTo>
                    <a:pt x="125" y="1023"/>
                  </a:lnTo>
                  <a:lnTo>
                    <a:pt x="125" y="1010"/>
                  </a:lnTo>
                  <a:lnTo>
                    <a:pt x="123" y="993"/>
                  </a:lnTo>
                  <a:lnTo>
                    <a:pt x="122" y="977"/>
                  </a:lnTo>
                  <a:lnTo>
                    <a:pt x="121" y="961"/>
                  </a:lnTo>
                  <a:lnTo>
                    <a:pt x="119" y="948"/>
                  </a:lnTo>
                  <a:lnTo>
                    <a:pt x="119" y="934"/>
                  </a:lnTo>
                  <a:lnTo>
                    <a:pt x="119" y="922"/>
                  </a:lnTo>
                  <a:lnTo>
                    <a:pt x="119" y="914"/>
                  </a:lnTo>
                  <a:lnTo>
                    <a:pt x="119" y="910"/>
                  </a:lnTo>
                  <a:lnTo>
                    <a:pt x="117" y="909"/>
                  </a:lnTo>
                  <a:lnTo>
                    <a:pt x="113" y="907"/>
                  </a:lnTo>
                  <a:lnTo>
                    <a:pt x="110" y="906"/>
                  </a:lnTo>
                  <a:lnTo>
                    <a:pt x="108" y="905"/>
                  </a:lnTo>
                  <a:lnTo>
                    <a:pt x="106" y="904"/>
                  </a:lnTo>
                  <a:lnTo>
                    <a:pt x="106" y="902"/>
                  </a:lnTo>
                  <a:lnTo>
                    <a:pt x="106" y="904"/>
                  </a:lnTo>
                  <a:lnTo>
                    <a:pt x="109" y="917"/>
                  </a:lnTo>
                  <a:lnTo>
                    <a:pt x="113" y="926"/>
                  </a:lnTo>
                  <a:lnTo>
                    <a:pt x="114" y="932"/>
                  </a:lnTo>
                  <a:lnTo>
                    <a:pt x="113" y="938"/>
                  </a:lnTo>
                  <a:lnTo>
                    <a:pt x="106" y="939"/>
                  </a:lnTo>
                  <a:lnTo>
                    <a:pt x="98" y="938"/>
                  </a:lnTo>
                  <a:lnTo>
                    <a:pt x="92" y="935"/>
                  </a:lnTo>
                  <a:lnTo>
                    <a:pt x="89" y="934"/>
                  </a:lnTo>
                  <a:lnTo>
                    <a:pt x="81" y="938"/>
                  </a:lnTo>
                  <a:lnTo>
                    <a:pt x="70" y="940"/>
                  </a:lnTo>
                  <a:lnTo>
                    <a:pt x="57" y="943"/>
                  </a:lnTo>
                  <a:lnTo>
                    <a:pt x="49" y="942"/>
                  </a:lnTo>
                  <a:lnTo>
                    <a:pt x="42" y="936"/>
                  </a:lnTo>
                  <a:lnTo>
                    <a:pt x="37" y="931"/>
                  </a:lnTo>
                  <a:lnTo>
                    <a:pt x="32" y="927"/>
                  </a:lnTo>
                  <a:lnTo>
                    <a:pt x="28" y="924"/>
                  </a:lnTo>
                  <a:lnTo>
                    <a:pt x="24" y="922"/>
                  </a:lnTo>
                  <a:lnTo>
                    <a:pt x="19" y="918"/>
                  </a:lnTo>
                  <a:lnTo>
                    <a:pt x="15" y="915"/>
                  </a:lnTo>
                  <a:lnTo>
                    <a:pt x="12" y="911"/>
                  </a:lnTo>
                  <a:lnTo>
                    <a:pt x="11" y="909"/>
                  </a:lnTo>
                  <a:lnTo>
                    <a:pt x="11" y="901"/>
                  </a:lnTo>
                  <a:lnTo>
                    <a:pt x="12" y="892"/>
                  </a:lnTo>
                  <a:lnTo>
                    <a:pt x="12" y="884"/>
                  </a:lnTo>
                  <a:lnTo>
                    <a:pt x="12" y="880"/>
                  </a:lnTo>
                  <a:lnTo>
                    <a:pt x="11" y="880"/>
                  </a:lnTo>
                  <a:lnTo>
                    <a:pt x="9" y="879"/>
                  </a:lnTo>
                  <a:lnTo>
                    <a:pt x="8" y="877"/>
                  </a:lnTo>
                  <a:lnTo>
                    <a:pt x="6" y="876"/>
                  </a:lnTo>
                  <a:lnTo>
                    <a:pt x="3" y="873"/>
                  </a:lnTo>
                  <a:lnTo>
                    <a:pt x="2" y="872"/>
                  </a:lnTo>
                  <a:lnTo>
                    <a:pt x="0" y="870"/>
                  </a:lnTo>
                  <a:lnTo>
                    <a:pt x="0" y="864"/>
                  </a:lnTo>
                  <a:lnTo>
                    <a:pt x="2" y="856"/>
                  </a:lnTo>
                  <a:lnTo>
                    <a:pt x="2" y="845"/>
                  </a:lnTo>
                  <a:lnTo>
                    <a:pt x="2" y="833"/>
                  </a:lnTo>
                  <a:lnTo>
                    <a:pt x="3" y="815"/>
                  </a:lnTo>
                  <a:lnTo>
                    <a:pt x="3" y="792"/>
                  </a:lnTo>
                  <a:lnTo>
                    <a:pt x="6" y="766"/>
                  </a:lnTo>
                  <a:lnTo>
                    <a:pt x="7" y="740"/>
                  </a:lnTo>
                  <a:lnTo>
                    <a:pt x="9" y="722"/>
                  </a:lnTo>
                  <a:lnTo>
                    <a:pt x="11" y="695"/>
                  </a:lnTo>
                  <a:lnTo>
                    <a:pt x="13" y="665"/>
                  </a:lnTo>
                  <a:lnTo>
                    <a:pt x="16" y="631"/>
                  </a:lnTo>
                  <a:lnTo>
                    <a:pt x="17" y="596"/>
                  </a:lnTo>
                  <a:lnTo>
                    <a:pt x="20" y="561"/>
                  </a:lnTo>
                  <a:lnTo>
                    <a:pt x="21" y="529"/>
                  </a:lnTo>
                  <a:lnTo>
                    <a:pt x="24" y="502"/>
                  </a:lnTo>
                  <a:lnTo>
                    <a:pt x="25" y="481"/>
                  </a:lnTo>
                  <a:lnTo>
                    <a:pt x="28" y="440"/>
                  </a:lnTo>
                  <a:lnTo>
                    <a:pt x="34" y="396"/>
                  </a:lnTo>
                  <a:lnTo>
                    <a:pt x="41" y="348"/>
                  </a:lnTo>
                  <a:lnTo>
                    <a:pt x="50" y="300"/>
                  </a:lnTo>
                  <a:lnTo>
                    <a:pt x="55" y="274"/>
                  </a:lnTo>
                  <a:lnTo>
                    <a:pt x="59" y="246"/>
                  </a:lnTo>
                  <a:lnTo>
                    <a:pt x="64" y="218"/>
                  </a:lnTo>
                  <a:lnTo>
                    <a:pt x="68" y="189"/>
                  </a:lnTo>
                  <a:lnTo>
                    <a:pt x="72" y="163"/>
                  </a:lnTo>
                  <a:lnTo>
                    <a:pt x="75" y="139"/>
                  </a:lnTo>
                  <a:lnTo>
                    <a:pt x="78" y="122"/>
                  </a:lnTo>
                  <a:lnTo>
                    <a:pt x="79" y="112"/>
                  </a:lnTo>
                  <a:lnTo>
                    <a:pt x="81" y="100"/>
                  </a:lnTo>
                  <a:lnTo>
                    <a:pt x="88" y="92"/>
                  </a:lnTo>
                  <a:lnTo>
                    <a:pt x="96" y="85"/>
                  </a:lnTo>
                  <a:lnTo>
                    <a:pt x="108" y="79"/>
                  </a:lnTo>
                  <a:lnTo>
                    <a:pt x="122" y="74"/>
                  </a:lnTo>
                  <a:lnTo>
                    <a:pt x="140" y="68"/>
                  </a:lnTo>
                  <a:lnTo>
                    <a:pt x="163" y="63"/>
                  </a:lnTo>
                  <a:lnTo>
                    <a:pt x="187" y="55"/>
                  </a:lnTo>
                  <a:lnTo>
                    <a:pt x="206" y="49"/>
                  </a:lnTo>
                  <a:lnTo>
                    <a:pt x="218" y="43"/>
                  </a:lnTo>
                  <a:lnTo>
                    <a:pt x="225" y="40"/>
                  </a:lnTo>
                  <a:lnTo>
                    <a:pt x="232" y="36"/>
                  </a:lnTo>
                  <a:lnTo>
                    <a:pt x="240" y="30"/>
                  </a:lnTo>
                  <a:lnTo>
                    <a:pt x="250" y="23"/>
                  </a:lnTo>
                  <a:lnTo>
                    <a:pt x="261" y="11"/>
                  </a:lnTo>
                  <a:lnTo>
                    <a:pt x="270" y="0"/>
                  </a:lnTo>
                  <a:close/>
                </a:path>
              </a:pathLst>
            </a:custGeom>
            <a:solidFill>
              <a:srgbClr val="282E3A"/>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21" name="Freeform 869">
              <a:extLst>
                <a:ext uri="{FF2B5EF4-FFF2-40B4-BE49-F238E27FC236}">
                  <a16:creationId xmlns:a16="http://schemas.microsoft.com/office/drawing/2014/main" id="{DFD3856E-6B50-4E62-BC02-C11E3147701C}"/>
                </a:ext>
              </a:extLst>
            </p:cNvPr>
            <p:cNvSpPr>
              <a:spLocks/>
            </p:cNvSpPr>
            <p:nvPr/>
          </p:nvSpPr>
          <p:spPr bwMode="auto">
            <a:xfrm>
              <a:off x="7916835" y="3564504"/>
              <a:ext cx="0" cy="8979"/>
            </a:xfrm>
            <a:custGeom>
              <a:avLst/>
              <a:gdLst>
                <a:gd name="T0" fmla="*/ 0 h 5"/>
                <a:gd name="T1" fmla="*/ 3 h 5"/>
                <a:gd name="T2" fmla="*/ 4 h 5"/>
                <a:gd name="T3" fmla="*/ 5 h 5"/>
                <a:gd name="T4" fmla="*/ 0 h 5"/>
              </a:gdLst>
              <a:ahLst/>
              <a:cxnLst>
                <a:cxn ang="0">
                  <a:pos x="0" y="T0"/>
                </a:cxn>
                <a:cxn ang="0">
                  <a:pos x="0" y="T1"/>
                </a:cxn>
                <a:cxn ang="0">
                  <a:pos x="0" y="T2"/>
                </a:cxn>
                <a:cxn ang="0">
                  <a:pos x="0" y="T3"/>
                </a:cxn>
                <a:cxn ang="0">
                  <a:pos x="0" y="T4"/>
                </a:cxn>
              </a:cxnLst>
              <a:rect l="0" t="0" r="r" b="b"/>
              <a:pathLst>
                <a:path h="5">
                  <a:moveTo>
                    <a:pt x="0" y="0"/>
                  </a:moveTo>
                  <a:lnTo>
                    <a:pt x="0" y="3"/>
                  </a:lnTo>
                  <a:lnTo>
                    <a:pt x="0" y="4"/>
                  </a:lnTo>
                  <a:lnTo>
                    <a:pt x="0" y="5"/>
                  </a:lnTo>
                  <a:lnTo>
                    <a:pt x="0" y="0"/>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22" name="Rectangle 870">
              <a:extLst>
                <a:ext uri="{FF2B5EF4-FFF2-40B4-BE49-F238E27FC236}">
                  <a16:creationId xmlns:a16="http://schemas.microsoft.com/office/drawing/2014/main" id="{2E607AC9-2749-426F-B7BE-DD4DE74228DA}"/>
                </a:ext>
              </a:extLst>
            </p:cNvPr>
            <p:cNvSpPr>
              <a:spLocks noChangeArrowheads="1"/>
            </p:cNvSpPr>
            <p:nvPr/>
          </p:nvSpPr>
          <p:spPr bwMode="auto">
            <a:xfrm>
              <a:off x="7916835" y="3562708"/>
              <a:ext cx="1796" cy="1796"/>
            </a:xfrm>
            <a:prstGeom prst="rect">
              <a:avLst/>
            </a:prstGeom>
            <a:solidFill>
              <a:srgbClr val="FFFFFF"/>
            </a:solidFill>
            <a:ln w="0">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23" name="Freeform 871">
              <a:extLst>
                <a:ext uri="{FF2B5EF4-FFF2-40B4-BE49-F238E27FC236}">
                  <a16:creationId xmlns:a16="http://schemas.microsoft.com/office/drawing/2014/main" id="{C585FE9B-A54C-4A28-AE7E-537045BB9EA3}"/>
                </a:ext>
              </a:extLst>
            </p:cNvPr>
            <p:cNvSpPr>
              <a:spLocks/>
            </p:cNvSpPr>
            <p:nvPr/>
          </p:nvSpPr>
          <p:spPr bwMode="auto">
            <a:xfrm>
              <a:off x="7361973" y="2212366"/>
              <a:ext cx="332199" cy="1296472"/>
            </a:xfrm>
            <a:custGeom>
              <a:avLst/>
              <a:gdLst>
                <a:gd name="T0" fmla="*/ 12 w 185"/>
                <a:gd name="T1" fmla="*/ 14 h 722"/>
                <a:gd name="T2" fmla="*/ 29 w 185"/>
                <a:gd name="T3" fmla="*/ 41 h 722"/>
                <a:gd name="T4" fmla="*/ 53 w 185"/>
                <a:gd name="T5" fmla="*/ 69 h 722"/>
                <a:gd name="T6" fmla="*/ 76 w 185"/>
                <a:gd name="T7" fmla="*/ 91 h 722"/>
                <a:gd name="T8" fmla="*/ 92 w 185"/>
                <a:gd name="T9" fmla="*/ 104 h 722"/>
                <a:gd name="T10" fmla="*/ 96 w 185"/>
                <a:gd name="T11" fmla="*/ 105 h 722"/>
                <a:gd name="T12" fmla="*/ 113 w 185"/>
                <a:gd name="T13" fmla="*/ 95 h 722"/>
                <a:gd name="T14" fmla="*/ 136 w 185"/>
                <a:gd name="T15" fmla="*/ 79 h 722"/>
                <a:gd name="T16" fmla="*/ 157 w 185"/>
                <a:gd name="T17" fmla="*/ 62 h 722"/>
                <a:gd name="T18" fmla="*/ 173 w 185"/>
                <a:gd name="T19" fmla="*/ 41 h 722"/>
                <a:gd name="T20" fmla="*/ 180 w 185"/>
                <a:gd name="T21" fmla="*/ 19 h 722"/>
                <a:gd name="T22" fmla="*/ 182 w 185"/>
                <a:gd name="T23" fmla="*/ 8 h 722"/>
                <a:gd name="T24" fmla="*/ 185 w 185"/>
                <a:gd name="T25" fmla="*/ 15 h 722"/>
                <a:gd name="T26" fmla="*/ 185 w 185"/>
                <a:gd name="T27" fmla="*/ 37 h 722"/>
                <a:gd name="T28" fmla="*/ 185 w 185"/>
                <a:gd name="T29" fmla="*/ 57 h 722"/>
                <a:gd name="T30" fmla="*/ 184 w 185"/>
                <a:gd name="T31" fmla="*/ 65 h 722"/>
                <a:gd name="T32" fmla="*/ 181 w 185"/>
                <a:gd name="T33" fmla="*/ 80 h 722"/>
                <a:gd name="T34" fmla="*/ 176 w 185"/>
                <a:gd name="T35" fmla="*/ 108 h 722"/>
                <a:gd name="T36" fmla="*/ 173 w 185"/>
                <a:gd name="T37" fmla="*/ 152 h 722"/>
                <a:gd name="T38" fmla="*/ 167 w 185"/>
                <a:gd name="T39" fmla="*/ 180 h 722"/>
                <a:gd name="T40" fmla="*/ 159 w 185"/>
                <a:gd name="T41" fmla="*/ 210 h 722"/>
                <a:gd name="T42" fmla="*/ 151 w 185"/>
                <a:gd name="T43" fmla="*/ 258 h 722"/>
                <a:gd name="T44" fmla="*/ 140 w 185"/>
                <a:gd name="T45" fmla="*/ 317 h 722"/>
                <a:gd name="T46" fmla="*/ 130 w 185"/>
                <a:gd name="T47" fmla="*/ 376 h 722"/>
                <a:gd name="T48" fmla="*/ 122 w 185"/>
                <a:gd name="T49" fmla="*/ 417 h 722"/>
                <a:gd name="T50" fmla="*/ 116 w 185"/>
                <a:gd name="T51" fmla="*/ 459 h 722"/>
                <a:gd name="T52" fmla="*/ 108 w 185"/>
                <a:gd name="T53" fmla="*/ 515 h 722"/>
                <a:gd name="T54" fmla="*/ 105 w 185"/>
                <a:gd name="T55" fmla="*/ 576 h 722"/>
                <a:gd name="T56" fmla="*/ 106 w 185"/>
                <a:gd name="T57" fmla="*/ 624 h 722"/>
                <a:gd name="T58" fmla="*/ 110 w 185"/>
                <a:gd name="T59" fmla="*/ 669 h 722"/>
                <a:gd name="T60" fmla="*/ 116 w 185"/>
                <a:gd name="T61" fmla="*/ 703 h 722"/>
                <a:gd name="T62" fmla="*/ 117 w 185"/>
                <a:gd name="T63" fmla="*/ 717 h 722"/>
                <a:gd name="T64" fmla="*/ 84 w 185"/>
                <a:gd name="T65" fmla="*/ 722 h 722"/>
                <a:gd name="T66" fmla="*/ 45 w 185"/>
                <a:gd name="T67" fmla="*/ 720 h 722"/>
                <a:gd name="T68" fmla="*/ 19 w 185"/>
                <a:gd name="T69" fmla="*/ 719 h 722"/>
                <a:gd name="T70" fmla="*/ 19 w 185"/>
                <a:gd name="T71" fmla="*/ 700 h 722"/>
                <a:gd name="T72" fmla="*/ 27 w 185"/>
                <a:gd name="T73" fmla="*/ 646 h 722"/>
                <a:gd name="T74" fmla="*/ 33 w 185"/>
                <a:gd name="T75" fmla="*/ 587 h 722"/>
                <a:gd name="T76" fmla="*/ 36 w 185"/>
                <a:gd name="T77" fmla="*/ 542 h 722"/>
                <a:gd name="T78" fmla="*/ 36 w 185"/>
                <a:gd name="T79" fmla="*/ 498 h 722"/>
                <a:gd name="T80" fmla="*/ 33 w 185"/>
                <a:gd name="T81" fmla="*/ 430 h 722"/>
                <a:gd name="T82" fmla="*/ 28 w 185"/>
                <a:gd name="T83" fmla="*/ 358 h 722"/>
                <a:gd name="T84" fmla="*/ 19 w 185"/>
                <a:gd name="T85" fmla="*/ 298 h 722"/>
                <a:gd name="T86" fmla="*/ 7 w 185"/>
                <a:gd name="T87" fmla="*/ 218 h 722"/>
                <a:gd name="T88" fmla="*/ 2 w 185"/>
                <a:gd name="T89" fmla="*/ 139 h 722"/>
                <a:gd name="T90" fmla="*/ 0 w 185"/>
                <a:gd name="T91" fmla="*/ 82 h 722"/>
                <a:gd name="T92" fmla="*/ 4 w 185"/>
                <a:gd name="T93" fmla="*/ 46 h 722"/>
                <a:gd name="T94" fmla="*/ 7 w 185"/>
                <a:gd name="T95" fmla="*/ 34 h 722"/>
                <a:gd name="T96" fmla="*/ 8 w 185"/>
                <a:gd name="T97" fmla="*/ 29 h 722"/>
                <a:gd name="T98" fmla="*/ 9 w 185"/>
                <a:gd name="T99" fmla="*/ 0 h 7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85" h="722">
                  <a:moveTo>
                    <a:pt x="9" y="0"/>
                  </a:moveTo>
                  <a:lnTo>
                    <a:pt x="12" y="14"/>
                  </a:lnTo>
                  <a:lnTo>
                    <a:pt x="19" y="27"/>
                  </a:lnTo>
                  <a:lnTo>
                    <a:pt x="29" y="41"/>
                  </a:lnTo>
                  <a:lnTo>
                    <a:pt x="41" y="55"/>
                  </a:lnTo>
                  <a:lnTo>
                    <a:pt x="53" y="69"/>
                  </a:lnTo>
                  <a:lnTo>
                    <a:pt x="66" y="80"/>
                  </a:lnTo>
                  <a:lnTo>
                    <a:pt x="76" y="91"/>
                  </a:lnTo>
                  <a:lnTo>
                    <a:pt x="85" y="99"/>
                  </a:lnTo>
                  <a:lnTo>
                    <a:pt x="92" y="104"/>
                  </a:lnTo>
                  <a:lnTo>
                    <a:pt x="93" y="106"/>
                  </a:lnTo>
                  <a:lnTo>
                    <a:pt x="96" y="105"/>
                  </a:lnTo>
                  <a:lnTo>
                    <a:pt x="102" y="101"/>
                  </a:lnTo>
                  <a:lnTo>
                    <a:pt x="113" y="95"/>
                  </a:lnTo>
                  <a:lnTo>
                    <a:pt x="125" y="87"/>
                  </a:lnTo>
                  <a:lnTo>
                    <a:pt x="136" y="79"/>
                  </a:lnTo>
                  <a:lnTo>
                    <a:pt x="148" y="70"/>
                  </a:lnTo>
                  <a:lnTo>
                    <a:pt x="157" y="62"/>
                  </a:lnTo>
                  <a:lnTo>
                    <a:pt x="167" y="53"/>
                  </a:lnTo>
                  <a:lnTo>
                    <a:pt x="173" y="41"/>
                  </a:lnTo>
                  <a:lnTo>
                    <a:pt x="177" y="31"/>
                  </a:lnTo>
                  <a:lnTo>
                    <a:pt x="180" y="19"/>
                  </a:lnTo>
                  <a:lnTo>
                    <a:pt x="182" y="12"/>
                  </a:lnTo>
                  <a:lnTo>
                    <a:pt x="182" y="8"/>
                  </a:lnTo>
                  <a:lnTo>
                    <a:pt x="184" y="11"/>
                  </a:lnTo>
                  <a:lnTo>
                    <a:pt x="185" y="15"/>
                  </a:lnTo>
                  <a:lnTo>
                    <a:pt x="185" y="25"/>
                  </a:lnTo>
                  <a:lnTo>
                    <a:pt x="185" y="37"/>
                  </a:lnTo>
                  <a:lnTo>
                    <a:pt x="185" y="52"/>
                  </a:lnTo>
                  <a:lnTo>
                    <a:pt x="185" y="57"/>
                  </a:lnTo>
                  <a:lnTo>
                    <a:pt x="185" y="61"/>
                  </a:lnTo>
                  <a:lnTo>
                    <a:pt x="184" y="65"/>
                  </a:lnTo>
                  <a:lnTo>
                    <a:pt x="182" y="71"/>
                  </a:lnTo>
                  <a:lnTo>
                    <a:pt x="181" y="80"/>
                  </a:lnTo>
                  <a:lnTo>
                    <a:pt x="178" y="92"/>
                  </a:lnTo>
                  <a:lnTo>
                    <a:pt x="176" y="108"/>
                  </a:lnTo>
                  <a:lnTo>
                    <a:pt x="174" y="131"/>
                  </a:lnTo>
                  <a:lnTo>
                    <a:pt x="173" y="152"/>
                  </a:lnTo>
                  <a:lnTo>
                    <a:pt x="171" y="167"/>
                  </a:lnTo>
                  <a:lnTo>
                    <a:pt x="167" y="180"/>
                  </a:lnTo>
                  <a:lnTo>
                    <a:pt x="163" y="194"/>
                  </a:lnTo>
                  <a:lnTo>
                    <a:pt x="159" y="210"/>
                  </a:lnTo>
                  <a:lnTo>
                    <a:pt x="155" y="233"/>
                  </a:lnTo>
                  <a:lnTo>
                    <a:pt x="151" y="258"/>
                  </a:lnTo>
                  <a:lnTo>
                    <a:pt x="146" y="287"/>
                  </a:lnTo>
                  <a:lnTo>
                    <a:pt x="140" y="317"/>
                  </a:lnTo>
                  <a:lnTo>
                    <a:pt x="135" y="347"/>
                  </a:lnTo>
                  <a:lnTo>
                    <a:pt x="130" y="376"/>
                  </a:lnTo>
                  <a:lnTo>
                    <a:pt x="126" y="400"/>
                  </a:lnTo>
                  <a:lnTo>
                    <a:pt x="122" y="417"/>
                  </a:lnTo>
                  <a:lnTo>
                    <a:pt x="119" y="435"/>
                  </a:lnTo>
                  <a:lnTo>
                    <a:pt x="116" y="459"/>
                  </a:lnTo>
                  <a:lnTo>
                    <a:pt x="112" y="486"/>
                  </a:lnTo>
                  <a:lnTo>
                    <a:pt x="108" y="515"/>
                  </a:lnTo>
                  <a:lnTo>
                    <a:pt x="105" y="546"/>
                  </a:lnTo>
                  <a:lnTo>
                    <a:pt x="105" y="576"/>
                  </a:lnTo>
                  <a:lnTo>
                    <a:pt x="105" y="600"/>
                  </a:lnTo>
                  <a:lnTo>
                    <a:pt x="106" y="624"/>
                  </a:lnTo>
                  <a:lnTo>
                    <a:pt x="109" y="647"/>
                  </a:lnTo>
                  <a:lnTo>
                    <a:pt x="110" y="669"/>
                  </a:lnTo>
                  <a:lnTo>
                    <a:pt x="113" y="688"/>
                  </a:lnTo>
                  <a:lnTo>
                    <a:pt x="116" y="703"/>
                  </a:lnTo>
                  <a:lnTo>
                    <a:pt x="117" y="713"/>
                  </a:lnTo>
                  <a:lnTo>
                    <a:pt x="117" y="717"/>
                  </a:lnTo>
                  <a:lnTo>
                    <a:pt x="102" y="720"/>
                  </a:lnTo>
                  <a:lnTo>
                    <a:pt x="84" y="722"/>
                  </a:lnTo>
                  <a:lnTo>
                    <a:pt x="64" y="722"/>
                  </a:lnTo>
                  <a:lnTo>
                    <a:pt x="45" y="720"/>
                  </a:lnTo>
                  <a:lnTo>
                    <a:pt x="29" y="720"/>
                  </a:lnTo>
                  <a:lnTo>
                    <a:pt x="19" y="719"/>
                  </a:lnTo>
                  <a:lnTo>
                    <a:pt x="15" y="719"/>
                  </a:lnTo>
                  <a:lnTo>
                    <a:pt x="19" y="700"/>
                  </a:lnTo>
                  <a:lnTo>
                    <a:pt x="23" y="675"/>
                  </a:lnTo>
                  <a:lnTo>
                    <a:pt x="27" y="646"/>
                  </a:lnTo>
                  <a:lnTo>
                    <a:pt x="30" y="616"/>
                  </a:lnTo>
                  <a:lnTo>
                    <a:pt x="33" y="587"/>
                  </a:lnTo>
                  <a:lnTo>
                    <a:pt x="36" y="562"/>
                  </a:lnTo>
                  <a:lnTo>
                    <a:pt x="36" y="542"/>
                  </a:lnTo>
                  <a:lnTo>
                    <a:pt x="36" y="524"/>
                  </a:lnTo>
                  <a:lnTo>
                    <a:pt x="36" y="498"/>
                  </a:lnTo>
                  <a:lnTo>
                    <a:pt x="34" y="466"/>
                  </a:lnTo>
                  <a:lnTo>
                    <a:pt x="33" y="430"/>
                  </a:lnTo>
                  <a:lnTo>
                    <a:pt x="30" y="393"/>
                  </a:lnTo>
                  <a:lnTo>
                    <a:pt x="28" y="358"/>
                  </a:lnTo>
                  <a:lnTo>
                    <a:pt x="23" y="325"/>
                  </a:lnTo>
                  <a:lnTo>
                    <a:pt x="19" y="298"/>
                  </a:lnTo>
                  <a:lnTo>
                    <a:pt x="11" y="258"/>
                  </a:lnTo>
                  <a:lnTo>
                    <a:pt x="7" y="218"/>
                  </a:lnTo>
                  <a:lnTo>
                    <a:pt x="3" y="177"/>
                  </a:lnTo>
                  <a:lnTo>
                    <a:pt x="2" y="139"/>
                  </a:lnTo>
                  <a:lnTo>
                    <a:pt x="0" y="106"/>
                  </a:lnTo>
                  <a:lnTo>
                    <a:pt x="0" y="82"/>
                  </a:lnTo>
                  <a:lnTo>
                    <a:pt x="2" y="62"/>
                  </a:lnTo>
                  <a:lnTo>
                    <a:pt x="4" y="46"/>
                  </a:lnTo>
                  <a:lnTo>
                    <a:pt x="6" y="40"/>
                  </a:lnTo>
                  <a:lnTo>
                    <a:pt x="7" y="34"/>
                  </a:lnTo>
                  <a:lnTo>
                    <a:pt x="8" y="31"/>
                  </a:lnTo>
                  <a:lnTo>
                    <a:pt x="8" y="29"/>
                  </a:lnTo>
                  <a:lnTo>
                    <a:pt x="9" y="28"/>
                  </a:lnTo>
                  <a:lnTo>
                    <a:pt x="9"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grpSp>
      <p:sp>
        <p:nvSpPr>
          <p:cNvPr id="24" name="Shape 2352">
            <a:extLst>
              <a:ext uri="{FF2B5EF4-FFF2-40B4-BE49-F238E27FC236}">
                <a16:creationId xmlns:a16="http://schemas.microsoft.com/office/drawing/2014/main" id="{C1C03305-9C2A-414A-8928-2634FE7C7D2F}"/>
              </a:ext>
            </a:extLst>
          </p:cNvPr>
          <p:cNvSpPr/>
          <p:nvPr/>
        </p:nvSpPr>
        <p:spPr>
          <a:xfrm>
            <a:off x="1278029" y="3318539"/>
            <a:ext cx="8627972" cy="3169259"/>
          </a:xfrm>
          <a:custGeom>
            <a:avLst/>
            <a:gdLst/>
            <a:ahLst/>
            <a:cxnLst>
              <a:cxn ang="0">
                <a:pos x="wd2" y="hd2"/>
              </a:cxn>
              <a:cxn ang="5400000">
                <a:pos x="wd2" y="hd2"/>
              </a:cxn>
              <a:cxn ang="10800000">
                <a:pos x="wd2" y="hd2"/>
              </a:cxn>
              <a:cxn ang="16200000">
                <a:pos x="wd2" y="hd2"/>
              </a:cxn>
            </a:cxnLst>
            <a:rect l="0" t="0" r="r" b="b"/>
            <a:pathLst>
              <a:path w="21600" h="21600" extrusionOk="0">
                <a:moveTo>
                  <a:pt x="21600" y="17823"/>
                </a:moveTo>
                <a:cubicBezTo>
                  <a:pt x="21391" y="17823"/>
                  <a:pt x="21038" y="17823"/>
                  <a:pt x="20553" y="17823"/>
                </a:cubicBezTo>
                <a:cubicBezTo>
                  <a:pt x="20553" y="17823"/>
                  <a:pt x="9654" y="17823"/>
                  <a:pt x="5896" y="17823"/>
                </a:cubicBezTo>
                <a:cubicBezTo>
                  <a:pt x="5422" y="17823"/>
                  <a:pt x="5058" y="17823"/>
                  <a:pt x="4849" y="17823"/>
                </a:cubicBezTo>
                <a:cubicBezTo>
                  <a:pt x="3626" y="17823"/>
                  <a:pt x="3053" y="18254"/>
                  <a:pt x="2976" y="18307"/>
                </a:cubicBezTo>
                <a:cubicBezTo>
                  <a:pt x="0" y="21600"/>
                  <a:pt x="0" y="21600"/>
                  <a:pt x="0" y="21600"/>
                </a:cubicBezTo>
                <a:cubicBezTo>
                  <a:pt x="66" y="0"/>
                  <a:pt x="66" y="0"/>
                  <a:pt x="66" y="0"/>
                </a:cubicBezTo>
                <a:cubicBezTo>
                  <a:pt x="2976" y="2949"/>
                  <a:pt x="2976" y="2949"/>
                  <a:pt x="2976" y="2949"/>
                </a:cubicBezTo>
                <a:cubicBezTo>
                  <a:pt x="3031" y="2996"/>
                  <a:pt x="3538" y="3447"/>
                  <a:pt x="4849" y="3447"/>
                </a:cubicBezTo>
                <a:cubicBezTo>
                  <a:pt x="5058" y="3447"/>
                  <a:pt x="5422" y="3447"/>
                  <a:pt x="5896" y="3447"/>
                </a:cubicBezTo>
                <a:cubicBezTo>
                  <a:pt x="9654" y="3447"/>
                  <a:pt x="20553" y="3447"/>
                  <a:pt x="20553" y="3447"/>
                </a:cubicBezTo>
                <a:cubicBezTo>
                  <a:pt x="21038" y="3447"/>
                  <a:pt x="21391" y="3447"/>
                  <a:pt x="21600" y="3447"/>
                </a:cubicBezTo>
                <a:cubicBezTo>
                  <a:pt x="21600" y="17823"/>
                  <a:pt x="21600" y="17823"/>
                  <a:pt x="21600" y="17823"/>
                </a:cubicBezTo>
              </a:path>
            </a:pathLst>
          </a:custGeom>
          <a:solidFill>
            <a:srgbClr val="0095CD"/>
          </a:solidFill>
          <a:ln w="12700">
            <a:miter lim="400000"/>
          </a:ln>
        </p:spPr>
        <p:txBody>
          <a:bodyPr lIns="0" tIns="0" rIns="0" bIns="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25" name="Shape 2353">
            <a:extLst>
              <a:ext uri="{FF2B5EF4-FFF2-40B4-BE49-F238E27FC236}">
                <a16:creationId xmlns:a16="http://schemas.microsoft.com/office/drawing/2014/main" id="{F0E621E1-06AF-49E1-86B4-2207433EF400}"/>
              </a:ext>
            </a:extLst>
          </p:cNvPr>
          <p:cNvSpPr/>
          <p:nvPr/>
        </p:nvSpPr>
        <p:spPr>
          <a:xfrm>
            <a:off x="1364527" y="4251033"/>
            <a:ext cx="8558288" cy="2236765"/>
          </a:xfrm>
          <a:custGeom>
            <a:avLst/>
            <a:gdLst/>
            <a:ahLst/>
            <a:cxnLst>
              <a:cxn ang="0">
                <a:pos x="wd2" y="hd2"/>
              </a:cxn>
              <a:cxn ang="5400000">
                <a:pos x="wd2" y="hd2"/>
              </a:cxn>
              <a:cxn ang="10800000">
                <a:pos x="wd2" y="hd2"/>
              </a:cxn>
              <a:cxn ang="16200000">
                <a:pos x="wd2" y="hd2"/>
              </a:cxn>
            </a:cxnLst>
            <a:rect l="0" t="0" r="r" b="b"/>
            <a:pathLst>
              <a:path w="21600" h="21600" extrusionOk="0">
                <a:moveTo>
                  <a:pt x="21600" y="17783"/>
                </a:moveTo>
                <a:cubicBezTo>
                  <a:pt x="21384" y="17783"/>
                  <a:pt x="21021" y="17783"/>
                  <a:pt x="20549" y="17783"/>
                </a:cubicBezTo>
                <a:cubicBezTo>
                  <a:pt x="20549" y="17783"/>
                  <a:pt x="9651" y="17783"/>
                  <a:pt x="5891" y="17783"/>
                </a:cubicBezTo>
                <a:cubicBezTo>
                  <a:pt x="5410" y="17783"/>
                  <a:pt x="5047" y="17783"/>
                  <a:pt x="4840" y="17783"/>
                </a:cubicBezTo>
                <a:cubicBezTo>
                  <a:pt x="3888" y="17794"/>
                  <a:pt x="3387" y="17977"/>
                  <a:pt x="3152" y="18106"/>
                </a:cubicBezTo>
                <a:cubicBezTo>
                  <a:pt x="3034" y="18170"/>
                  <a:pt x="0" y="21600"/>
                  <a:pt x="0" y="21600"/>
                </a:cubicBezTo>
                <a:cubicBezTo>
                  <a:pt x="0" y="0"/>
                  <a:pt x="0" y="0"/>
                  <a:pt x="0" y="0"/>
                </a:cubicBezTo>
                <a:cubicBezTo>
                  <a:pt x="0" y="0"/>
                  <a:pt x="3044" y="3021"/>
                  <a:pt x="3152" y="3086"/>
                </a:cubicBezTo>
                <a:cubicBezTo>
                  <a:pt x="3417" y="3215"/>
                  <a:pt x="3986" y="3430"/>
                  <a:pt x="4840" y="3430"/>
                </a:cubicBezTo>
                <a:cubicBezTo>
                  <a:pt x="5047" y="3430"/>
                  <a:pt x="5410" y="3430"/>
                  <a:pt x="5891" y="3430"/>
                </a:cubicBezTo>
                <a:cubicBezTo>
                  <a:pt x="9651" y="3430"/>
                  <a:pt x="20549" y="3430"/>
                  <a:pt x="20549" y="3430"/>
                </a:cubicBezTo>
                <a:cubicBezTo>
                  <a:pt x="21021" y="3430"/>
                  <a:pt x="21384" y="3430"/>
                  <a:pt x="21600" y="3430"/>
                </a:cubicBezTo>
                <a:cubicBezTo>
                  <a:pt x="21600" y="17783"/>
                  <a:pt x="21600" y="17783"/>
                  <a:pt x="21600" y="17783"/>
                </a:cubicBezTo>
              </a:path>
            </a:pathLst>
          </a:custGeom>
          <a:solidFill>
            <a:srgbClr val="7BB21B"/>
          </a:solidFill>
          <a:ln w="12700">
            <a:miter lim="400000"/>
          </a:ln>
        </p:spPr>
        <p:txBody>
          <a:bodyPr lIns="0" tIns="0" rIns="0" bIns="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26" name="Shape 2354">
            <a:extLst>
              <a:ext uri="{FF2B5EF4-FFF2-40B4-BE49-F238E27FC236}">
                <a16:creationId xmlns:a16="http://schemas.microsoft.com/office/drawing/2014/main" id="{DA6B8883-C52B-4448-A006-E7C8FED23C0F}"/>
              </a:ext>
            </a:extLst>
          </p:cNvPr>
          <p:cNvSpPr/>
          <p:nvPr/>
        </p:nvSpPr>
        <p:spPr>
          <a:xfrm>
            <a:off x="1364525" y="5091094"/>
            <a:ext cx="8541475" cy="1400785"/>
          </a:xfrm>
          <a:custGeom>
            <a:avLst/>
            <a:gdLst/>
            <a:ahLst/>
            <a:cxnLst>
              <a:cxn ang="0">
                <a:pos x="wd2" y="hd2"/>
              </a:cxn>
              <a:cxn ang="5400000">
                <a:pos x="wd2" y="hd2"/>
              </a:cxn>
              <a:cxn ang="10800000">
                <a:pos x="wd2" y="hd2"/>
              </a:cxn>
              <a:cxn ang="16200000">
                <a:pos x="wd2" y="hd2"/>
              </a:cxn>
            </a:cxnLst>
            <a:rect l="0" t="0" r="r" b="b"/>
            <a:pathLst>
              <a:path w="21600" h="21600" extrusionOk="0">
                <a:moveTo>
                  <a:pt x="21600" y="17727"/>
                </a:moveTo>
                <a:cubicBezTo>
                  <a:pt x="21393" y="17727"/>
                  <a:pt x="21023" y="17727"/>
                  <a:pt x="20546" y="17727"/>
                </a:cubicBezTo>
                <a:cubicBezTo>
                  <a:pt x="20546" y="17727"/>
                  <a:pt x="9651" y="17727"/>
                  <a:pt x="5884" y="17727"/>
                </a:cubicBezTo>
                <a:cubicBezTo>
                  <a:pt x="5407" y="17727"/>
                  <a:pt x="5046" y="17727"/>
                  <a:pt x="4839" y="17727"/>
                </a:cubicBezTo>
                <a:cubicBezTo>
                  <a:pt x="3118" y="17727"/>
                  <a:pt x="2893" y="18305"/>
                  <a:pt x="2893" y="18305"/>
                </a:cubicBezTo>
                <a:cubicBezTo>
                  <a:pt x="0" y="21600"/>
                  <a:pt x="0" y="21600"/>
                  <a:pt x="0" y="21600"/>
                </a:cubicBezTo>
                <a:cubicBezTo>
                  <a:pt x="0" y="0"/>
                  <a:pt x="0" y="0"/>
                  <a:pt x="0" y="0"/>
                </a:cubicBezTo>
                <a:cubicBezTo>
                  <a:pt x="2893" y="3079"/>
                  <a:pt x="2893" y="3079"/>
                  <a:pt x="2893" y="3079"/>
                </a:cubicBezTo>
                <a:cubicBezTo>
                  <a:pt x="2893" y="3079"/>
                  <a:pt x="3118" y="3560"/>
                  <a:pt x="4839" y="3560"/>
                </a:cubicBezTo>
                <a:cubicBezTo>
                  <a:pt x="5046" y="3560"/>
                  <a:pt x="5407" y="3560"/>
                  <a:pt x="5884" y="3560"/>
                </a:cubicBezTo>
                <a:cubicBezTo>
                  <a:pt x="9651" y="3560"/>
                  <a:pt x="20546" y="3560"/>
                  <a:pt x="20546" y="3560"/>
                </a:cubicBezTo>
                <a:cubicBezTo>
                  <a:pt x="21023" y="3560"/>
                  <a:pt x="21393" y="3560"/>
                  <a:pt x="21600" y="3560"/>
                </a:cubicBezTo>
                <a:cubicBezTo>
                  <a:pt x="21600" y="17727"/>
                  <a:pt x="21600" y="17727"/>
                  <a:pt x="21600" y="17727"/>
                </a:cubicBezTo>
              </a:path>
            </a:pathLst>
          </a:custGeom>
          <a:solidFill>
            <a:srgbClr val="814E7E"/>
          </a:solidFill>
          <a:ln w="12700">
            <a:miter lim="400000"/>
          </a:ln>
        </p:spPr>
        <p:txBody>
          <a:bodyPr lIns="0" tIns="0" rIns="0" bIns="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27" name="Shape 2355">
            <a:extLst>
              <a:ext uri="{FF2B5EF4-FFF2-40B4-BE49-F238E27FC236}">
                <a16:creationId xmlns:a16="http://schemas.microsoft.com/office/drawing/2014/main" id="{90975BC3-40D7-4609-8D0A-50A3033A80C8}"/>
              </a:ext>
            </a:extLst>
          </p:cNvPr>
          <p:cNvSpPr/>
          <p:nvPr/>
        </p:nvSpPr>
        <p:spPr>
          <a:xfrm>
            <a:off x="-1" y="3321969"/>
            <a:ext cx="1337591" cy="3014829"/>
          </a:xfrm>
          <a:prstGeom prst="rect">
            <a:avLst/>
          </a:prstGeom>
          <a:solidFill>
            <a:srgbClr val="0095CD">
              <a:lumMod val="75000"/>
            </a:srgbClr>
          </a:solidFill>
          <a:ln w="12700">
            <a:miter lim="400000"/>
          </a:ln>
        </p:spPr>
        <p:txBody>
          <a:bodyPr lIns="0" tIns="0" rIns="0" bIns="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28" name="Shape 2356">
            <a:extLst>
              <a:ext uri="{FF2B5EF4-FFF2-40B4-BE49-F238E27FC236}">
                <a16:creationId xmlns:a16="http://schemas.microsoft.com/office/drawing/2014/main" id="{A752FC27-09F6-4896-967B-2387E6C7BC6A}"/>
              </a:ext>
            </a:extLst>
          </p:cNvPr>
          <p:cNvSpPr/>
          <p:nvPr/>
        </p:nvSpPr>
        <p:spPr>
          <a:xfrm>
            <a:off x="0" y="4247972"/>
            <a:ext cx="1377934" cy="2085396"/>
          </a:xfrm>
          <a:prstGeom prst="rect">
            <a:avLst/>
          </a:prstGeom>
          <a:solidFill>
            <a:srgbClr val="7BB21B">
              <a:lumMod val="75000"/>
            </a:srgbClr>
          </a:solidFill>
          <a:ln w="12700">
            <a:miter lim="400000"/>
          </a:ln>
        </p:spPr>
        <p:txBody>
          <a:bodyPr lIns="0" tIns="0" rIns="0" bIns="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29" name="Shape 2357">
            <a:extLst>
              <a:ext uri="{FF2B5EF4-FFF2-40B4-BE49-F238E27FC236}">
                <a16:creationId xmlns:a16="http://schemas.microsoft.com/office/drawing/2014/main" id="{2A97357C-C7BF-49F1-BE8C-00C7286A08FA}"/>
              </a:ext>
            </a:extLst>
          </p:cNvPr>
          <p:cNvSpPr/>
          <p:nvPr/>
        </p:nvSpPr>
        <p:spPr>
          <a:xfrm>
            <a:off x="0" y="5096196"/>
            <a:ext cx="1377934" cy="1391602"/>
          </a:xfrm>
          <a:prstGeom prst="rect">
            <a:avLst/>
          </a:prstGeom>
          <a:solidFill>
            <a:srgbClr val="814E7E">
              <a:lumMod val="75000"/>
            </a:srgbClr>
          </a:solidFill>
          <a:ln w="12700">
            <a:miter lim="400000"/>
          </a:ln>
        </p:spPr>
        <p:txBody>
          <a:bodyPr lIns="0" tIns="0" rIns="0" bIns="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30" name="TextBox 51">
            <a:extLst>
              <a:ext uri="{FF2B5EF4-FFF2-40B4-BE49-F238E27FC236}">
                <a16:creationId xmlns:a16="http://schemas.microsoft.com/office/drawing/2014/main" id="{C9493BE4-FBDE-4328-98DB-7FB706A36510}"/>
              </a:ext>
            </a:extLst>
          </p:cNvPr>
          <p:cNvSpPr txBox="1"/>
          <p:nvPr/>
        </p:nvSpPr>
        <p:spPr>
          <a:xfrm>
            <a:off x="2727667" y="3955843"/>
            <a:ext cx="1826141" cy="461665"/>
          </a:xfrm>
          <a:prstGeom prst="rect">
            <a:avLst/>
          </a:prstGeom>
          <a:noFill/>
        </p:spPr>
        <p:txBody>
          <a:bodyPr wrap="none"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0" cap="none" spc="0" normalizeH="0" baseline="0" noProof="0" dirty="0">
                <a:ln>
                  <a:noFill/>
                </a:ln>
                <a:solidFill>
                  <a:prstClr val="white"/>
                </a:solidFill>
                <a:effectLst/>
                <a:uLnTx/>
                <a:uFillTx/>
                <a:latin typeface="Calibri"/>
                <a:ea typeface="+mn-ea"/>
                <a:cs typeface="+mn-cs"/>
              </a:rPr>
              <a:t>Metodología</a:t>
            </a:r>
          </a:p>
        </p:txBody>
      </p:sp>
      <p:sp>
        <p:nvSpPr>
          <p:cNvPr id="31" name="TextBox 52">
            <a:extLst>
              <a:ext uri="{FF2B5EF4-FFF2-40B4-BE49-F238E27FC236}">
                <a16:creationId xmlns:a16="http://schemas.microsoft.com/office/drawing/2014/main" id="{A8DDC434-7723-4E19-9EFD-5917B38ABAD4}"/>
              </a:ext>
            </a:extLst>
          </p:cNvPr>
          <p:cNvSpPr txBox="1"/>
          <p:nvPr/>
        </p:nvSpPr>
        <p:spPr>
          <a:xfrm>
            <a:off x="2771407" y="4721446"/>
            <a:ext cx="1141659" cy="461665"/>
          </a:xfrm>
          <a:prstGeom prst="rect">
            <a:avLst/>
          </a:prstGeom>
          <a:noFill/>
        </p:spPr>
        <p:txBody>
          <a:bodyPr wrap="none"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0" cap="none" spc="0" normalizeH="0" baseline="0" noProof="0" dirty="0">
                <a:ln>
                  <a:noFill/>
                </a:ln>
                <a:solidFill>
                  <a:prstClr val="white"/>
                </a:solidFill>
                <a:effectLst/>
                <a:uLnTx/>
                <a:uFillTx/>
                <a:latin typeface="Calibri"/>
                <a:ea typeface="+mn-ea"/>
                <a:cs typeface="+mn-cs"/>
              </a:rPr>
              <a:t>Técnica</a:t>
            </a:r>
          </a:p>
        </p:txBody>
      </p:sp>
      <p:sp>
        <p:nvSpPr>
          <p:cNvPr id="32" name="TextBox 53">
            <a:extLst>
              <a:ext uri="{FF2B5EF4-FFF2-40B4-BE49-F238E27FC236}">
                <a16:creationId xmlns:a16="http://schemas.microsoft.com/office/drawing/2014/main" id="{20B7B62B-EFF6-4A33-B53C-56288417A270}"/>
              </a:ext>
            </a:extLst>
          </p:cNvPr>
          <p:cNvSpPr txBox="1"/>
          <p:nvPr/>
        </p:nvSpPr>
        <p:spPr>
          <a:xfrm>
            <a:off x="2727667" y="5557290"/>
            <a:ext cx="1779654" cy="461665"/>
          </a:xfrm>
          <a:prstGeom prst="rect">
            <a:avLst/>
          </a:prstGeom>
          <a:noFill/>
        </p:spPr>
        <p:txBody>
          <a:bodyPr wrap="none"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0" cap="none" spc="0" normalizeH="0" baseline="0" noProof="0" dirty="0">
                <a:ln>
                  <a:noFill/>
                </a:ln>
                <a:solidFill>
                  <a:prstClr val="white"/>
                </a:solidFill>
                <a:effectLst/>
                <a:uLnTx/>
                <a:uFillTx/>
                <a:latin typeface="Calibri"/>
                <a:ea typeface="+mn-ea"/>
                <a:cs typeface="+mn-cs"/>
              </a:rPr>
              <a:t>Instrumento</a:t>
            </a:r>
          </a:p>
        </p:txBody>
      </p:sp>
      <p:sp>
        <p:nvSpPr>
          <p:cNvPr id="33" name="Freeform 442">
            <a:extLst>
              <a:ext uri="{FF2B5EF4-FFF2-40B4-BE49-F238E27FC236}">
                <a16:creationId xmlns:a16="http://schemas.microsoft.com/office/drawing/2014/main" id="{357067A1-23D3-4B3C-8EC8-CC76F6179825}"/>
              </a:ext>
            </a:extLst>
          </p:cNvPr>
          <p:cNvSpPr/>
          <p:nvPr/>
        </p:nvSpPr>
        <p:spPr>
          <a:xfrm>
            <a:off x="396394" y="3612242"/>
            <a:ext cx="414679" cy="438680"/>
          </a:xfrm>
          <a:custGeom>
            <a:avLst/>
            <a:gdLst/>
            <a:ahLst/>
            <a:cxnLst/>
            <a:rect l="l" t="t" r="r" b="b"/>
            <a:pathLst>
              <a:path w="414678" h="438904">
                <a:moveTo>
                  <a:pt x="195225" y="0"/>
                </a:moveTo>
                <a:cubicBezTo>
                  <a:pt x="205179" y="0"/>
                  <a:pt x="213724" y="3568"/>
                  <a:pt x="220861" y="10704"/>
                </a:cubicBezTo>
                <a:lnTo>
                  <a:pt x="404254" y="194098"/>
                </a:lnTo>
                <a:cubicBezTo>
                  <a:pt x="411203" y="200671"/>
                  <a:pt x="414678" y="209123"/>
                  <a:pt x="414678" y="219452"/>
                </a:cubicBezTo>
                <a:cubicBezTo>
                  <a:pt x="414678" y="229593"/>
                  <a:pt x="411203" y="238139"/>
                  <a:pt x="404254" y="245088"/>
                </a:cubicBezTo>
                <a:lnTo>
                  <a:pt x="220861" y="428481"/>
                </a:lnTo>
                <a:cubicBezTo>
                  <a:pt x="213537" y="435430"/>
                  <a:pt x="204992" y="438904"/>
                  <a:pt x="195225" y="438904"/>
                </a:cubicBezTo>
                <a:cubicBezTo>
                  <a:pt x="185647" y="438904"/>
                  <a:pt x="177196" y="435430"/>
                  <a:pt x="169872" y="428481"/>
                </a:cubicBezTo>
                <a:lnTo>
                  <a:pt x="148743" y="407353"/>
                </a:lnTo>
                <a:cubicBezTo>
                  <a:pt x="141606" y="400216"/>
                  <a:pt x="138038" y="391671"/>
                  <a:pt x="138038" y="381717"/>
                </a:cubicBezTo>
                <a:cubicBezTo>
                  <a:pt x="138038" y="371763"/>
                  <a:pt x="141606" y="363218"/>
                  <a:pt x="148743" y="356081"/>
                </a:cubicBezTo>
                <a:lnTo>
                  <a:pt x="231285" y="273540"/>
                </a:lnTo>
                <a:lnTo>
                  <a:pt x="32960" y="273540"/>
                </a:lnTo>
                <a:cubicBezTo>
                  <a:pt x="23194" y="273540"/>
                  <a:pt x="15260" y="270019"/>
                  <a:pt x="9156" y="262976"/>
                </a:cubicBezTo>
                <a:cubicBezTo>
                  <a:pt x="3052" y="255933"/>
                  <a:pt x="0" y="247435"/>
                  <a:pt x="0" y="237481"/>
                </a:cubicBezTo>
                <a:lnTo>
                  <a:pt x="0" y="201422"/>
                </a:lnTo>
                <a:cubicBezTo>
                  <a:pt x="0" y="191469"/>
                  <a:pt x="3052" y="182970"/>
                  <a:pt x="9156" y="175928"/>
                </a:cubicBezTo>
                <a:cubicBezTo>
                  <a:pt x="15260" y="168885"/>
                  <a:pt x="23194" y="165364"/>
                  <a:pt x="32960" y="165364"/>
                </a:cubicBezTo>
                <a:lnTo>
                  <a:pt x="231285" y="165364"/>
                </a:lnTo>
                <a:lnTo>
                  <a:pt x="148743" y="82541"/>
                </a:lnTo>
                <a:cubicBezTo>
                  <a:pt x="141606" y="75780"/>
                  <a:pt x="138038" y="67328"/>
                  <a:pt x="138038" y="57187"/>
                </a:cubicBezTo>
                <a:cubicBezTo>
                  <a:pt x="138038" y="47045"/>
                  <a:pt x="141606" y="38594"/>
                  <a:pt x="148743" y="31833"/>
                </a:cubicBezTo>
                <a:lnTo>
                  <a:pt x="169872" y="10704"/>
                </a:lnTo>
                <a:cubicBezTo>
                  <a:pt x="177008" y="3568"/>
                  <a:pt x="185459" y="0"/>
                  <a:pt x="19522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prstClr val="white"/>
              </a:solidFill>
              <a:effectLst/>
              <a:uLnTx/>
              <a:uFillTx/>
              <a:latin typeface="Calibri"/>
              <a:ea typeface="+mn-ea"/>
              <a:cs typeface="+mn-cs"/>
            </a:endParaRPr>
          </a:p>
        </p:txBody>
      </p:sp>
      <p:sp>
        <p:nvSpPr>
          <p:cNvPr id="34" name="Freeform 442">
            <a:extLst>
              <a:ext uri="{FF2B5EF4-FFF2-40B4-BE49-F238E27FC236}">
                <a16:creationId xmlns:a16="http://schemas.microsoft.com/office/drawing/2014/main" id="{9C37E824-3D6E-4014-9E42-1AF9D096FDAA}"/>
              </a:ext>
            </a:extLst>
          </p:cNvPr>
          <p:cNvSpPr/>
          <p:nvPr/>
        </p:nvSpPr>
        <p:spPr>
          <a:xfrm>
            <a:off x="396394" y="4453443"/>
            <a:ext cx="414679" cy="438680"/>
          </a:xfrm>
          <a:custGeom>
            <a:avLst/>
            <a:gdLst/>
            <a:ahLst/>
            <a:cxnLst/>
            <a:rect l="l" t="t" r="r" b="b"/>
            <a:pathLst>
              <a:path w="414678" h="438904">
                <a:moveTo>
                  <a:pt x="195225" y="0"/>
                </a:moveTo>
                <a:cubicBezTo>
                  <a:pt x="205179" y="0"/>
                  <a:pt x="213724" y="3568"/>
                  <a:pt x="220861" y="10704"/>
                </a:cubicBezTo>
                <a:lnTo>
                  <a:pt x="404254" y="194098"/>
                </a:lnTo>
                <a:cubicBezTo>
                  <a:pt x="411203" y="200671"/>
                  <a:pt x="414678" y="209123"/>
                  <a:pt x="414678" y="219452"/>
                </a:cubicBezTo>
                <a:cubicBezTo>
                  <a:pt x="414678" y="229593"/>
                  <a:pt x="411203" y="238139"/>
                  <a:pt x="404254" y="245088"/>
                </a:cubicBezTo>
                <a:lnTo>
                  <a:pt x="220861" y="428481"/>
                </a:lnTo>
                <a:cubicBezTo>
                  <a:pt x="213537" y="435430"/>
                  <a:pt x="204992" y="438904"/>
                  <a:pt x="195225" y="438904"/>
                </a:cubicBezTo>
                <a:cubicBezTo>
                  <a:pt x="185647" y="438904"/>
                  <a:pt x="177196" y="435430"/>
                  <a:pt x="169872" y="428481"/>
                </a:cubicBezTo>
                <a:lnTo>
                  <a:pt x="148743" y="407353"/>
                </a:lnTo>
                <a:cubicBezTo>
                  <a:pt x="141606" y="400216"/>
                  <a:pt x="138038" y="391671"/>
                  <a:pt x="138038" y="381717"/>
                </a:cubicBezTo>
                <a:cubicBezTo>
                  <a:pt x="138038" y="371763"/>
                  <a:pt x="141606" y="363218"/>
                  <a:pt x="148743" y="356081"/>
                </a:cubicBezTo>
                <a:lnTo>
                  <a:pt x="231285" y="273540"/>
                </a:lnTo>
                <a:lnTo>
                  <a:pt x="32960" y="273540"/>
                </a:lnTo>
                <a:cubicBezTo>
                  <a:pt x="23194" y="273540"/>
                  <a:pt x="15260" y="270019"/>
                  <a:pt x="9156" y="262976"/>
                </a:cubicBezTo>
                <a:cubicBezTo>
                  <a:pt x="3052" y="255933"/>
                  <a:pt x="0" y="247435"/>
                  <a:pt x="0" y="237481"/>
                </a:cubicBezTo>
                <a:lnTo>
                  <a:pt x="0" y="201422"/>
                </a:lnTo>
                <a:cubicBezTo>
                  <a:pt x="0" y="191469"/>
                  <a:pt x="3052" y="182970"/>
                  <a:pt x="9156" y="175928"/>
                </a:cubicBezTo>
                <a:cubicBezTo>
                  <a:pt x="15260" y="168885"/>
                  <a:pt x="23194" y="165364"/>
                  <a:pt x="32960" y="165364"/>
                </a:cubicBezTo>
                <a:lnTo>
                  <a:pt x="231285" y="165364"/>
                </a:lnTo>
                <a:lnTo>
                  <a:pt x="148743" y="82541"/>
                </a:lnTo>
                <a:cubicBezTo>
                  <a:pt x="141606" y="75780"/>
                  <a:pt x="138038" y="67328"/>
                  <a:pt x="138038" y="57187"/>
                </a:cubicBezTo>
                <a:cubicBezTo>
                  <a:pt x="138038" y="47045"/>
                  <a:pt x="141606" y="38594"/>
                  <a:pt x="148743" y="31833"/>
                </a:cubicBezTo>
                <a:lnTo>
                  <a:pt x="169872" y="10704"/>
                </a:lnTo>
                <a:cubicBezTo>
                  <a:pt x="177008" y="3568"/>
                  <a:pt x="185459" y="0"/>
                  <a:pt x="19522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prstClr val="white"/>
              </a:solidFill>
              <a:effectLst/>
              <a:uLnTx/>
              <a:uFillTx/>
              <a:latin typeface="Calibri"/>
              <a:ea typeface="+mn-ea"/>
              <a:cs typeface="+mn-cs"/>
            </a:endParaRPr>
          </a:p>
        </p:txBody>
      </p:sp>
      <p:sp>
        <p:nvSpPr>
          <p:cNvPr id="35" name="Freeform 442">
            <a:extLst>
              <a:ext uri="{FF2B5EF4-FFF2-40B4-BE49-F238E27FC236}">
                <a16:creationId xmlns:a16="http://schemas.microsoft.com/office/drawing/2014/main" id="{4290305A-DAC8-4649-9673-0D5A92E9F523}"/>
              </a:ext>
            </a:extLst>
          </p:cNvPr>
          <p:cNvSpPr/>
          <p:nvPr/>
        </p:nvSpPr>
        <p:spPr>
          <a:xfrm>
            <a:off x="396394" y="5561165"/>
            <a:ext cx="414679" cy="438680"/>
          </a:xfrm>
          <a:custGeom>
            <a:avLst/>
            <a:gdLst/>
            <a:ahLst/>
            <a:cxnLst/>
            <a:rect l="l" t="t" r="r" b="b"/>
            <a:pathLst>
              <a:path w="414678" h="438904">
                <a:moveTo>
                  <a:pt x="195225" y="0"/>
                </a:moveTo>
                <a:cubicBezTo>
                  <a:pt x="205179" y="0"/>
                  <a:pt x="213724" y="3568"/>
                  <a:pt x="220861" y="10704"/>
                </a:cubicBezTo>
                <a:lnTo>
                  <a:pt x="404254" y="194098"/>
                </a:lnTo>
                <a:cubicBezTo>
                  <a:pt x="411203" y="200671"/>
                  <a:pt x="414678" y="209123"/>
                  <a:pt x="414678" y="219452"/>
                </a:cubicBezTo>
                <a:cubicBezTo>
                  <a:pt x="414678" y="229593"/>
                  <a:pt x="411203" y="238139"/>
                  <a:pt x="404254" y="245088"/>
                </a:cubicBezTo>
                <a:lnTo>
                  <a:pt x="220861" y="428481"/>
                </a:lnTo>
                <a:cubicBezTo>
                  <a:pt x="213537" y="435430"/>
                  <a:pt x="204992" y="438904"/>
                  <a:pt x="195225" y="438904"/>
                </a:cubicBezTo>
                <a:cubicBezTo>
                  <a:pt x="185647" y="438904"/>
                  <a:pt x="177196" y="435430"/>
                  <a:pt x="169872" y="428481"/>
                </a:cubicBezTo>
                <a:lnTo>
                  <a:pt x="148743" y="407353"/>
                </a:lnTo>
                <a:cubicBezTo>
                  <a:pt x="141606" y="400216"/>
                  <a:pt x="138038" y="391671"/>
                  <a:pt x="138038" y="381717"/>
                </a:cubicBezTo>
                <a:cubicBezTo>
                  <a:pt x="138038" y="371763"/>
                  <a:pt x="141606" y="363218"/>
                  <a:pt x="148743" y="356081"/>
                </a:cubicBezTo>
                <a:lnTo>
                  <a:pt x="231285" y="273540"/>
                </a:lnTo>
                <a:lnTo>
                  <a:pt x="32960" y="273540"/>
                </a:lnTo>
                <a:cubicBezTo>
                  <a:pt x="23194" y="273540"/>
                  <a:pt x="15260" y="270019"/>
                  <a:pt x="9156" y="262976"/>
                </a:cubicBezTo>
                <a:cubicBezTo>
                  <a:pt x="3052" y="255933"/>
                  <a:pt x="0" y="247435"/>
                  <a:pt x="0" y="237481"/>
                </a:cubicBezTo>
                <a:lnTo>
                  <a:pt x="0" y="201422"/>
                </a:lnTo>
                <a:cubicBezTo>
                  <a:pt x="0" y="191469"/>
                  <a:pt x="3052" y="182970"/>
                  <a:pt x="9156" y="175928"/>
                </a:cubicBezTo>
                <a:cubicBezTo>
                  <a:pt x="15260" y="168885"/>
                  <a:pt x="23194" y="165364"/>
                  <a:pt x="32960" y="165364"/>
                </a:cubicBezTo>
                <a:lnTo>
                  <a:pt x="231285" y="165364"/>
                </a:lnTo>
                <a:lnTo>
                  <a:pt x="148743" y="82541"/>
                </a:lnTo>
                <a:cubicBezTo>
                  <a:pt x="141606" y="75780"/>
                  <a:pt x="138038" y="67328"/>
                  <a:pt x="138038" y="57187"/>
                </a:cubicBezTo>
                <a:cubicBezTo>
                  <a:pt x="138038" y="47045"/>
                  <a:pt x="141606" y="38594"/>
                  <a:pt x="148743" y="31833"/>
                </a:cubicBezTo>
                <a:lnTo>
                  <a:pt x="169872" y="10704"/>
                </a:lnTo>
                <a:cubicBezTo>
                  <a:pt x="177008" y="3568"/>
                  <a:pt x="185459" y="0"/>
                  <a:pt x="19522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prstClr val="white"/>
              </a:solidFill>
              <a:effectLst/>
              <a:uLnTx/>
              <a:uFillTx/>
              <a:latin typeface="Calibri"/>
              <a:ea typeface="+mn-ea"/>
              <a:cs typeface="+mn-cs"/>
            </a:endParaRPr>
          </a:p>
        </p:txBody>
      </p:sp>
      <p:sp>
        <p:nvSpPr>
          <p:cNvPr id="36" name="2 CuadroTexto">
            <a:extLst>
              <a:ext uri="{FF2B5EF4-FFF2-40B4-BE49-F238E27FC236}">
                <a16:creationId xmlns:a16="http://schemas.microsoft.com/office/drawing/2014/main" id="{960E6758-69AA-4F6C-9654-503333F69578}"/>
              </a:ext>
            </a:extLst>
          </p:cNvPr>
          <p:cNvSpPr txBox="1"/>
          <p:nvPr/>
        </p:nvSpPr>
        <p:spPr>
          <a:xfrm>
            <a:off x="4799762" y="3845331"/>
            <a:ext cx="4947585" cy="738664"/>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PE" sz="1400" b="0" i="0" u="none" strike="noStrike" kern="1200" cap="none" spc="0" normalizeH="0" baseline="0" noProof="0" dirty="0">
                <a:ln>
                  <a:noFill/>
                </a:ln>
                <a:solidFill>
                  <a:prstClr val="white"/>
                </a:solidFill>
                <a:effectLst/>
                <a:uLnTx/>
                <a:uFillTx/>
                <a:latin typeface="Calibri"/>
                <a:ea typeface="+mn-ea"/>
                <a:cs typeface="+mn-cs"/>
              </a:rPr>
              <a:t>El estudio es de tipo concluyente de corte transversal.  </a:t>
            </a:r>
            <a:r>
              <a:rPr lang="es-PE" sz="1400" dirty="0">
                <a:solidFill>
                  <a:prstClr val="white"/>
                </a:solidFill>
                <a:latin typeface="Calibri"/>
              </a:rPr>
              <a:t>S</a:t>
            </a:r>
            <a:r>
              <a:rPr kumimoji="0" lang="es-PE" sz="1400" b="0" i="0" u="none" strike="noStrike" kern="1200" cap="none" spc="0" normalizeH="0" baseline="0" noProof="0" dirty="0">
                <a:ln>
                  <a:noFill/>
                </a:ln>
                <a:solidFill>
                  <a:prstClr val="white"/>
                </a:solidFill>
                <a:effectLst/>
                <a:uLnTx/>
                <a:uFillTx/>
                <a:latin typeface="Calibri"/>
                <a:ea typeface="+mn-ea"/>
                <a:cs typeface="+mn-cs"/>
              </a:rPr>
              <a:t>e aplicó una metodología cuantitativa</a:t>
            </a:r>
            <a:r>
              <a:rPr lang="es-PE" sz="1400" dirty="0">
                <a:solidFill>
                  <a:prstClr val="white"/>
                </a:solidFill>
                <a:latin typeface="Calibri"/>
              </a:rPr>
              <a:t> con análisis descriptivo, multivariado e inferencial. </a:t>
            </a:r>
          </a:p>
        </p:txBody>
      </p:sp>
      <p:sp>
        <p:nvSpPr>
          <p:cNvPr id="37" name="37 CuadroTexto">
            <a:extLst>
              <a:ext uri="{FF2B5EF4-FFF2-40B4-BE49-F238E27FC236}">
                <a16:creationId xmlns:a16="http://schemas.microsoft.com/office/drawing/2014/main" id="{614B12CC-ABE4-4F36-9287-81BE41FB837C}"/>
              </a:ext>
            </a:extLst>
          </p:cNvPr>
          <p:cNvSpPr txBox="1"/>
          <p:nvPr/>
        </p:nvSpPr>
        <p:spPr>
          <a:xfrm>
            <a:off x="4816577" y="4588076"/>
            <a:ext cx="4930772" cy="738664"/>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ES" sz="1400" b="0" i="0" u="none" strike="noStrike" kern="1200" cap="none" spc="0" normalizeH="0" baseline="0" noProof="0" dirty="0">
                <a:ln>
                  <a:noFill/>
                </a:ln>
                <a:solidFill>
                  <a:prstClr val="white"/>
                </a:solidFill>
                <a:effectLst/>
                <a:uLnTx/>
                <a:uFillTx/>
                <a:latin typeface="Calibri"/>
                <a:ea typeface="+mn-ea"/>
                <a:cs typeface="+mn-cs"/>
              </a:rPr>
              <a:t>Se aplicaron encuestas virtuales dirigidas a contribuyentes y agentes de aduanas que tengan registrados su correo electrónico en el RUC. </a:t>
            </a:r>
          </a:p>
        </p:txBody>
      </p:sp>
      <p:sp>
        <p:nvSpPr>
          <p:cNvPr id="38" name="38 CuadroTexto">
            <a:extLst>
              <a:ext uri="{FF2B5EF4-FFF2-40B4-BE49-F238E27FC236}">
                <a16:creationId xmlns:a16="http://schemas.microsoft.com/office/drawing/2014/main" id="{D532CB7B-A1B2-4F38-B723-542AE03DE54C}"/>
              </a:ext>
            </a:extLst>
          </p:cNvPr>
          <p:cNvSpPr txBox="1"/>
          <p:nvPr/>
        </p:nvSpPr>
        <p:spPr>
          <a:xfrm>
            <a:off x="4827971" y="5410235"/>
            <a:ext cx="4832560" cy="523220"/>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ES" sz="1400" b="0" i="0" u="none" strike="noStrike" kern="1200" cap="none" spc="0" normalizeH="0" baseline="0" noProof="0" dirty="0">
                <a:ln>
                  <a:noFill/>
                </a:ln>
                <a:solidFill>
                  <a:prstClr val="white"/>
                </a:solidFill>
                <a:effectLst/>
                <a:uLnTx/>
                <a:uFillTx/>
                <a:latin typeface="Calibri"/>
                <a:ea typeface="+mn-ea"/>
                <a:cs typeface="+mn-cs"/>
              </a:rPr>
              <a:t>Cuestionarios estructurados, por tipo de servicio,  aprobados por SUNAT.  Se </a:t>
            </a:r>
            <a:r>
              <a:rPr lang="es-ES" sz="1400" dirty="0">
                <a:solidFill>
                  <a:prstClr val="white"/>
                </a:solidFill>
                <a:latin typeface="Calibri"/>
              </a:rPr>
              <a:t>consideró una escala de Likert del 1 al 5</a:t>
            </a:r>
            <a:endParaRPr kumimoji="0" lang="es-ES" sz="1400" b="0" i="0" u="none" strike="noStrike" kern="1200" cap="none" spc="0" normalizeH="0" baseline="0" noProof="0" dirty="0">
              <a:ln>
                <a:noFill/>
              </a:ln>
              <a:solidFill>
                <a:prstClr val="white"/>
              </a:solidFill>
              <a:effectLst/>
              <a:uLnTx/>
              <a:uFillTx/>
              <a:latin typeface="Calibri"/>
              <a:ea typeface="+mn-ea"/>
              <a:cs typeface="+mn-cs"/>
            </a:endParaRPr>
          </a:p>
        </p:txBody>
      </p:sp>
      <p:graphicFrame>
        <p:nvGraphicFramePr>
          <p:cNvPr id="41" name="Tabla 40">
            <a:extLst>
              <a:ext uri="{FF2B5EF4-FFF2-40B4-BE49-F238E27FC236}">
                <a16:creationId xmlns:a16="http://schemas.microsoft.com/office/drawing/2014/main" id="{C20A8D88-BE64-4CF5-95C8-EF779B652697}"/>
              </a:ext>
            </a:extLst>
          </p:cNvPr>
          <p:cNvGraphicFramePr>
            <a:graphicFrameLocks noGrp="1"/>
          </p:cNvGraphicFramePr>
          <p:nvPr/>
        </p:nvGraphicFramePr>
        <p:xfrm>
          <a:off x="4150649" y="6094377"/>
          <a:ext cx="4505410" cy="597514"/>
        </p:xfrm>
        <a:graphic>
          <a:graphicData uri="http://schemas.openxmlformats.org/drawingml/2006/table">
            <a:tbl>
              <a:tblPr firstRow="1" bandRow="1"/>
              <a:tblGrid>
                <a:gridCol w="901082">
                  <a:extLst>
                    <a:ext uri="{9D8B030D-6E8A-4147-A177-3AD203B41FA5}">
                      <a16:colId xmlns:a16="http://schemas.microsoft.com/office/drawing/2014/main" val="1492274630"/>
                    </a:ext>
                  </a:extLst>
                </a:gridCol>
                <a:gridCol w="901082">
                  <a:extLst>
                    <a:ext uri="{9D8B030D-6E8A-4147-A177-3AD203B41FA5}">
                      <a16:colId xmlns:a16="http://schemas.microsoft.com/office/drawing/2014/main" val="871875830"/>
                    </a:ext>
                  </a:extLst>
                </a:gridCol>
                <a:gridCol w="901082">
                  <a:extLst>
                    <a:ext uri="{9D8B030D-6E8A-4147-A177-3AD203B41FA5}">
                      <a16:colId xmlns:a16="http://schemas.microsoft.com/office/drawing/2014/main" val="590012941"/>
                    </a:ext>
                  </a:extLst>
                </a:gridCol>
                <a:gridCol w="901082">
                  <a:extLst>
                    <a:ext uri="{9D8B030D-6E8A-4147-A177-3AD203B41FA5}">
                      <a16:colId xmlns:a16="http://schemas.microsoft.com/office/drawing/2014/main" val="532645849"/>
                    </a:ext>
                  </a:extLst>
                </a:gridCol>
                <a:gridCol w="901082">
                  <a:extLst>
                    <a:ext uri="{9D8B030D-6E8A-4147-A177-3AD203B41FA5}">
                      <a16:colId xmlns:a16="http://schemas.microsoft.com/office/drawing/2014/main" val="3820229307"/>
                    </a:ext>
                  </a:extLst>
                </a:gridCol>
              </a:tblGrid>
              <a:tr h="331857">
                <a:tc>
                  <a:txBody>
                    <a:bodyPr/>
                    <a:lstStyle/>
                    <a:p>
                      <a:pPr algn="ctr"/>
                      <a:r>
                        <a:rPr lang="es-PE" sz="800" dirty="0"/>
                        <a:t>Muy insatisfecho</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s-PE" sz="800" dirty="0"/>
                        <a:t>Insatisfecho</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s-PE" sz="800" dirty="0"/>
                        <a:t>Ni satisfecho /Ni insatisfecho</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s-PE" sz="800" dirty="0"/>
                        <a:t>Satisfecho</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s-PE" sz="800" dirty="0"/>
                        <a:t>Muy Satisfecho</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69209446"/>
                  </a:ext>
                </a:extLst>
              </a:tr>
              <a:tr h="262234">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ctr"/>
                      <a:r>
                        <a:rPr lang="es-PE" sz="1000" dirty="0"/>
                        <a:t>1</a:t>
                      </a:r>
                    </a:p>
                  </a:txBody>
                  <a:tcPr>
                    <a:lnL w="12700" cmpd="sng">
                      <a:solidFill>
                        <a:sysClr val="window" lastClr="FFFFFF"/>
                      </a:solidFill>
                    </a:lnL>
                    <a:lnR w="12700" cmpd="sng">
                      <a:solidFill>
                        <a:sysClr val="window" lastClr="FFFFFF"/>
                      </a:solidFill>
                    </a:lnR>
                    <a:lnT w="12700" cap="flat" cmpd="sng" algn="ctr">
                      <a:solidFill>
                        <a:schemeClr val="bg1">
                          <a:lumMod val="75000"/>
                        </a:schemeClr>
                      </a:solidFill>
                      <a:prstDash val="solid"/>
                      <a:round/>
                      <a:headEnd type="none" w="med" len="med"/>
                      <a:tailEnd type="none" w="med" len="med"/>
                    </a:lnT>
                    <a:lnB w="38100" cmpd="sng">
                      <a:solidFill>
                        <a:sysClr val="window" lastClr="FFFFFF"/>
                      </a:solidFill>
                    </a:lnB>
                    <a:lnTlToBr w="12700" cmpd="sng">
                      <a:noFill/>
                      <a:prstDash val="solid"/>
                    </a:lnTlToBr>
                    <a:lnBlToTr w="12700" cmpd="sng">
                      <a:noFill/>
                      <a:prstDash val="solid"/>
                    </a:lnBlToTr>
                    <a:solidFill>
                      <a:srgbClr val="C0392B"/>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ctr"/>
                      <a:r>
                        <a:rPr lang="es-PE" sz="1000" dirty="0"/>
                        <a:t>2</a:t>
                      </a:r>
                    </a:p>
                  </a:txBody>
                  <a:tcPr>
                    <a:lnL w="12700" cmpd="sng">
                      <a:solidFill>
                        <a:sysClr val="window" lastClr="FFFFFF"/>
                      </a:solidFill>
                    </a:lnL>
                    <a:lnR w="12700" cmpd="sng">
                      <a:solidFill>
                        <a:sysClr val="window" lastClr="FFFFFF"/>
                      </a:solidFill>
                    </a:lnR>
                    <a:lnT w="12700" cap="flat" cmpd="sng" algn="ctr">
                      <a:solidFill>
                        <a:schemeClr val="bg1">
                          <a:lumMod val="75000"/>
                        </a:schemeClr>
                      </a:solidFill>
                      <a:prstDash val="solid"/>
                      <a:round/>
                      <a:headEnd type="none" w="med" len="med"/>
                      <a:tailEnd type="none" w="med" len="med"/>
                    </a:lnT>
                    <a:lnB w="38100" cmpd="sng">
                      <a:solidFill>
                        <a:sysClr val="window" lastClr="FFFFFF"/>
                      </a:solidFill>
                    </a:lnB>
                    <a:lnTlToBr w="12700" cmpd="sng">
                      <a:noFill/>
                      <a:prstDash val="solid"/>
                    </a:lnTlToBr>
                    <a:lnBlToTr w="12700" cmpd="sng">
                      <a:noFill/>
                      <a:prstDash val="solid"/>
                    </a:lnBlToTr>
                    <a:solidFill>
                      <a:srgbClr val="F39C12"/>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ctr"/>
                      <a:r>
                        <a:rPr lang="es-PE" sz="1000" dirty="0"/>
                        <a:t>3</a:t>
                      </a:r>
                    </a:p>
                  </a:txBody>
                  <a:tcPr>
                    <a:lnL w="12700" cmpd="sng">
                      <a:solidFill>
                        <a:sysClr val="window" lastClr="FFFFFF"/>
                      </a:solidFill>
                    </a:lnL>
                    <a:lnR w="12700" cmpd="sng">
                      <a:solidFill>
                        <a:sysClr val="window" lastClr="FFFFFF"/>
                      </a:solidFill>
                    </a:lnR>
                    <a:lnT w="12700" cap="flat" cmpd="sng" algn="ctr">
                      <a:solidFill>
                        <a:schemeClr val="bg1">
                          <a:lumMod val="75000"/>
                        </a:schemeClr>
                      </a:solidFill>
                      <a:prstDash val="solid"/>
                      <a:round/>
                      <a:headEnd type="none" w="med" len="med"/>
                      <a:tailEnd type="none" w="med" len="med"/>
                    </a:lnT>
                    <a:lnB w="38100" cmpd="sng">
                      <a:solidFill>
                        <a:sysClr val="window" lastClr="FFFFFF"/>
                      </a:solidFill>
                    </a:lnB>
                    <a:lnTlToBr w="12700" cmpd="sng">
                      <a:noFill/>
                      <a:prstDash val="solid"/>
                    </a:lnTlToBr>
                    <a:lnBlToTr w="12700" cmpd="sng">
                      <a:noFill/>
                      <a:prstDash val="solid"/>
                    </a:lnBlToTr>
                    <a:solidFill>
                      <a:srgbClr val="FFC107"/>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ctr"/>
                      <a:r>
                        <a:rPr lang="es-PE" sz="1000" dirty="0"/>
                        <a:t>4</a:t>
                      </a:r>
                    </a:p>
                  </a:txBody>
                  <a:tcPr>
                    <a:lnL w="12700" cmpd="sng">
                      <a:solidFill>
                        <a:sysClr val="window" lastClr="FFFFFF"/>
                      </a:solidFill>
                    </a:lnL>
                    <a:lnR w="12700" cmpd="sng">
                      <a:solidFill>
                        <a:sysClr val="window" lastClr="FFFFFF"/>
                      </a:solidFill>
                    </a:lnR>
                    <a:lnT w="12700" cap="flat" cmpd="sng" algn="ctr">
                      <a:solidFill>
                        <a:schemeClr val="bg1">
                          <a:lumMod val="75000"/>
                        </a:schemeClr>
                      </a:solidFill>
                      <a:prstDash val="solid"/>
                      <a:round/>
                      <a:headEnd type="none" w="med" len="med"/>
                      <a:tailEnd type="none" w="med" len="med"/>
                    </a:lnT>
                    <a:lnB w="38100" cmpd="sng">
                      <a:solidFill>
                        <a:sysClr val="window" lastClr="FFFFFF"/>
                      </a:solidFill>
                    </a:lnB>
                    <a:lnTlToBr w="12700" cmpd="sng">
                      <a:noFill/>
                      <a:prstDash val="solid"/>
                    </a:lnTlToBr>
                    <a:lnBlToTr w="12700" cmpd="sng">
                      <a:noFill/>
                      <a:prstDash val="solid"/>
                    </a:lnBlToTr>
                    <a:solidFill>
                      <a:srgbClr val="92D050"/>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ctr"/>
                      <a:r>
                        <a:rPr lang="es-PE" sz="1000" dirty="0"/>
                        <a:t>5</a:t>
                      </a:r>
                    </a:p>
                  </a:txBody>
                  <a:tcPr>
                    <a:lnL w="12700" cmpd="sng">
                      <a:solidFill>
                        <a:sysClr val="window" lastClr="FFFFFF"/>
                      </a:solidFill>
                    </a:lnL>
                    <a:lnR w="12700" cmpd="sng">
                      <a:solidFill>
                        <a:sysClr val="window" lastClr="FFFFFF"/>
                      </a:solidFill>
                    </a:lnR>
                    <a:lnT w="12700" cap="flat" cmpd="sng" algn="ctr">
                      <a:solidFill>
                        <a:schemeClr val="bg1">
                          <a:lumMod val="75000"/>
                        </a:schemeClr>
                      </a:solidFill>
                      <a:prstDash val="solid"/>
                      <a:round/>
                      <a:headEnd type="none" w="med" len="med"/>
                      <a:tailEnd type="none" w="med" len="med"/>
                    </a:lnT>
                    <a:lnB w="38100" cmpd="sng">
                      <a:solidFill>
                        <a:sysClr val="window" lastClr="FFFFFF"/>
                      </a:solidFill>
                    </a:lnB>
                    <a:lnTlToBr w="12700" cmpd="sng">
                      <a:noFill/>
                      <a:prstDash val="solid"/>
                    </a:lnTlToBr>
                    <a:lnBlToTr w="12700" cmpd="sng">
                      <a:noFill/>
                      <a:prstDash val="solid"/>
                    </a:lnBlToTr>
                    <a:solidFill>
                      <a:srgbClr val="16A085"/>
                    </a:solidFill>
                  </a:tcPr>
                </a:tc>
                <a:extLst>
                  <a:ext uri="{0D108BD9-81ED-4DB2-BD59-A6C34878D82A}">
                    <a16:rowId xmlns:a16="http://schemas.microsoft.com/office/drawing/2014/main" val="157095561"/>
                  </a:ext>
                </a:extLst>
              </a:tr>
            </a:tbl>
          </a:graphicData>
        </a:graphic>
      </p:graphicFrame>
      <p:sp>
        <p:nvSpPr>
          <p:cNvPr id="40" name="4 CuadroTexto">
            <a:extLst>
              <a:ext uri="{FF2B5EF4-FFF2-40B4-BE49-F238E27FC236}">
                <a16:creationId xmlns:a16="http://schemas.microsoft.com/office/drawing/2014/main" id="{9E2CB99F-D616-4CE9-B3D0-FBC185F1E0EB}"/>
              </a:ext>
            </a:extLst>
          </p:cNvPr>
          <p:cNvSpPr txBox="1"/>
          <p:nvPr/>
        </p:nvSpPr>
        <p:spPr>
          <a:xfrm>
            <a:off x="5604590" y="800457"/>
            <a:ext cx="3996608" cy="3108543"/>
          </a:xfrm>
          <a:prstGeom prst="rect">
            <a:avLst/>
          </a:prstGeom>
          <a:noFill/>
        </p:spPr>
        <p:txBody>
          <a:bodyPr wrap="square" rtlCol="0">
            <a:spAutoFit/>
          </a:bodyPr>
          <a:lstStyle/>
          <a:p>
            <a:pPr algn="just" defTabSz="914400" fontAlgn="b">
              <a:spcBef>
                <a:spcPct val="0"/>
              </a:spcBef>
              <a:spcAft>
                <a:spcPct val="0"/>
              </a:spcAft>
            </a:pPr>
            <a:r>
              <a:rPr lang="es-ES" altLang="es-ES" sz="1400" dirty="0">
                <a:solidFill>
                  <a:srgbClr val="000000"/>
                </a:solidFill>
                <a:latin typeface="Calibri" panose="020F0502020204030204" pitchFamily="34" charset="0"/>
                <a:cs typeface="Calibri" panose="020F0502020204030204" pitchFamily="34" charset="0"/>
              </a:rPr>
              <a:t>El público objetivo considerado en el estudio fueron los contribuyentes y usuarios de comercio exterior  que interactuaron directamente con la SUNAT durante los meses de Enero a Marzo de 2020.</a:t>
            </a:r>
            <a:r>
              <a:rPr lang="es-ES" altLang="es-ES" sz="1400" dirty="0">
                <a:solidFill>
                  <a:srgbClr val="FF0000"/>
                </a:solidFill>
                <a:latin typeface="Calibri" panose="020F0502020204030204" pitchFamily="34" charset="0"/>
                <a:cs typeface="Calibri" panose="020F0502020204030204" pitchFamily="34" charset="0"/>
              </a:rPr>
              <a:t> </a:t>
            </a:r>
          </a:p>
          <a:p>
            <a:pPr algn="just" defTabSz="914400" fontAlgn="b">
              <a:spcBef>
                <a:spcPct val="0"/>
              </a:spcBef>
              <a:spcAft>
                <a:spcPct val="0"/>
              </a:spcAft>
            </a:pPr>
            <a:endParaRPr lang="es-ES" altLang="es-ES" sz="1400" dirty="0">
              <a:solidFill>
                <a:srgbClr val="FF0000"/>
              </a:solidFill>
              <a:latin typeface="Calibri" panose="020F0502020204030204" pitchFamily="34" charset="0"/>
              <a:cs typeface="Calibri" panose="020F0502020204030204" pitchFamily="34" charset="0"/>
            </a:endParaRPr>
          </a:p>
          <a:p>
            <a:pPr algn="just"/>
            <a:r>
              <a:rPr lang="es-ES" sz="1400" dirty="0">
                <a:solidFill>
                  <a:srgbClr val="000000"/>
                </a:solidFill>
                <a:latin typeface="Calibri" panose="020F0502020204030204" pitchFamily="34" charset="0"/>
                <a:cs typeface="Calibri" panose="020F0502020204030204" pitchFamily="34" charset="0"/>
              </a:rPr>
              <a:t>En el caso de usuarios de comercio exterior, también se considera aquellos que han realizado despachos en el periodo octubre-diciembre 2019: transportistas, agentes de carga internacional, depósitos temporales, agencias de aduana, importadores, exportadores, despachos simplificados de importación y de exportación, exporta fácil, EER de ingreso.</a:t>
            </a:r>
          </a:p>
          <a:p>
            <a:pPr lvl="0" algn="just" defTabSz="914400" fontAlgn="b">
              <a:spcBef>
                <a:spcPct val="0"/>
              </a:spcBef>
              <a:spcAft>
                <a:spcPct val="0"/>
              </a:spcAft>
            </a:pPr>
            <a:endParaRPr lang="es-ES" altLang="es-ES" sz="1400" dirty="0">
              <a:solidFill>
                <a:srgbClr val="FF000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372755280"/>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2">
            <a:extLst>
              <a:ext uri="{FF2B5EF4-FFF2-40B4-BE49-F238E27FC236}">
                <a16:creationId xmlns:a16="http://schemas.microsoft.com/office/drawing/2014/main" id="{F2DB66A3-CBD9-4B49-8B1D-0A793D114DB1}"/>
              </a:ext>
            </a:extLst>
          </p:cNvPr>
          <p:cNvSpPr>
            <a:spLocks noGrp="1"/>
          </p:cNvSpPr>
          <p:nvPr>
            <p:ph type="title"/>
          </p:nvPr>
        </p:nvSpPr>
        <p:spPr>
          <a:xfrm>
            <a:off x="231727" y="365127"/>
            <a:ext cx="9442546" cy="970187"/>
          </a:xfrm>
        </p:spPr>
        <p:txBody>
          <a:bodyPr>
            <a:normAutofit/>
          </a:bodyPr>
          <a:lstStyle/>
          <a:p>
            <a:r>
              <a:rPr lang="es-PE" sz="2400" dirty="0"/>
              <a:t>3.1. Conclusiones</a:t>
            </a:r>
            <a:br>
              <a:rPr lang="es-PE" dirty="0"/>
            </a:br>
            <a:r>
              <a:rPr lang="es-PE" dirty="0"/>
              <a:t>   </a:t>
            </a:r>
            <a:endParaRPr lang="es-PE" sz="1800" dirty="0">
              <a:solidFill>
                <a:srgbClr val="1264A1"/>
              </a:solidFill>
            </a:endParaRPr>
          </a:p>
        </p:txBody>
      </p:sp>
      <p:graphicFrame>
        <p:nvGraphicFramePr>
          <p:cNvPr id="9" name="Table Placeholder 6">
            <a:extLst>
              <a:ext uri="{FF2B5EF4-FFF2-40B4-BE49-F238E27FC236}">
                <a16:creationId xmlns:a16="http://schemas.microsoft.com/office/drawing/2014/main" id="{72BA40B4-6FB9-4165-8450-AE129B92D3DE}"/>
              </a:ext>
            </a:extLst>
          </p:cNvPr>
          <p:cNvGraphicFramePr>
            <a:graphicFrameLocks/>
          </p:cNvGraphicFramePr>
          <p:nvPr/>
        </p:nvGraphicFramePr>
        <p:xfrm>
          <a:off x="372066" y="1774215"/>
          <a:ext cx="3672000" cy="3908425"/>
        </p:xfrm>
        <a:graphic>
          <a:graphicData uri="http://schemas.openxmlformats.org/drawingml/2006/table">
            <a:tbl>
              <a:tblPr firstRow="1" bandRow="1"/>
              <a:tblGrid>
                <a:gridCol w="1728000">
                  <a:extLst>
                    <a:ext uri="{9D8B030D-6E8A-4147-A177-3AD203B41FA5}">
                      <a16:colId xmlns:a16="http://schemas.microsoft.com/office/drawing/2014/main" val="20000"/>
                    </a:ext>
                  </a:extLst>
                </a:gridCol>
                <a:gridCol w="972000">
                  <a:extLst>
                    <a:ext uri="{9D8B030D-6E8A-4147-A177-3AD203B41FA5}">
                      <a16:colId xmlns:a16="http://schemas.microsoft.com/office/drawing/2014/main" val="20001"/>
                    </a:ext>
                  </a:extLst>
                </a:gridCol>
                <a:gridCol w="972000">
                  <a:extLst>
                    <a:ext uri="{9D8B030D-6E8A-4147-A177-3AD203B41FA5}">
                      <a16:colId xmlns:a16="http://schemas.microsoft.com/office/drawing/2014/main" val="20002"/>
                    </a:ext>
                  </a:extLst>
                </a:gridCol>
              </a:tblGrid>
              <a:tr h="561975">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ctr"/>
                      <a:endParaRPr lang="en-US" sz="1600" dirty="0">
                        <a:latin typeface="Open Sans" panose="020B0606030504020204" pitchFamily="34" charset="0"/>
                        <a:ea typeface="Open Sans" panose="020B0606030504020204" pitchFamily="34" charset="0"/>
                        <a:cs typeface="Open Sans" panose="020B0606030504020204" pitchFamily="34" charset="0"/>
                      </a:endParaRPr>
                    </a:p>
                  </a:txBody>
                  <a:tcPr marL="121920" marR="121920" marT="60960" marB="60960" anchor="ctr">
                    <a:lnL w="12700" cmpd="sng">
                      <a:solidFill>
                        <a:sysClr val="window" lastClr="FFFFFF"/>
                      </a:solidFill>
                    </a:lnL>
                    <a:lnR w="12700" cmpd="sng">
                      <a:solidFill>
                        <a:sysClr val="window" lastClr="FFFFFF"/>
                      </a:solidFill>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marL="0" algn="ctr" defTabSz="914400" rtl="0" eaLnBrk="1" latinLnBrk="0" hangingPunct="1"/>
                      <a:r>
                        <a:rPr lang="en-US" sz="1000" b="1" kern="1200" cap="all" dirty="0">
                          <a:solidFill>
                            <a:schemeClr val="lt1"/>
                          </a:solidFill>
                          <a:latin typeface="Open Sans" panose="020B0606030504020204" pitchFamily="34" charset="0"/>
                          <a:ea typeface="Open Sans" panose="020B0606030504020204" pitchFamily="34" charset="0"/>
                          <a:cs typeface="Open Sans" panose="020B0606030504020204" pitchFamily="34" charset="0"/>
                        </a:rPr>
                        <a:t>Indicador</a:t>
                      </a:r>
                    </a:p>
                  </a:txBody>
                  <a:tcPr marL="121920" marR="121920" marT="60960" marB="60960" anchor="ctr">
                    <a:lnL w="12700" cmpd="sng">
                      <a:solidFill>
                        <a:sysClr val="window" lastClr="FFFFFF"/>
                      </a:solidFill>
                    </a:lnL>
                    <a:lnR w="12700" cmpd="sng">
                      <a:solidFill>
                        <a:sysClr val="window" lastClr="FFFFFF"/>
                      </a:solidFill>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095CD"/>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b="1" kern="1200" cap="all" dirty="0">
                          <a:solidFill>
                            <a:schemeClr val="lt1"/>
                          </a:solidFill>
                          <a:latin typeface="Open Sans" panose="020B0606030504020204" pitchFamily="34" charset="0"/>
                          <a:ea typeface="Open Sans" panose="020B0606030504020204" pitchFamily="34" charset="0"/>
                          <a:cs typeface="Open Sans" panose="020B0606030504020204" pitchFamily="34" charset="0"/>
                        </a:rPr>
                        <a:t>ranking</a:t>
                      </a:r>
                    </a:p>
                  </a:txBody>
                  <a:tcPr marL="121920" marR="121920" marT="60960" marB="60960" anchor="ctr">
                    <a:lnL w="12700" cmpd="sng">
                      <a:solidFill>
                        <a:sysClr val="window" lastClr="FFFFFF"/>
                      </a:solidFill>
                    </a:lnL>
                    <a:lnR w="12700" cmpd="sng">
                      <a:solidFill>
                        <a:sysClr val="window" lastClr="FFFFFF"/>
                      </a:solidFill>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7BB21B"/>
                    </a:solidFill>
                  </a:tcPr>
                </a:tc>
                <a:extLst>
                  <a:ext uri="{0D108BD9-81ED-4DB2-BD59-A6C34878D82A}">
                    <a16:rowId xmlns:a16="http://schemas.microsoft.com/office/drawing/2014/main" val="10000"/>
                  </a:ext>
                </a:extLst>
              </a:tr>
              <a:tr h="370840">
                <a:tc>
                  <a:txBody>
                    <a:bodyPr/>
                    <a:lstStyle/>
                    <a:p>
                      <a:pPr algn="l" fontAlgn="b"/>
                      <a:r>
                        <a:rPr lang="es-PE" sz="1200" b="0" i="0" u="none" strike="noStrike" dirty="0">
                          <a:solidFill>
                            <a:srgbClr val="000000"/>
                          </a:solidFill>
                          <a:effectLst/>
                          <a:latin typeface="Calibri" panose="020F0502020204030204" pitchFamily="34" charset="0"/>
                        </a:rPr>
                        <a:t>COMPULSAS</a:t>
                      </a: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95CD">
                        <a:tint val="40000"/>
                      </a:srgbClr>
                    </a:solidFill>
                  </a:tcPr>
                </a:tc>
                <a:tc>
                  <a:txBody>
                    <a:bodyPr/>
                    <a:lstStyle/>
                    <a:p>
                      <a:pPr algn="ctr" fontAlgn="b"/>
                      <a:r>
                        <a:rPr lang="es-PE" sz="1200" b="1" i="0" u="none" strike="noStrike" dirty="0">
                          <a:solidFill>
                            <a:srgbClr val="000000"/>
                          </a:solidFill>
                          <a:effectLst/>
                          <a:latin typeface="Calibri" panose="020F0502020204030204" pitchFamily="34" charset="0"/>
                        </a:rPr>
                        <a:t>3.99</a:t>
                      </a: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95CD">
                        <a:tint val="40000"/>
                      </a:srgbClr>
                    </a:solidFill>
                  </a:tcPr>
                </a:tc>
                <a:tc>
                  <a:txBody>
                    <a:bodyPr/>
                    <a:lstStyle/>
                    <a:p>
                      <a:pPr algn="ctr" fontAlgn="b"/>
                      <a:r>
                        <a:rPr lang="es-PE" sz="1200" b="1" i="0" u="none" strike="noStrike" dirty="0">
                          <a:solidFill>
                            <a:srgbClr val="000000"/>
                          </a:solidFill>
                          <a:effectLst/>
                          <a:latin typeface="Calibri" panose="020F0502020204030204" pitchFamily="34" charset="0"/>
                        </a:rPr>
                        <a:t>1º</a:t>
                      </a: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95CD">
                        <a:tint val="40000"/>
                      </a:srgbClr>
                    </a:solidFill>
                  </a:tcPr>
                </a:tc>
                <a:extLst>
                  <a:ext uri="{0D108BD9-81ED-4DB2-BD59-A6C34878D82A}">
                    <a16:rowId xmlns:a16="http://schemas.microsoft.com/office/drawing/2014/main" val="10001"/>
                  </a:ext>
                </a:extLst>
              </a:tr>
              <a:tr h="370840">
                <a:tc>
                  <a:txBody>
                    <a:bodyPr/>
                    <a:lstStyle/>
                    <a:p>
                      <a:pPr algn="l" fontAlgn="b"/>
                      <a:r>
                        <a:rPr lang="es-PE" sz="1200" b="0" i="0" u="none" strike="noStrike" dirty="0">
                          <a:solidFill>
                            <a:srgbClr val="000000"/>
                          </a:solidFill>
                          <a:effectLst/>
                          <a:latin typeface="Calibri" panose="020F0502020204030204" pitchFamily="34" charset="0"/>
                        </a:rPr>
                        <a:t>TRÁMITES</a:t>
                      </a: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7EFF6"/>
                    </a:solidFill>
                  </a:tcPr>
                </a:tc>
                <a:tc>
                  <a:txBody>
                    <a:bodyPr/>
                    <a:lstStyle/>
                    <a:p>
                      <a:pPr algn="ctr" fontAlgn="b"/>
                      <a:r>
                        <a:rPr lang="es-PE" sz="1200" b="1" i="0" u="none" strike="noStrike">
                          <a:solidFill>
                            <a:srgbClr val="000000"/>
                          </a:solidFill>
                          <a:effectLst/>
                          <a:latin typeface="Calibri" panose="020F0502020204030204" pitchFamily="34" charset="0"/>
                        </a:rPr>
                        <a:t>3.97</a:t>
                      </a: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7EFF6"/>
                    </a:solidFill>
                  </a:tcPr>
                </a:tc>
                <a:tc>
                  <a:txBody>
                    <a:bodyPr/>
                    <a:lstStyle/>
                    <a:p>
                      <a:pPr algn="ctr" fontAlgn="b"/>
                      <a:r>
                        <a:rPr lang="es-PE" sz="1200" b="1" i="0" u="none" strike="noStrike" dirty="0">
                          <a:solidFill>
                            <a:srgbClr val="000000"/>
                          </a:solidFill>
                          <a:effectLst/>
                          <a:latin typeface="Calibri" panose="020F0502020204030204" pitchFamily="34" charset="0"/>
                        </a:rPr>
                        <a:t>2º</a:t>
                      </a: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7EFF6"/>
                    </a:solidFill>
                  </a:tcPr>
                </a:tc>
                <a:extLst>
                  <a:ext uri="{0D108BD9-81ED-4DB2-BD59-A6C34878D82A}">
                    <a16:rowId xmlns:a16="http://schemas.microsoft.com/office/drawing/2014/main" val="10002"/>
                  </a:ext>
                </a:extLst>
              </a:tr>
              <a:tr h="370840">
                <a:tc>
                  <a:txBody>
                    <a:bodyPr/>
                    <a:lstStyle/>
                    <a:p>
                      <a:pPr algn="l" fontAlgn="b"/>
                      <a:r>
                        <a:rPr lang="es-PE" sz="1200" b="0" i="0" u="none" strike="noStrike" dirty="0">
                          <a:solidFill>
                            <a:srgbClr val="000000"/>
                          </a:solidFill>
                          <a:effectLst/>
                          <a:latin typeface="Calibri" panose="020F0502020204030204" pitchFamily="34" charset="0"/>
                        </a:rPr>
                        <a:t>CABINAS</a:t>
                      </a: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95CD">
                        <a:tint val="40000"/>
                      </a:srgbClr>
                    </a:solidFill>
                  </a:tcPr>
                </a:tc>
                <a:tc>
                  <a:txBody>
                    <a:bodyPr/>
                    <a:lstStyle/>
                    <a:p>
                      <a:pPr algn="ctr" fontAlgn="b"/>
                      <a:r>
                        <a:rPr lang="es-PE" sz="1200" b="1" i="0" u="none" strike="noStrike">
                          <a:solidFill>
                            <a:srgbClr val="000000"/>
                          </a:solidFill>
                          <a:effectLst/>
                          <a:latin typeface="Calibri" panose="020F0502020204030204" pitchFamily="34" charset="0"/>
                        </a:rPr>
                        <a:t>3.96</a:t>
                      </a: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95CD">
                        <a:tint val="40000"/>
                      </a:srgbClr>
                    </a:solidFill>
                  </a:tcPr>
                </a:tc>
                <a:tc>
                  <a:txBody>
                    <a:bodyPr/>
                    <a:lstStyle/>
                    <a:p>
                      <a:pPr algn="ctr" fontAlgn="b"/>
                      <a:r>
                        <a:rPr lang="es-PE" sz="1200" b="1" i="0" u="none" strike="noStrike" dirty="0">
                          <a:solidFill>
                            <a:srgbClr val="000000"/>
                          </a:solidFill>
                          <a:effectLst/>
                          <a:latin typeface="Calibri" panose="020F0502020204030204" pitchFamily="34" charset="0"/>
                        </a:rPr>
                        <a:t>3º</a:t>
                      </a: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95CD">
                        <a:tint val="40000"/>
                      </a:srgbClr>
                    </a:solidFill>
                  </a:tcPr>
                </a:tc>
                <a:extLst>
                  <a:ext uri="{0D108BD9-81ED-4DB2-BD59-A6C34878D82A}">
                    <a16:rowId xmlns:a16="http://schemas.microsoft.com/office/drawing/2014/main" val="10003"/>
                  </a:ext>
                </a:extLst>
              </a:tr>
              <a:tr h="370840">
                <a:tc>
                  <a:txBody>
                    <a:bodyPr/>
                    <a:lstStyle/>
                    <a:p>
                      <a:pPr algn="l" fontAlgn="b"/>
                      <a:r>
                        <a:rPr lang="es-PE" sz="1200" b="0" i="0" u="none" strike="noStrike" dirty="0">
                          <a:solidFill>
                            <a:srgbClr val="000000"/>
                          </a:solidFill>
                          <a:effectLst/>
                          <a:latin typeface="Calibri" panose="020F0502020204030204" pitchFamily="34" charset="0"/>
                        </a:rPr>
                        <a:t>ORIENTACIÓN  PRESENCIAL</a:t>
                      </a: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95CD">
                        <a:tint val="20000"/>
                      </a:srgbClr>
                    </a:solidFill>
                  </a:tcPr>
                </a:tc>
                <a:tc>
                  <a:txBody>
                    <a:bodyPr/>
                    <a:lstStyle/>
                    <a:p>
                      <a:pPr algn="ctr" fontAlgn="b"/>
                      <a:r>
                        <a:rPr lang="es-PE" sz="1200" b="1" i="0" u="none" strike="noStrike">
                          <a:solidFill>
                            <a:srgbClr val="000000"/>
                          </a:solidFill>
                          <a:effectLst/>
                          <a:latin typeface="Calibri" panose="020F0502020204030204" pitchFamily="34" charset="0"/>
                        </a:rPr>
                        <a:t>3.89</a:t>
                      </a: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95CD">
                        <a:tint val="20000"/>
                      </a:srgbClr>
                    </a:solidFill>
                  </a:tcPr>
                </a:tc>
                <a:tc>
                  <a:txBody>
                    <a:bodyPr/>
                    <a:lstStyle/>
                    <a:p>
                      <a:pPr algn="ctr" fontAlgn="b"/>
                      <a:r>
                        <a:rPr lang="es-PE" sz="1200" b="1" i="0" u="none" strike="noStrike" dirty="0">
                          <a:solidFill>
                            <a:srgbClr val="000000"/>
                          </a:solidFill>
                          <a:effectLst/>
                          <a:latin typeface="Calibri" panose="020F0502020204030204" pitchFamily="34" charset="0"/>
                        </a:rPr>
                        <a:t>4º</a:t>
                      </a: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95CD">
                        <a:tint val="20000"/>
                      </a:srgbClr>
                    </a:solidFill>
                  </a:tcPr>
                </a:tc>
                <a:extLst>
                  <a:ext uri="{0D108BD9-81ED-4DB2-BD59-A6C34878D82A}">
                    <a16:rowId xmlns:a16="http://schemas.microsoft.com/office/drawing/2014/main" val="10004"/>
                  </a:ext>
                </a:extLst>
              </a:tr>
              <a:tr h="370840">
                <a:tc>
                  <a:txBody>
                    <a:bodyPr/>
                    <a:lstStyle/>
                    <a:p>
                      <a:pPr algn="l" fontAlgn="b"/>
                      <a:r>
                        <a:rPr lang="es-PE" sz="1200" b="0" i="0" u="none" strike="noStrike" dirty="0">
                          <a:solidFill>
                            <a:srgbClr val="000000"/>
                          </a:solidFill>
                          <a:effectLst/>
                          <a:latin typeface="Calibri" panose="020F0502020204030204" pitchFamily="34" charset="0"/>
                        </a:rPr>
                        <a:t>OPERATIVOS MASIVOS - VICOT</a:t>
                      </a: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CBDDED"/>
                    </a:solidFill>
                  </a:tcPr>
                </a:tc>
                <a:tc>
                  <a:txBody>
                    <a:bodyPr/>
                    <a:lstStyle/>
                    <a:p>
                      <a:pPr algn="ctr" fontAlgn="b"/>
                      <a:r>
                        <a:rPr lang="es-PE" sz="1200" b="1" i="0" u="none" strike="noStrike">
                          <a:solidFill>
                            <a:srgbClr val="000000"/>
                          </a:solidFill>
                          <a:effectLst/>
                          <a:latin typeface="Calibri" panose="020F0502020204030204" pitchFamily="34" charset="0"/>
                        </a:rPr>
                        <a:t>3.84</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CBDDED"/>
                    </a:solidFill>
                  </a:tcPr>
                </a:tc>
                <a:tc>
                  <a:txBody>
                    <a:bodyPr/>
                    <a:lstStyle/>
                    <a:p>
                      <a:pPr algn="ctr" fontAlgn="b"/>
                      <a:r>
                        <a:rPr lang="es-PE" sz="1200" b="1" i="0" u="none" strike="noStrike" dirty="0">
                          <a:solidFill>
                            <a:srgbClr val="000000"/>
                          </a:solidFill>
                          <a:effectLst/>
                          <a:latin typeface="Calibri" panose="020F0502020204030204" pitchFamily="34" charset="0"/>
                        </a:rPr>
                        <a:t>5º</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CBDDED"/>
                    </a:solidFill>
                  </a:tcPr>
                </a:tc>
                <a:extLst>
                  <a:ext uri="{0D108BD9-81ED-4DB2-BD59-A6C34878D82A}">
                    <a16:rowId xmlns:a16="http://schemas.microsoft.com/office/drawing/2014/main" val="10006"/>
                  </a:ext>
                </a:extLst>
              </a:tr>
              <a:tr h="370840">
                <a:tc>
                  <a:txBody>
                    <a:bodyPr/>
                    <a:lstStyle/>
                    <a:p>
                      <a:pPr algn="l" fontAlgn="b"/>
                      <a:r>
                        <a:rPr lang="es-PE" sz="1200" b="0" i="0" u="none" strike="noStrike" dirty="0">
                          <a:solidFill>
                            <a:srgbClr val="000000"/>
                          </a:solidFill>
                          <a:effectLst/>
                          <a:latin typeface="Calibri" panose="020F0502020204030204" pitchFamily="34" charset="0"/>
                        </a:rPr>
                        <a:t>ORIENTACIÓN TELEFÓNICA</a:t>
                      </a: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7EFF6"/>
                    </a:solidFill>
                  </a:tcPr>
                </a:tc>
                <a:tc>
                  <a:txBody>
                    <a:bodyPr/>
                    <a:lstStyle/>
                    <a:p>
                      <a:pPr algn="ctr" fontAlgn="b"/>
                      <a:r>
                        <a:rPr lang="es-PE" sz="1200" b="1" i="0" u="none" strike="noStrike">
                          <a:solidFill>
                            <a:srgbClr val="000000"/>
                          </a:solidFill>
                          <a:effectLst/>
                          <a:latin typeface="Calibri" panose="020F0502020204030204" pitchFamily="34" charset="0"/>
                        </a:rPr>
                        <a:t>3.67</a:t>
                      </a: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7EFF6"/>
                    </a:solidFill>
                  </a:tcPr>
                </a:tc>
                <a:tc>
                  <a:txBody>
                    <a:bodyPr/>
                    <a:lstStyle/>
                    <a:p>
                      <a:pPr algn="ctr" fontAlgn="b"/>
                      <a:r>
                        <a:rPr lang="es-PE" sz="1200" b="1" i="0" u="none" strike="noStrike" dirty="0">
                          <a:solidFill>
                            <a:srgbClr val="000000"/>
                          </a:solidFill>
                          <a:effectLst/>
                          <a:latin typeface="Calibri" panose="020F0502020204030204" pitchFamily="34" charset="0"/>
                        </a:rPr>
                        <a:t>6º</a:t>
                      </a: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7EFF6"/>
                    </a:solidFill>
                  </a:tcPr>
                </a:tc>
                <a:extLst>
                  <a:ext uri="{0D108BD9-81ED-4DB2-BD59-A6C34878D82A}">
                    <a16:rowId xmlns:a16="http://schemas.microsoft.com/office/drawing/2014/main" val="10007"/>
                  </a:ext>
                </a:extLst>
              </a:tr>
              <a:tr h="370840">
                <a:tc>
                  <a:txBody>
                    <a:bodyPr/>
                    <a:lstStyle/>
                    <a:p>
                      <a:pPr algn="l" fontAlgn="b"/>
                      <a:r>
                        <a:rPr lang="es-PE" sz="1200" b="0" i="0" u="none" strike="noStrike" dirty="0">
                          <a:solidFill>
                            <a:srgbClr val="000000"/>
                          </a:solidFill>
                          <a:effectLst/>
                          <a:latin typeface="Calibri" panose="020F0502020204030204" pitchFamily="34" charset="0"/>
                        </a:rPr>
                        <a:t>AUDITORIAS Y/O VERIFICACIONES</a:t>
                      </a: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CBDDED"/>
                    </a:solidFill>
                  </a:tcPr>
                </a:tc>
                <a:tc>
                  <a:txBody>
                    <a:bodyPr/>
                    <a:lstStyle/>
                    <a:p>
                      <a:pPr algn="ctr" fontAlgn="b"/>
                      <a:r>
                        <a:rPr lang="es-PE" sz="1200" b="1" i="0" u="none" strike="noStrike">
                          <a:solidFill>
                            <a:srgbClr val="000000"/>
                          </a:solidFill>
                          <a:effectLst/>
                          <a:latin typeface="Calibri" panose="020F0502020204030204" pitchFamily="34" charset="0"/>
                        </a:rPr>
                        <a:t>3.25</a:t>
                      </a: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CBDDED"/>
                    </a:solidFill>
                  </a:tcPr>
                </a:tc>
                <a:tc>
                  <a:txBody>
                    <a:bodyPr/>
                    <a:lstStyle/>
                    <a:p>
                      <a:pPr algn="ctr" fontAlgn="b"/>
                      <a:r>
                        <a:rPr lang="es-PE" sz="1200" b="1" i="0" u="none" strike="noStrike" dirty="0">
                          <a:solidFill>
                            <a:srgbClr val="000000"/>
                          </a:solidFill>
                          <a:effectLst/>
                          <a:latin typeface="Calibri" panose="020F0502020204030204" pitchFamily="34" charset="0"/>
                        </a:rPr>
                        <a:t>7º</a:t>
                      </a: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CBDDED"/>
                    </a:solidFill>
                  </a:tcPr>
                </a:tc>
                <a:extLst>
                  <a:ext uri="{0D108BD9-81ED-4DB2-BD59-A6C34878D82A}">
                    <a16:rowId xmlns:a16="http://schemas.microsoft.com/office/drawing/2014/main" val="10008"/>
                  </a:ext>
                </a:extLst>
              </a:tr>
              <a:tr h="370840">
                <a:tc>
                  <a:txBody>
                    <a:bodyPr/>
                    <a:lstStyle/>
                    <a:p>
                      <a:pPr algn="l" fontAlgn="b"/>
                      <a:r>
                        <a:rPr lang="es-PE" sz="1200" b="0" i="0" u="none" strike="noStrike" dirty="0">
                          <a:solidFill>
                            <a:srgbClr val="000000"/>
                          </a:solidFill>
                          <a:effectLst/>
                          <a:latin typeface="Calibri" panose="020F0502020204030204" pitchFamily="34" charset="0"/>
                        </a:rPr>
                        <a:t>CHAT VIRTUAL</a:t>
                      </a: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095CD">
                        <a:tint val="20000"/>
                      </a:srgbClr>
                    </a:solidFill>
                  </a:tcPr>
                </a:tc>
                <a:tc>
                  <a:txBody>
                    <a:bodyPr/>
                    <a:lstStyle/>
                    <a:p>
                      <a:pPr algn="ctr" fontAlgn="b"/>
                      <a:r>
                        <a:rPr lang="es-PE" sz="1200" b="1" i="0" u="none" strike="noStrike">
                          <a:solidFill>
                            <a:srgbClr val="000000"/>
                          </a:solidFill>
                          <a:effectLst/>
                          <a:latin typeface="Calibri" panose="020F0502020204030204" pitchFamily="34" charset="0"/>
                        </a:rPr>
                        <a:t>3.17</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095CD">
                        <a:tint val="20000"/>
                      </a:srgbClr>
                    </a:solidFill>
                  </a:tcPr>
                </a:tc>
                <a:tc>
                  <a:txBody>
                    <a:bodyPr/>
                    <a:lstStyle/>
                    <a:p>
                      <a:pPr algn="ctr" fontAlgn="b"/>
                      <a:r>
                        <a:rPr lang="es-PE" sz="1200" b="1" i="0" u="none" strike="noStrike" dirty="0">
                          <a:solidFill>
                            <a:srgbClr val="000000"/>
                          </a:solidFill>
                          <a:effectLst/>
                          <a:latin typeface="Calibri" panose="020F0502020204030204" pitchFamily="34" charset="0"/>
                        </a:rPr>
                        <a:t>8º</a:t>
                      </a: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095CD">
                        <a:tint val="20000"/>
                      </a:srgbClr>
                    </a:solidFill>
                  </a:tcPr>
                </a:tc>
                <a:extLst>
                  <a:ext uri="{0D108BD9-81ED-4DB2-BD59-A6C34878D82A}">
                    <a16:rowId xmlns:a16="http://schemas.microsoft.com/office/drawing/2014/main" val="494958231"/>
                  </a:ext>
                </a:extLst>
              </a:tr>
              <a:tr h="370840">
                <a:tc>
                  <a:txBody>
                    <a:bodyPr/>
                    <a:lstStyle/>
                    <a:p>
                      <a:pPr algn="l" fontAlgn="b"/>
                      <a:r>
                        <a:rPr lang="es-PE" sz="1200" b="0" i="0" u="none" strike="noStrike" dirty="0">
                          <a:solidFill>
                            <a:srgbClr val="000000"/>
                          </a:solidFill>
                          <a:effectLst/>
                          <a:latin typeface="Calibri" panose="020F0502020204030204" pitchFamily="34" charset="0"/>
                        </a:rPr>
                        <a:t>COBRANZA COACTIVA</a:t>
                      </a: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CBDDED"/>
                    </a:solidFill>
                  </a:tcPr>
                </a:tc>
                <a:tc>
                  <a:txBody>
                    <a:bodyPr/>
                    <a:lstStyle/>
                    <a:p>
                      <a:pPr algn="ctr" fontAlgn="b"/>
                      <a:r>
                        <a:rPr lang="es-PE" sz="1200" b="1" i="0" u="none" strike="noStrike" dirty="0">
                          <a:solidFill>
                            <a:srgbClr val="000000"/>
                          </a:solidFill>
                          <a:effectLst/>
                          <a:latin typeface="Calibri" panose="020F0502020204030204" pitchFamily="34" charset="0"/>
                        </a:rPr>
                        <a:t>3.13</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CBDDED"/>
                    </a:solidFill>
                  </a:tcPr>
                </a:tc>
                <a:tc>
                  <a:txBody>
                    <a:bodyPr/>
                    <a:lstStyle/>
                    <a:p>
                      <a:pPr algn="ctr" fontAlgn="b"/>
                      <a:r>
                        <a:rPr lang="es-PE" sz="1200" b="1" i="0" u="none" strike="noStrike" dirty="0">
                          <a:solidFill>
                            <a:srgbClr val="000000"/>
                          </a:solidFill>
                          <a:effectLst/>
                          <a:latin typeface="Calibri" panose="020F0502020204030204" pitchFamily="34" charset="0"/>
                        </a:rPr>
                        <a:t>9º</a:t>
                      </a: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CBDDED"/>
                    </a:solidFill>
                  </a:tcPr>
                </a:tc>
                <a:extLst>
                  <a:ext uri="{0D108BD9-81ED-4DB2-BD59-A6C34878D82A}">
                    <a16:rowId xmlns:a16="http://schemas.microsoft.com/office/drawing/2014/main" val="2774164069"/>
                  </a:ext>
                </a:extLst>
              </a:tr>
            </a:tbl>
          </a:graphicData>
        </a:graphic>
      </p:graphicFrame>
      <p:cxnSp>
        <p:nvCxnSpPr>
          <p:cNvPr id="3" name="Conector recto 2">
            <a:extLst>
              <a:ext uri="{FF2B5EF4-FFF2-40B4-BE49-F238E27FC236}">
                <a16:creationId xmlns:a16="http://schemas.microsoft.com/office/drawing/2014/main" id="{717AF5A0-BE48-4E4F-ACDC-BE9E2FF5A094}"/>
              </a:ext>
            </a:extLst>
          </p:cNvPr>
          <p:cNvCxnSpPr>
            <a:cxnSpLocks/>
          </p:cNvCxnSpPr>
          <p:nvPr/>
        </p:nvCxnSpPr>
        <p:spPr>
          <a:xfrm>
            <a:off x="325345" y="4578921"/>
            <a:ext cx="4246155"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12" name="CuadroTexto 11">
            <a:extLst>
              <a:ext uri="{FF2B5EF4-FFF2-40B4-BE49-F238E27FC236}">
                <a16:creationId xmlns:a16="http://schemas.microsoft.com/office/drawing/2014/main" id="{16170035-FAA8-4068-9706-BCB4353AAE42}"/>
              </a:ext>
            </a:extLst>
          </p:cNvPr>
          <p:cNvSpPr txBox="1"/>
          <p:nvPr/>
        </p:nvSpPr>
        <p:spPr>
          <a:xfrm>
            <a:off x="4264523" y="4380098"/>
            <a:ext cx="1219200" cy="400110"/>
          </a:xfrm>
          <a:prstGeom prst="rect">
            <a:avLst/>
          </a:prstGeom>
          <a:solidFill>
            <a:schemeClr val="bg1"/>
          </a:solidFill>
          <a:ln>
            <a:noFill/>
          </a:ln>
        </p:spPr>
        <p:txBody>
          <a:bodyPr>
            <a:spAutoFit/>
          </a:bodyPr>
          <a:lstStyle>
            <a:defPPr>
              <a:defRPr lang="en-US"/>
            </a:defPPr>
            <a:lvl1pPr>
              <a:spcBef>
                <a:spcPct val="50000"/>
              </a:spcBef>
              <a:buFontTx/>
              <a:buNone/>
              <a:defRPr sz="4000" b="1">
                <a:solidFill>
                  <a:srgbClr val="C00000"/>
                </a:solidFill>
                <a:cs typeface="Arial" panose="020B0604020202020204" pitchFamily="34" charset="0"/>
              </a:defRPr>
            </a:lvl1pPr>
            <a:lvl2pPr marL="742950" indent="-285750">
              <a:spcBef>
                <a:spcPct val="20000"/>
              </a:spcBef>
              <a:buChar char="–"/>
              <a:defRPr sz="2800">
                <a:latin typeface="Arial" panose="020B0604020202020204" pitchFamily="34" charset="0"/>
                <a:cs typeface="Arial" panose="020B0604020202020204" pitchFamily="34" charset="0"/>
              </a:defRPr>
            </a:lvl2pPr>
            <a:lvl3pPr marL="1143000" indent="-228600">
              <a:spcBef>
                <a:spcPct val="20000"/>
              </a:spcBef>
              <a:buChar char="•"/>
              <a:defRPr sz="2400">
                <a:latin typeface="Arial" panose="020B0604020202020204" pitchFamily="34" charset="0"/>
                <a:cs typeface="Arial" panose="020B0604020202020204" pitchFamily="34" charset="0"/>
              </a:defRPr>
            </a:lvl3pPr>
            <a:lvl4pPr marL="1600200" indent="-228600">
              <a:spcBef>
                <a:spcPct val="20000"/>
              </a:spcBef>
              <a:buChar char="–"/>
              <a:defRPr sz="2000">
                <a:latin typeface="Arial" panose="020B0604020202020204" pitchFamily="34" charset="0"/>
                <a:cs typeface="Arial" panose="020B0604020202020204" pitchFamily="34" charset="0"/>
              </a:defRPr>
            </a:lvl4pPr>
            <a:lvl5pPr marL="2057400" indent="-228600">
              <a:spcBef>
                <a:spcPct val="20000"/>
              </a:spcBef>
              <a:buChar char="»"/>
              <a:defRPr sz="2000">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latin typeface="Arial" panose="020B0604020202020204" pitchFamily="34" charset="0"/>
                <a:cs typeface="Arial" panose="020B0604020202020204" pitchFamily="34" charset="0"/>
              </a:defRPr>
            </a:lvl9pPr>
          </a:lstStyle>
          <a:p>
            <a:pPr marL="0" marR="0" lvl="0" indent="0" algn="ctr" defTabSz="457200" rtl="0" eaLnBrk="1" fontAlgn="auto" latinLnBrk="0" hangingPunct="1">
              <a:lnSpc>
                <a:spcPct val="100000"/>
              </a:lnSpc>
              <a:spcBef>
                <a:spcPct val="50000"/>
              </a:spcBef>
              <a:spcAft>
                <a:spcPts val="0"/>
              </a:spcAft>
              <a:buClrTx/>
              <a:buSzTx/>
              <a:buFontTx/>
              <a:buNone/>
              <a:tabLst/>
              <a:defRPr/>
            </a:pPr>
            <a:r>
              <a:rPr kumimoji="0" lang="es-PE" sz="2000" b="1" i="0" u="none" strike="noStrike" kern="1200" cap="none" spc="0" normalizeH="0" baseline="0" noProof="0" dirty="0">
                <a:ln>
                  <a:noFill/>
                </a:ln>
                <a:solidFill>
                  <a:srgbClr val="C00000"/>
                </a:solidFill>
                <a:effectLst/>
                <a:uLnTx/>
                <a:uFillTx/>
                <a:latin typeface="Calibri" panose="020F0502020204030204"/>
                <a:ea typeface="+mn-ea"/>
                <a:cs typeface="Arial" panose="020B0604020202020204" pitchFamily="34" charset="0"/>
              </a:rPr>
              <a:t>3.5*</a:t>
            </a:r>
          </a:p>
        </p:txBody>
      </p:sp>
      <p:cxnSp>
        <p:nvCxnSpPr>
          <p:cNvPr id="11" name="Conector recto de flecha 10">
            <a:extLst>
              <a:ext uri="{FF2B5EF4-FFF2-40B4-BE49-F238E27FC236}">
                <a16:creationId xmlns:a16="http://schemas.microsoft.com/office/drawing/2014/main" id="{49840D6E-8F92-4EEE-B425-B7E9B2C2E8D3}"/>
              </a:ext>
            </a:extLst>
          </p:cNvPr>
          <p:cNvCxnSpPr>
            <a:cxnSpLocks/>
          </p:cNvCxnSpPr>
          <p:nvPr/>
        </p:nvCxnSpPr>
        <p:spPr>
          <a:xfrm flipV="1">
            <a:off x="4422278" y="2284210"/>
            <a:ext cx="0" cy="2095888"/>
          </a:xfrm>
          <a:prstGeom prst="straightConnector1">
            <a:avLst/>
          </a:prstGeom>
          <a:ln>
            <a:solidFill>
              <a:schemeClr val="bg2">
                <a:lumMod val="2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3" name="CuadroTexto 12">
            <a:extLst>
              <a:ext uri="{FF2B5EF4-FFF2-40B4-BE49-F238E27FC236}">
                <a16:creationId xmlns:a16="http://schemas.microsoft.com/office/drawing/2014/main" id="{262D5A9C-EA2F-4924-B30F-A79295907E04}"/>
              </a:ext>
            </a:extLst>
          </p:cNvPr>
          <p:cNvSpPr txBox="1"/>
          <p:nvPr/>
        </p:nvSpPr>
        <p:spPr>
          <a:xfrm>
            <a:off x="4681189" y="3577034"/>
            <a:ext cx="300082"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s-PE" sz="1800" b="0" i="0" u="none" strike="noStrike" kern="1200" cap="none" spc="0" normalizeH="0" baseline="0" noProof="0" dirty="0">
                <a:ln>
                  <a:noFill/>
                </a:ln>
                <a:solidFill>
                  <a:prstClr val="black"/>
                </a:solidFill>
                <a:effectLst/>
                <a:uLnTx/>
                <a:uFillTx/>
                <a:latin typeface="Calibri" panose="020F0502020204030204"/>
                <a:ea typeface="+mn-ea"/>
                <a:cs typeface="+mn-cs"/>
              </a:rPr>
              <a:t>+</a:t>
            </a:r>
          </a:p>
        </p:txBody>
      </p:sp>
      <p:cxnSp>
        <p:nvCxnSpPr>
          <p:cNvPr id="17" name="Conector recto de flecha 16">
            <a:extLst>
              <a:ext uri="{FF2B5EF4-FFF2-40B4-BE49-F238E27FC236}">
                <a16:creationId xmlns:a16="http://schemas.microsoft.com/office/drawing/2014/main" id="{C2B24BA8-77CB-4053-9604-6EF57B61DF67}"/>
              </a:ext>
            </a:extLst>
          </p:cNvPr>
          <p:cNvCxnSpPr>
            <a:cxnSpLocks/>
          </p:cNvCxnSpPr>
          <p:nvPr/>
        </p:nvCxnSpPr>
        <p:spPr>
          <a:xfrm>
            <a:off x="4422278" y="4780208"/>
            <a:ext cx="0" cy="893542"/>
          </a:xfrm>
          <a:prstGeom prst="straightConnector1">
            <a:avLst/>
          </a:prstGeom>
          <a:ln>
            <a:solidFill>
              <a:schemeClr val="bg2">
                <a:lumMod val="2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8" name="CuadroTexto 17">
            <a:extLst>
              <a:ext uri="{FF2B5EF4-FFF2-40B4-BE49-F238E27FC236}">
                <a16:creationId xmlns:a16="http://schemas.microsoft.com/office/drawing/2014/main" id="{C7062153-1868-4466-87D4-BB52B037F352}"/>
              </a:ext>
            </a:extLst>
          </p:cNvPr>
          <p:cNvSpPr txBox="1"/>
          <p:nvPr/>
        </p:nvSpPr>
        <p:spPr>
          <a:xfrm>
            <a:off x="4703631" y="5161068"/>
            <a:ext cx="255198" cy="369332"/>
          </a:xfrm>
          <a:prstGeom prst="rect">
            <a:avLst/>
          </a:prstGeom>
          <a:noFill/>
        </p:spPr>
        <p:txBody>
          <a:bodyPr wrap="none" rtlCol="0">
            <a:spAutoFit/>
          </a:bodyPr>
          <a:lstStyle>
            <a:defPPr>
              <a:defRPr lang="en-US"/>
            </a:def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s-PE" sz="1800" b="0" i="0" u="none" strike="noStrike" kern="1200" cap="none" spc="0" normalizeH="0" baseline="0" noProof="0" dirty="0">
                <a:ln>
                  <a:noFill/>
                </a:ln>
                <a:solidFill>
                  <a:prstClr val="black"/>
                </a:solidFill>
                <a:effectLst/>
                <a:uLnTx/>
                <a:uFillTx/>
                <a:latin typeface="Calibri" panose="020F0502020204030204"/>
                <a:ea typeface="+mn-ea"/>
                <a:cs typeface="+mn-cs"/>
              </a:rPr>
              <a:t>-</a:t>
            </a:r>
          </a:p>
        </p:txBody>
      </p:sp>
      <p:sp>
        <p:nvSpPr>
          <p:cNvPr id="22" name="CuadroTexto 21">
            <a:extLst>
              <a:ext uri="{FF2B5EF4-FFF2-40B4-BE49-F238E27FC236}">
                <a16:creationId xmlns:a16="http://schemas.microsoft.com/office/drawing/2014/main" id="{E6707C62-484D-481B-A3A3-DAAA613500DD}"/>
              </a:ext>
            </a:extLst>
          </p:cNvPr>
          <p:cNvSpPr txBox="1"/>
          <p:nvPr/>
        </p:nvSpPr>
        <p:spPr>
          <a:xfrm>
            <a:off x="372066" y="6507592"/>
            <a:ext cx="5826032"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s-PE" sz="1200" b="0" i="0" u="none" strike="noStrike" kern="1200" cap="none" spc="0" normalizeH="0" baseline="0" noProof="0" dirty="0">
                <a:ln>
                  <a:noFill/>
                </a:ln>
                <a:solidFill>
                  <a:prstClr val="black"/>
                </a:solidFill>
                <a:effectLst/>
                <a:uLnTx/>
                <a:uFillTx/>
                <a:latin typeface="Calibri" panose="020F0502020204030204"/>
                <a:ea typeface="+mn-ea"/>
                <a:cs typeface="+mn-cs"/>
              </a:rPr>
              <a:t>* Benchmark deseado  para las instituciones públicas </a:t>
            </a:r>
          </a:p>
        </p:txBody>
      </p:sp>
      <p:sp>
        <p:nvSpPr>
          <p:cNvPr id="23" name="Rectangle 131">
            <a:extLst>
              <a:ext uri="{FF2B5EF4-FFF2-40B4-BE49-F238E27FC236}">
                <a16:creationId xmlns:a16="http://schemas.microsoft.com/office/drawing/2014/main" id="{AD5D36AB-CAA7-4AC0-BF06-5120026561CA}"/>
              </a:ext>
            </a:extLst>
          </p:cNvPr>
          <p:cNvSpPr>
            <a:spLocks noChangeArrowheads="1"/>
          </p:cNvSpPr>
          <p:nvPr/>
        </p:nvSpPr>
        <p:spPr bwMode="auto">
          <a:xfrm>
            <a:off x="5530444" y="2093315"/>
            <a:ext cx="4168987" cy="3908762"/>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p>
            <a:pPr marL="285750" marR="0" lvl="0" indent="-285750" algn="just" defTabSz="457200" rtl="0" eaLnBrk="0" fontAlgn="auto" latinLnBrk="0" hangingPunct="0">
              <a:lnSpc>
                <a:spcPct val="100000"/>
              </a:lnSpc>
              <a:spcBef>
                <a:spcPts val="0"/>
              </a:spcBef>
              <a:spcAft>
                <a:spcPts val="0"/>
              </a:spcAft>
              <a:buClrTx/>
              <a:buSzTx/>
              <a:buFont typeface="Wingdings" panose="05000000000000000000" pitchFamily="2" charset="2"/>
              <a:buChar char="§"/>
              <a:tabLst/>
              <a:defRPr/>
            </a:pPr>
            <a:r>
              <a:rPr kumimoji="0" lang="es-PE" altLang="es-ES" sz="1550" b="0" i="0" u="none" strike="noStrike" kern="1200" cap="none" spc="0" normalizeH="0" baseline="0" noProof="0" dirty="0">
                <a:ln>
                  <a:noFill/>
                </a:ln>
                <a:effectLst/>
                <a:uLnTx/>
                <a:uFillTx/>
                <a:latin typeface="Calibri" panose="020F0502020204030204" pitchFamily="34" charset="0"/>
                <a:ea typeface="+mn-ea"/>
                <a:cs typeface="Calibri" panose="020F0502020204030204" pitchFamily="34" charset="0"/>
              </a:rPr>
              <a:t>En relación a los servicios evaluados, </a:t>
            </a:r>
            <a:r>
              <a:rPr lang="es-PE" altLang="es-ES" sz="1550" dirty="0">
                <a:latin typeface="Calibri" panose="020F0502020204030204" pitchFamily="34" charset="0"/>
                <a:cs typeface="Calibri" panose="020F0502020204030204" pitchFamily="34" charset="0"/>
              </a:rPr>
              <a:t>Compulsas </a:t>
            </a:r>
            <a:r>
              <a:rPr kumimoji="0" lang="es-PE" altLang="es-ES" sz="1550" b="0" i="0" u="none" strike="noStrike" kern="1200" cap="none" spc="0" normalizeH="0" baseline="0" noProof="0" dirty="0">
                <a:ln>
                  <a:noFill/>
                </a:ln>
                <a:effectLst/>
                <a:uLnTx/>
                <a:uFillTx/>
                <a:latin typeface="Calibri" panose="020F0502020204030204" pitchFamily="34" charset="0"/>
                <a:ea typeface="+mn-ea"/>
                <a:cs typeface="Calibri" panose="020F0502020204030204" pitchFamily="34" charset="0"/>
              </a:rPr>
              <a:t>y Trámites Presencial obtuvieron los mayores índices de satisfacción, el primero corresponde al proceso de Fiscalización; mientras que el segundo al proceso de Asistencia al Contribuyente y ciudadano. </a:t>
            </a:r>
          </a:p>
          <a:p>
            <a:pPr marL="285750" marR="0" lvl="0" indent="-285750" algn="just" defTabSz="457200" rtl="0" eaLnBrk="0" fontAlgn="auto" latinLnBrk="0" hangingPunct="0">
              <a:lnSpc>
                <a:spcPct val="100000"/>
              </a:lnSpc>
              <a:spcBef>
                <a:spcPts val="0"/>
              </a:spcBef>
              <a:spcAft>
                <a:spcPts val="0"/>
              </a:spcAft>
              <a:buClrTx/>
              <a:buSzTx/>
              <a:buFont typeface="Wingdings" panose="05000000000000000000" pitchFamily="2" charset="2"/>
              <a:buChar char="§"/>
              <a:tabLst/>
              <a:defRPr/>
            </a:pPr>
            <a:endParaRPr kumimoji="0" lang="es-PE" sz="1550" b="0" i="0" u="none" strike="noStrike" kern="1200" cap="none" spc="0" normalizeH="0" baseline="0" noProof="0" dirty="0">
              <a:ln>
                <a:noFill/>
              </a:ln>
              <a:solidFill>
                <a:srgbClr val="C00000"/>
              </a:solidFill>
              <a:effectLst/>
              <a:uLnTx/>
              <a:uFillTx/>
              <a:latin typeface="Calibri" panose="020F0502020204030204" pitchFamily="34" charset="0"/>
              <a:ea typeface="+mn-ea"/>
              <a:cs typeface="Calibri" panose="020F0502020204030204" pitchFamily="34" charset="0"/>
            </a:endParaRPr>
          </a:p>
          <a:p>
            <a:pPr marL="285750" marR="0" lvl="0" indent="-285750" algn="just" defTabSz="457200" rtl="0" eaLnBrk="0" fontAlgn="auto" latinLnBrk="0" hangingPunct="0">
              <a:lnSpc>
                <a:spcPct val="100000"/>
              </a:lnSpc>
              <a:spcBef>
                <a:spcPts val="0"/>
              </a:spcBef>
              <a:spcAft>
                <a:spcPts val="0"/>
              </a:spcAft>
              <a:buClrTx/>
              <a:buSzTx/>
              <a:buFont typeface="Wingdings" panose="05000000000000000000" pitchFamily="2" charset="2"/>
              <a:buChar char="§"/>
              <a:tabLst/>
              <a:defRPr/>
            </a:pPr>
            <a:r>
              <a:rPr kumimoji="0" lang="es-PE" sz="1550" b="0" i="0" u="none" strike="noStrike" kern="1200" cap="none" spc="0" normalizeH="0" baseline="0" noProof="0" dirty="0">
                <a:ln>
                  <a:noFill/>
                </a:ln>
                <a:effectLst/>
                <a:uLnTx/>
                <a:uFillTx/>
                <a:latin typeface="Calibri" panose="020F0502020204030204" pitchFamily="34" charset="0"/>
                <a:ea typeface="+mn-ea"/>
                <a:cs typeface="Calibri" panose="020F0502020204030204" pitchFamily="34" charset="0"/>
              </a:rPr>
              <a:t>El servicio con el menor índice de satisfacción es el de Cobranza Coactiva que forma parte del proceso  de Gestión y </a:t>
            </a:r>
            <a:r>
              <a:rPr lang="es-PE" sz="1550" dirty="0">
                <a:latin typeface="Calibri" panose="020F0502020204030204" pitchFamily="34" charset="0"/>
                <a:cs typeface="Calibri" panose="020F0502020204030204" pitchFamily="34" charset="0"/>
              </a:rPr>
              <a:t>Recuperación</a:t>
            </a:r>
            <a:r>
              <a:rPr kumimoji="0" lang="es-PE" sz="1550" b="0" i="0" u="none" strike="noStrike" kern="1200" cap="none" spc="0" normalizeH="0" baseline="0" noProof="0" dirty="0">
                <a:ln>
                  <a:noFill/>
                </a:ln>
                <a:effectLst/>
                <a:uLnTx/>
                <a:uFillTx/>
                <a:latin typeface="Calibri" panose="020F0502020204030204" pitchFamily="34" charset="0"/>
                <a:ea typeface="+mn-ea"/>
                <a:cs typeface="Calibri" panose="020F0502020204030204" pitchFamily="34" charset="0"/>
              </a:rPr>
              <a:t> de Deuda. </a:t>
            </a:r>
          </a:p>
          <a:p>
            <a:pPr marL="285750" marR="0" lvl="0" indent="-285750" algn="just" defTabSz="457200" rtl="0" eaLnBrk="0" fontAlgn="auto" latinLnBrk="0" hangingPunct="0">
              <a:lnSpc>
                <a:spcPct val="100000"/>
              </a:lnSpc>
              <a:spcBef>
                <a:spcPts val="0"/>
              </a:spcBef>
              <a:spcAft>
                <a:spcPts val="0"/>
              </a:spcAft>
              <a:buClrTx/>
              <a:buSzTx/>
              <a:buFont typeface="Wingdings" panose="05000000000000000000" pitchFamily="2" charset="2"/>
              <a:buChar char="§"/>
              <a:tabLst/>
              <a:defRPr/>
            </a:pPr>
            <a:endParaRPr kumimoji="0" lang="es-PE" sz="1550" b="0" i="0" u="none" strike="noStrike" kern="1200" cap="none" spc="0" normalizeH="0" baseline="0" noProof="0" dirty="0">
              <a:ln>
                <a:noFill/>
              </a:ln>
              <a:effectLst/>
              <a:uLnTx/>
              <a:uFillTx/>
              <a:latin typeface="Calibri" panose="020F0502020204030204" pitchFamily="34" charset="0"/>
              <a:ea typeface="+mn-ea"/>
              <a:cs typeface="Calibri" panose="020F0502020204030204" pitchFamily="34" charset="0"/>
            </a:endParaRPr>
          </a:p>
          <a:p>
            <a:pPr marL="285750" marR="0" lvl="0" indent="-285750" algn="just" defTabSz="457200" rtl="0" eaLnBrk="0" fontAlgn="auto" latinLnBrk="0" hangingPunct="0">
              <a:lnSpc>
                <a:spcPct val="100000"/>
              </a:lnSpc>
              <a:spcBef>
                <a:spcPts val="0"/>
              </a:spcBef>
              <a:spcAft>
                <a:spcPts val="0"/>
              </a:spcAft>
              <a:buClrTx/>
              <a:buSzTx/>
              <a:buFont typeface="Wingdings" panose="05000000000000000000" pitchFamily="2" charset="2"/>
              <a:buChar char="§"/>
              <a:tabLst/>
              <a:defRPr/>
            </a:pPr>
            <a:r>
              <a:rPr kumimoji="0" lang="es-PE" sz="1550" b="0" i="0" u="none" strike="noStrike" kern="1200" cap="none" spc="0" normalizeH="0" baseline="0" noProof="0" dirty="0">
                <a:ln>
                  <a:noFill/>
                </a:ln>
                <a:effectLst/>
                <a:uLnTx/>
                <a:uFillTx/>
                <a:latin typeface="Calibri" panose="020F0502020204030204" pitchFamily="34" charset="0"/>
                <a:ea typeface="+mn-ea"/>
                <a:cs typeface="Calibri" panose="020F0502020204030204" pitchFamily="34" charset="0"/>
              </a:rPr>
              <a:t>Seis son los servicios que superan el benchmark de 3.5 (para instituciones públicas); mientras que </a:t>
            </a:r>
            <a:r>
              <a:rPr lang="es-PE" sz="1550" dirty="0">
                <a:latin typeface="Calibri" panose="020F0502020204030204" pitchFamily="34" charset="0"/>
                <a:cs typeface="Calibri" panose="020F0502020204030204" pitchFamily="34" charset="0"/>
              </a:rPr>
              <a:t>tres</a:t>
            </a:r>
            <a:r>
              <a:rPr kumimoji="0" lang="es-PE" sz="1550" b="0" i="0" u="none" strike="noStrike" kern="1200" cap="none" spc="0" normalizeH="0" baseline="0" noProof="0" dirty="0">
                <a:ln>
                  <a:noFill/>
                </a:ln>
                <a:effectLst/>
                <a:uLnTx/>
                <a:uFillTx/>
                <a:latin typeface="Calibri" panose="020F0502020204030204" pitchFamily="34" charset="0"/>
                <a:ea typeface="+mn-ea"/>
                <a:cs typeface="Calibri" panose="020F0502020204030204" pitchFamily="34" charset="0"/>
              </a:rPr>
              <a:t> se encuentran por debajo del mismo. </a:t>
            </a:r>
            <a:endParaRPr kumimoji="0" lang="es-ES" altLang="es-ES" sz="1550" b="0" i="0" u="none" strike="noStrike" kern="1200" cap="none" spc="0" normalizeH="0" baseline="0" noProof="0" dirty="0">
              <a:ln>
                <a:noFill/>
              </a:ln>
              <a:effectLst/>
              <a:uLnTx/>
              <a:uFillTx/>
              <a:latin typeface="Calibri" panose="020F0502020204030204" pitchFamily="34" charset="0"/>
              <a:ea typeface="+mn-ea"/>
              <a:cs typeface="Calibri" panose="020F0502020204030204" pitchFamily="34" charset="0"/>
            </a:endParaRPr>
          </a:p>
        </p:txBody>
      </p:sp>
      <p:sp>
        <p:nvSpPr>
          <p:cNvPr id="24" name="CuadroTexto 23">
            <a:extLst>
              <a:ext uri="{FF2B5EF4-FFF2-40B4-BE49-F238E27FC236}">
                <a16:creationId xmlns:a16="http://schemas.microsoft.com/office/drawing/2014/main" id="{10532F54-DF52-4BA6-B1A5-F775B64A53B4}"/>
              </a:ext>
            </a:extLst>
          </p:cNvPr>
          <p:cNvSpPr txBox="1"/>
          <p:nvPr/>
        </p:nvSpPr>
        <p:spPr>
          <a:xfrm>
            <a:off x="301896" y="1032595"/>
            <a:ext cx="3812339"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s-PE" sz="1800" b="0" i="0" u="sng" strike="noStrike" kern="1200" cap="none" spc="0" normalizeH="0" baseline="0" noProof="0" dirty="0">
                <a:ln>
                  <a:noFill/>
                </a:ln>
                <a:solidFill>
                  <a:prstClr val="black"/>
                </a:solidFill>
                <a:effectLst/>
                <a:uLnTx/>
                <a:uFillTx/>
                <a:latin typeface="Calibri" panose="020F0502020204030204"/>
                <a:ea typeface="+mn-ea"/>
                <a:cs typeface="+mn-cs"/>
              </a:rPr>
              <a:t>Unidad de negocios Tributos Internos</a:t>
            </a:r>
          </a:p>
        </p:txBody>
      </p:sp>
    </p:spTree>
    <p:extLst>
      <p:ext uri="{BB962C8B-B14F-4D97-AF65-F5344CB8AC3E}">
        <p14:creationId xmlns:p14="http://schemas.microsoft.com/office/powerpoint/2010/main" val="259538311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 name="Rectangle 131">
            <a:extLst>
              <a:ext uri="{FF2B5EF4-FFF2-40B4-BE49-F238E27FC236}">
                <a16:creationId xmlns:a16="http://schemas.microsoft.com/office/drawing/2014/main" id="{EFCCCB01-2E0D-412F-A7A8-7FF6F66B9480}"/>
              </a:ext>
            </a:extLst>
          </p:cNvPr>
          <p:cNvSpPr>
            <a:spLocks noChangeArrowheads="1"/>
          </p:cNvSpPr>
          <p:nvPr/>
        </p:nvSpPr>
        <p:spPr bwMode="auto">
          <a:xfrm>
            <a:off x="471556" y="1322923"/>
            <a:ext cx="8962887" cy="5178341"/>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p>
            <a:pPr marL="0" marR="0" lvl="0" indent="0" algn="just" defTabSz="457200" rtl="0" eaLnBrk="0" fontAlgn="auto" latinLnBrk="0" hangingPunct="0">
              <a:lnSpc>
                <a:spcPct val="100000"/>
              </a:lnSpc>
              <a:spcBef>
                <a:spcPts val="0"/>
              </a:spcBef>
              <a:spcAft>
                <a:spcPts val="0"/>
              </a:spcAft>
              <a:buClrTx/>
              <a:buSzTx/>
              <a:buFontTx/>
              <a:buNone/>
              <a:tabLst/>
              <a:defRPr/>
            </a:pPr>
            <a:endParaRPr kumimoji="0" lang="es-PE" sz="1550" b="0" i="0" u="none" strike="noStrike" kern="1200" cap="none" spc="0" normalizeH="0" baseline="0" noProof="0" dirty="0">
              <a:ln>
                <a:noFill/>
              </a:ln>
              <a:effectLst/>
              <a:uLnTx/>
              <a:uFillTx/>
              <a:latin typeface="Calibri" panose="020F0502020204030204" pitchFamily="34" charset="0"/>
              <a:ea typeface="+mn-ea"/>
              <a:cs typeface="Calibri" panose="020F0502020204030204" pitchFamily="34" charset="0"/>
            </a:endParaRPr>
          </a:p>
          <a:p>
            <a:pPr marL="285750" marR="0" lvl="0" indent="-285750" algn="just" defTabSz="457200" rtl="0" eaLnBrk="0" fontAlgn="auto" latinLnBrk="0" hangingPunct="0">
              <a:lnSpc>
                <a:spcPct val="100000"/>
              </a:lnSpc>
              <a:spcBef>
                <a:spcPts val="0"/>
              </a:spcBef>
              <a:spcAft>
                <a:spcPts val="0"/>
              </a:spcAft>
              <a:buClrTx/>
              <a:buSzTx/>
              <a:buFont typeface="Wingdings" panose="05000000000000000000" pitchFamily="2" charset="2"/>
              <a:buChar char="§"/>
              <a:tabLst/>
              <a:defRPr/>
            </a:pPr>
            <a:r>
              <a:rPr kumimoji="0" lang="es-ES" sz="1550" b="0" i="0" u="none" strike="noStrike" kern="1200" cap="none" spc="0" normalizeH="0" baseline="0" noProof="0" dirty="0">
                <a:ln>
                  <a:noFill/>
                </a:ln>
                <a:effectLst/>
                <a:uLnTx/>
                <a:uFillTx/>
                <a:latin typeface="Calibri" panose="020F0502020204030204" pitchFamily="34" charset="0"/>
                <a:ea typeface="+mn-ea"/>
                <a:cs typeface="Calibri" panose="020F0502020204030204" pitchFamily="34" charset="0"/>
              </a:rPr>
              <a:t>En relación a la unidad de negocios Tributos, el proceso de Asistencia al Contribuyente y Ciudadano tiene el mayor nivel de satisfacción (3.87). Asimismo, a nivel general los servicios con mejores resultados son: Compulsas (Proceso de Fiscalización); seguido de Trámites presencial y Cabinas (proceso de Asistencia y Atención al Usuario).</a:t>
            </a:r>
          </a:p>
          <a:p>
            <a:pPr marR="0" lvl="0" algn="just" defTabSz="457200" rtl="0" eaLnBrk="0" fontAlgn="auto" latinLnBrk="0" hangingPunct="0">
              <a:lnSpc>
                <a:spcPct val="100000"/>
              </a:lnSpc>
              <a:spcBef>
                <a:spcPts val="0"/>
              </a:spcBef>
              <a:spcAft>
                <a:spcPts val="0"/>
              </a:spcAft>
              <a:buClrTx/>
              <a:buSzTx/>
              <a:tabLst/>
              <a:defRPr/>
            </a:pPr>
            <a:endParaRPr kumimoji="0" lang="es-ES" sz="1550" b="0" i="0" u="none" strike="noStrike" kern="1200" cap="none" spc="0" normalizeH="0" baseline="0" noProof="0" dirty="0">
              <a:ln>
                <a:noFill/>
              </a:ln>
              <a:effectLst/>
              <a:uLnTx/>
              <a:uFillTx/>
              <a:latin typeface="Calibri" panose="020F0502020204030204" pitchFamily="34" charset="0"/>
              <a:ea typeface="+mn-ea"/>
              <a:cs typeface="Calibri" panose="020F0502020204030204" pitchFamily="34" charset="0"/>
            </a:endParaRPr>
          </a:p>
          <a:p>
            <a:pPr marL="285750" marR="0" lvl="0" indent="-285750" algn="just" defTabSz="457200" rtl="0" eaLnBrk="0" fontAlgn="auto" latinLnBrk="0" hangingPunct="0">
              <a:lnSpc>
                <a:spcPct val="100000"/>
              </a:lnSpc>
              <a:spcBef>
                <a:spcPts val="0"/>
              </a:spcBef>
              <a:spcAft>
                <a:spcPts val="0"/>
              </a:spcAft>
              <a:buClrTx/>
              <a:buSzTx/>
              <a:buFont typeface="Wingdings" panose="05000000000000000000" pitchFamily="2" charset="2"/>
              <a:buChar char="§"/>
              <a:tabLst/>
              <a:defRPr/>
            </a:pPr>
            <a:r>
              <a:rPr kumimoji="0" lang="es-ES" sz="1550" b="0" i="0" u="none" strike="noStrike" kern="1200" cap="none" spc="0" normalizeH="0" baseline="0" noProof="0" dirty="0">
                <a:ln>
                  <a:noFill/>
                </a:ln>
                <a:effectLst/>
                <a:uLnTx/>
                <a:uFillTx/>
                <a:latin typeface="Calibri" panose="020F0502020204030204" pitchFamily="34" charset="0"/>
                <a:ea typeface="+mn-ea"/>
                <a:cs typeface="Calibri" panose="020F0502020204030204" pitchFamily="34" charset="0"/>
              </a:rPr>
              <a:t>El proceso de Gestión y Recuperación de la Deuda obtuvo el menor nivel de satisfacción (3.13), junto con el servicio de Cobranza Coactiva. </a:t>
            </a:r>
          </a:p>
          <a:p>
            <a:pPr marL="0" marR="0" lvl="0" indent="0" algn="just" defTabSz="457200" rtl="0" eaLnBrk="0" fontAlgn="auto" latinLnBrk="0" hangingPunct="0">
              <a:lnSpc>
                <a:spcPct val="100000"/>
              </a:lnSpc>
              <a:spcBef>
                <a:spcPts val="0"/>
              </a:spcBef>
              <a:spcAft>
                <a:spcPts val="0"/>
              </a:spcAft>
              <a:buClrTx/>
              <a:buSzTx/>
              <a:buFontTx/>
              <a:buNone/>
              <a:tabLst/>
              <a:defRPr/>
            </a:pPr>
            <a:endParaRPr kumimoji="0" lang="es-ES" sz="1550" b="0" i="0" u="none" strike="noStrike" kern="1200" cap="none" spc="0" normalizeH="0" baseline="0" noProof="0" dirty="0">
              <a:ln>
                <a:noFill/>
              </a:ln>
              <a:effectLst/>
              <a:uLnTx/>
              <a:uFillTx/>
              <a:latin typeface="Calibri" panose="020F0502020204030204" pitchFamily="34" charset="0"/>
              <a:ea typeface="+mn-ea"/>
              <a:cs typeface="Calibri" panose="020F0502020204030204" pitchFamily="34" charset="0"/>
            </a:endParaRPr>
          </a:p>
          <a:p>
            <a:pPr marL="285750" marR="0" lvl="0" indent="-285750" algn="just" defTabSz="457200" rtl="0" eaLnBrk="0" fontAlgn="auto" latinLnBrk="0" hangingPunct="0">
              <a:lnSpc>
                <a:spcPct val="100000"/>
              </a:lnSpc>
              <a:spcBef>
                <a:spcPts val="0"/>
              </a:spcBef>
              <a:spcAft>
                <a:spcPts val="0"/>
              </a:spcAft>
              <a:buClrTx/>
              <a:buSzTx/>
              <a:buFont typeface="Wingdings" panose="05000000000000000000" pitchFamily="2" charset="2"/>
              <a:buChar char="§"/>
              <a:tabLst/>
              <a:defRPr/>
            </a:pPr>
            <a:r>
              <a:rPr kumimoji="0" lang="es-ES" sz="1550" b="0" i="0" u="none" strike="noStrike" kern="1200" cap="none" spc="0" normalizeH="0" baseline="0" noProof="0" dirty="0">
                <a:ln>
                  <a:noFill/>
                </a:ln>
                <a:effectLst/>
                <a:uLnTx/>
                <a:uFillTx/>
                <a:latin typeface="Calibri" panose="020F0502020204030204" pitchFamily="34" charset="0"/>
                <a:ea typeface="+mn-ea"/>
                <a:cs typeface="Calibri" panose="020F0502020204030204" pitchFamily="34" charset="0"/>
              </a:rPr>
              <a:t>En el servicio de Compulsas las dimensiones con el mayor índice de satisfacción son</a:t>
            </a:r>
            <a:r>
              <a:rPr lang="es-ES" sz="1550" dirty="0">
                <a:latin typeface="Calibri" panose="020F0502020204030204" pitchFamily="34" charset="0"/>
                <a:cs typeface="Calibri" panose="020F0502020204030204" pitchFamily="34" charset="0"/>
              </a:rPr>
              <a:t> </a:t>
            </a:r>
            <a:r>
              <a:rPr kumimoji="0" lang="es-ES" sz="1550" b="0" i="0" u="none" strike="noStrike" kern="1200" cap="none" spc="0" normalizeH="0" baseline="0" noProof="0" dirty="0">
                <a:ln>
                  <a:noFill/>
                </a:ln>
                <a:effectLst/>
                <a:uLnTx/>
                <a:uFillTx/>
                <a:latin typeface="Calibri" panose="020F0502020204030204" pitchFamily="34" charset="0"/>
                <a:ea typeface="+mn-ea"/>
                <a:cs typeface="Calibri" panose="020F0502020204030204" pitchFamily="34" charset="0"/>
              </a:rPr>
              <a:t>Elementos Tangibles y Calidez, ambas relacionadas con el personal de atención; </a:t>
            </a:r>
            <a:r>
              <a:rPr lang="es-ES" sz="1550" dirty="0">
                <a:latin typeface="Calibri" panose="020F0502020204030204" pitchFamily="34" charset="0"/>
                <a:cs typeface="Calibri" panose="020F0502020204030204" pitchFamily="34" charset="0"/>
              </a:rPr>
              <a:t>asimismo </a:t>
            </a:r>
            <a:r>
              <a:rPr kumimoji="0" lang="es-ES" sz="1550" b="0" i="0" u="none" strike="noStrike" kern="1200" cap="none" spc="0" normalizeH="0" baseline="0" noProof="0" dirty="0">
                <a:ln>
                  <a:noFill/>
                </a:ln>
                <a:effectLst/>
                <a:uLnTx/>
                <a:uFillTx/>
                <a:latin typeface="Calibri" panose="020F0502020204030204" pitchFamily="34" charset="0"/>
                <a:ea typeface="+mn-ea"/>
                <a:cs typeface="Calibri" panose="020F0502020204030204" pitchFamily="34" charset="0"/>
              </a:rPr>
              <a:t>en el servicio de Trámites Presencial la dimensión con mejor resultado es  Elementos Tangibles</a:t>
            </a:r>
            <a:r>
              <a:rPr lang="es-ES" sz="1550" dirty="0">
                <a:latin typeface="Calibri" panose="020F0502020204030204" pitchFamily="34" charset="0"/>
                <a:cs typeface="Calibri" panose="020F0502020204030204" pitchFamily="34" charset="0"/>
              </a:rPr>
              <a:t>.</a:t>
            </a:r>
          </a:p>
          <a:p>
            <a:pPr marR="0" lvl="0" algn="just" defTabSz="457200" rtl="0" eaLnBrk="0" fontAlgn="auto" latinLnBrk="0" hangingPunct="0">
              <a:lnSpc>
                <a:spcPct val="100000"/>
              </a:lnSpc>
              <a:spcBef>
                <a:spcPts val="0"/>
              </a:spcBef>
              <a:spcAft>
                <a:spcPts val="0"/>
              </a:spcAft>
              <a:buClrTx/>
              <a:buSzTx/>
              <a:tabLst/>
              <a:defRPr/>
            </a:pPr>
            <a:endParaRPr kumimoji="0" lang="es-ES" sz="1550" b="0" i="0" u="none" strike="noStrike" kern="1200" cap="none" spc="0" normalizeH="0" baseline="0" noProof="0" dirty="0">
              <a:ln>
                <a:noFill/>
              </a:ln>
              <a:effectLst/>
              <a:uLnTx/>
              <a:uFillTx/>
              <a:latin typeface="Calibri" panose="020F0502020204030204" pitchFamily="34" charset="0"/>
              <a:ea typeface="+mn-ea"/>
              <a:cs typeface="Calibri" panose="020F0502020204030204" pitchFamily="34" charset="0"/>
            </a:endParaRPr>
          </a:p>
          <a:p>
            <a:pPr marL="285750" marR="0" lvl="0" indent="-285750" algn="just" defTabSz="457200" rtl="0" eaLnBrk="0" fontAlgn="auto" latinLnBrk="0" hangingPunct="0">
              <a:lnSpc>
                <a:spcPct val="100000"/>
              </a:lnSpc>
              <a:spcBef>
                <a:spcPts val="0"/>
              </a:spcBef>
              <a:spcAft>
                <a:spcPts val="0"/>
              </a:spcAft>
              <a:buClrTx/>
              <a:buSzTx/>
              <a:buFont typeface="Wingdings" panose="05000000000000000000" pitchFamily="2" charset="2"/>
              <a:buChar char="§"/>
              <a:tabLst/>
              <a:defRPr/>
            </a:pPr>
            <a:r>
              <a:rPr kumimoji="0" lang="es-ES" sz="1550" b="0" i="0" u="none" strike="noStrike" kern="1200" cap="none" spc="0" normalizeH="0" baseline="0" noProof="0" dirty="0">
                <a:ln>
                  <a:noFill/>
                </a:ln>
                <a:effectLst/>
                <a:uLnTx/>
                <a:uFillTx/>
                <a:latin typeface="Calibri" panose="020F0502020204030204" pitchFamily="34" charset="0"/>
                <a:ea typeface="+mn-ea"/>
                <a:cs typeface="Calibri" panose="020F0502020204030204" pitchFamily="34" charset="0"/>
              </a:rPr>
              <a:t>Para el Servicio de Cobranza Coactiva la dimensión con menor nivel de satisfacción es Conocimiento Técnico. </a:t>
            </a:r>
          </a:p>
          <a:p>
            <a:pPr marL="285750" marR="0" lvl="0" indent="-285750" algn="just" defTabSz="457200" rtl="0" eaLnBrk="0" fontAlgn="auto" latinLnBrk="0" hangingPunct="0">
              <a:lnSpc>
                <a:spcPct val="100000"/>
              </a:lnSpc>
              <a:spcBef>
                <a:spcPts val="0"/>
              </a:spcBef>
              <a:spcAft>
                <a:spcPts val="0"/>
              </a:spcAft>
              <a:buClrTx/>
              <a:buSzTx/>
              <a:buFont typeface="Wingdings" panose="05000000000000000000" pitchFamily="2" charset="2"/>
              <a:buChar char="§"/>
              <a:tabLst/>
              <a:defRPr/>
            </a:pPr>
            <a:endParaRPr kumimoji="0" lang="es-ES" sz="1550" b="0" i="0" u="none" strike="noStrike" kern="1200" cap="none" spc="0" normalizeH="0" baseline="0" noProof="0" dirty="0">
              <a:ln>
                <a:noFill/>
              </a:ln>
              <a:solidFill>
                <a:srgbClr val="FF0000"/>
              </a:solidFill>
              <a:effectLst/>
              <a:uLnTx/>
              <a:uFillTx/>
              <a:latin typeface="Calibri" panose="020F0502020204030204" pitchFamily="34" charset="0"/>
              <a:ea typeface="+mn-ea"/>
              <a:cs typeface="Calibri" panose="020F0502020204030204" pitchFamily="34" charset="0"/>
            </a:endParaRPr>
          </a:p>
          <a:p>
            <a:pPr marL="285750" indent="-285750" algn="just" eaLnBrk="0" hangingPunct="0">
              <a:buFont typeface="Wingdings" panose="05000000000000000000" pitchFamily="2" charset="2"/>
              <a:buChar char="§"/>
              <a:defRPr/>
            </a:pPr>
            <a:r>
              <a:rPr lang="es-ES" sz="1550" dirty="0">
                <a:latin typeface="Calibri" panose="020F0502020204030204" pitchFamily="34" charset="0"/>
                <a:cs typeface="Calibri" panose="020F0502020204030204" pitchFamily="34" charset="0"/>
              </a:rPr>
              <a:t>Comparando con los resultados de la medición anterior, tres servicios de la unidad de negocios tributos subieron su nivel de satisfacción, destaca el servicio de Compulsas que incrementó en 0.22 puntos. Asimismo, seis servicios bajaron su nivel de satisfacción, principalmente el servicio de chat virtual que redujo en -0.50 puntos. </a:t>
            </a:r>
          </a:p>
          <a:p>
            <a:pPr algn="just" eaLnBrk="0" hangingPunct="0">
              <a:defRPr/>
            </a:pPr>
            <a:endParaRPr lang="es-ES" sz="1550" dirty="0">
              <a:latin typeface="Calibri" panose="020F0502020204030204" pitchFamily="34" charset="0"/>
              <a:cs typeface="Calibri" panose="020F0502020204030204" pitchFamily="34" charset="0"/>
            </a:endParaRPr>
          </a:p>
        </p:txBody>
      </p:sp>
      <p:sp>
        <p:nvSpPr>
          <p:cNvPr id="6" name="Título 2">
            <a:extLst>
              <a:ext uri="{FF2B5EF4-FFF2-40B4-BE49-F238E27FC236}">
                <a16:creationId xmlns:a16="http://schemas.microsoft.com/office/drawing/2014/main" id="{F2DB66A3-CBD9-4B49-8B1D-0A793D114DB1}"/>
              </a:ext>
            </a:extLst>
          </p:cNvPr>
          <p:cNvSpPr>
            <a:spLocks noGrp="1"/>
          </p:cNvSpPr>
          <p:nvPr>
            <p:ph type="title"/>
          </p:nvPr>
        </p:nvSpPr>
        <p:spPr>
          <a:xfrm>
            <a:off x="231727" y="365128"/>
            <a:ext cx="9442546" cy="563128"/>
          </a:xfrm>
        </p:spPr>
        <p:txBody>
          <a:bodyPr>
            <a:normAutofit/>
          </a:bodyPr>
          <a:lstStyle/>
          <a:p>
            <a:r>
              <a:rPr lang="es-PE" sz="2400" dirty="0"/>
              <a:t>3.1. Conclusiones</a:t>
            </a:r>
            <a:endParaRPr lang="es-PE" sz="1800" dirty="0">
              <a:solidFill>
                <a:srgbClr val="1264A1"/>
              </a:solidFill>
            </a:endParaRPr>
          </a:p>
        </p:txBody>
      </p:sp>
    </p:spTree>
    <p:extLst>
      <p:ext uri="{BB962C8B-B14F-4D97-AF65-F5344CB8AC3E}">
        <p14:creationId xmlns:p14="http://schemas.microsoft.com/office/powerpoint/2010/main" val="116157815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 name="Rectangle 131">
            <a:extLst>
              <a:ext uri="{FF2B5EF4-FFF2-40B4-BE49-F238E27FC236}">
                <a16:creationId xmlns:a16="http://schemas.microsoft.com/office/drawing/2014/main" id="{EFCCCB01-2E0D-412F-A7A8-7FF6F66B9480}"/>
              </a:ext>
            </a:extLst>
          </p:cNvPr>
          <p:cNvSpPr>
            <a:spLocks noChangeArrowheads="1"/>
          </p:cNvSpPr>
          <p:nvPr/>
        </p:nvSpPr>
        <p:spPr bwMode="auto">
          <a:xfrm>
            <a:off x="471556" y="919513"/>
            <a:ext cx="8962887" cy="5101397"/>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p>
            <a:pPr marL="0" marR="0" lvl="0" indent="0" algn="just" defTabSz="457200" rtl="0" eaLnBrk="0" fontAlgn="auto" latinLnBrk="0" hangingPunct="0">
              <a:lnSpc>
                <a:spcPct val="100000"/>
              </a:lnSpc>
              <a:spcBef>
                <a:spcPts val="0"/>
              </a:spcBef>
              <a:spcAft>
                <a:spcPts val="0"/>
              </a:spcAft>
              <a:buClrTx/>
              <a:buSzTx/>
              <a:buFontTx/>
              <a:buNone/>
              <a:tabLst/>
              <a:defRPr/>
            </a:pPr>
            <a:endParaRPr kumimoji="0" lang="es-ES" sz="1550" b="0" i="0" u="none" strike="noStrike" kern="1200" cap="none" spc="0" normalizeH="0" baseline="0" noProof="0" dirty="0">
              <a:ln>
                <a:noFill/>
              </a:ln>
              <a:solidFill>
                <a:srgbClr val="FF0000"/>
              </a:solidFill>
              <a:effectLst/>
              <a:uLnTx/>
              <a:uFillTx/>
              <a:latin typeface="Calibri" panose="020F0502020204030204" pitchFamily="34" charset="0"/>
              <a:ea typeface="+mn-ea"/>
              <a:cs typeface="Calibri" panose="020F0502020204030204" pitchFamily="34" charset="0"/>
            </a:endParaRPr>
          </a:p>
          <a:p>
            <a:pPr marL="285750" lvl="0" indent="-285750" algn="just">
              <a:buFont typeface="Wingdings" panose="05000000000000000000" pitchFamily="2" charset="2"/>
              <a:buChar char="§"/>
            </a:pPr>
            <a:r>
              <a:rPr lang="es-ES" sz="1550" dirty="0">
                <a:latin typeface="Calibri" panose="020F0502020204030204" pitchFamily="34" charset="0"/>
                <a:cs typeface="Calibri" panose="020F0502020204030204" pitchFamily="34" charset="0"/>
              </a:rPr>
              <a:t>Se estableció un Ranking por dependencias en base a los resultados obtenidos en los servicios de Orientación Presencial, Trámites y Cabinas:</a:t>
            </a:r>
          </a:p>
          <a:p>
            <a:pPr marL="742950" lvl="1" indent="-285750" algn="just">
              <a:buFont typeface="Wingdings" panose="05000000000000000000" pitchFamily="2" charset="2"/>
              <a:buChar char="ü"/>
            </a:pPr>
            <a:r>
              <a:rPr lang="es-ES" sz="1550" dirty="0">
                <a:latin typeface="Calibri" panose="020F0502020204030204" pitchFamily="34" charset="0"/>
                <a:cs typeface="Calibri" panose="020F0502020204030204" pitchFamily="34" charset="0"/>
              </a:rPr>
              <a:t>Diez dependencias obtuvieron resultados superiores al promedio para los tres servicios (3.94). </a:t>
            </a:r>
          </a:p>
          <a:p>
            <a:pPr marL="742950" lvl="1" indent="-285750" algn="just">
              <a:buFont typeface="Wingdings" panose="05000000000000000000" pitchFamily="2" charset="2"/>
              <a:buChar char="ü"/>
            </a:pPr>
            <a:r>
              <a:rPr lang="es-ES" sz="1550" dirty="0">
                <a:latin typeface="Calibri" panose="020F0502020204030204" pitchFamily="34" charset="0"/>
                <a:cs typeface="Calibri" panose="020F0502020204030204" pitchFamily="34" charset="0"/>
              </a:rPr>
              <a:t>La dependencia que encabeza el ranking, OZ Chimbote, obtuvo un indicador de 4.11; 0.17 puntos arriba del promedio para los tres servicios. </a:t>
            </a:r>
          </a:p>
          <a:p>
            <a:pPr marL="742950" lvl="1" indent="-285750" algn="just">
              <a:buFont typeface="Wingdings" panose="05000000000000000000" pitchFamily="2" charset="2"/>
              <a:buChar char="ü"/>
            </a:pPr>
            <a:r>
              <a:rPr lang="es-ES" sz="1550" dirty="0">
                <a:latin typeface="Calibri" panose="020F0502020204030204" pitchFamily="34" charset="0"/>
                <a:cs typeface="Calibri" panose="020F0502020204030204" pitchFamily="34" charset="0"/>
              </a:rPr>
              <a:t>La dependencia con el resultado más bajo es OZ Juliaca, que obtuvo un indicador de 3.61; 0.33 puntos por debajo del promedio para los tres servicios. </a:t>
            </a:r>
          </a:p>
          <a:p>
            <a:pPr lvl="1" algn="just"/>
            <a:endParaRPr lang="es-ES" sz="1550" dirty="0">
              <a:latin typeface="Calibri" panose="020F0502020204030204" pitchFamily="34" charset="0"/>
              <a:cs typeface="Calibri" panose="020F0502020204030204" pitchFamily="34" charset="0"/>
            </a:endParaRPr>
          </a:p>
          <a:p>
            <a:pPr marL="285750" lvl="0" indent="-285750" algn="just">
              <a:buFont typeface="Wingdings" panose="05000000000000000000" pitchFamily="2" charset="2"/>
              <a:buChar char="§"/>
            </a:pPr>
            <a:r>
              <a:rPr lang="es-ES" sz="1550" dirty="0">
                <a:latin typeface="Calibri" panose="020F0502020204030204" pitchFamily="34" charset="0"/>
                <a:cs typeface="Calibri" panose="020F0502020204030204" pitchFamily="34" charset="0"/>
              </a:rPr>
              <a:t>Se estableció un Ranking por Centros de Servicio al Contribuyente (CSC) a nivel de la dependencia de Lima, en base a los resultados obtenidos en los servicios de Orientación Presencial, Trámites y Cabinas:</a:t>
            </a:r>
          </a:p>
          <a:p>
            <a:pPr marL="742950" lvl="1" indent="-285750" algn="just">
              <a:buFont typeface="Wingdings" panose="05000000000000000000" pitchFamily="2" charset="2"/>
              <a:buChar char="ü"/>
            </a:pPr>
            <a:r>
              <a:rPr lang="es-ES" sz="1550" dirty="0">
                <a:latin typeface="Calibri" panose="020F0502020204030204" pitchFamily="34" charset="0"/>
                <a:cs typeface="Calibri" panose="020F0502020204030204" pitchFamily="34" charset="0"/>
              </a:rPr>
              <a:t>Nueve CSC de la dependencia de Lima obtuvieron resultados superiores al promedio para los tres servicios (3.94). </a:t>
            </a:r>
          </a:p>
          <a:p>
            <a:pPr marL="742950" lvl="1" indent="-285750" algn="just">
              <a:buFont typeface="Wingdings" panose="05000000000000000000" pitchFamily="2" charset="2"/>
              <a:buChar char="ü"/>
            </a:pPr>
            <a:r>
              <a:rPr lang="es-ES" sz="1550" dirty="0">
                <a:latin typeface="Calibri" panose="020F0502020204030204" pitchFamily="34" charset="0"/>
                <a:cs typeface="Calibri" panose="020F0502020204030204" pitchFamily="34" charset="0"/>
              </a:rPr>
              <a:t>El CSC Pueblo Libre encabeza el ranking con una diferencia de 0.28 puntos arriba del promedio. </a:t>
            </a:r>
          </a:p>
          <a:p>
            <a:pPr marL="742950" lvl="1" indent="-285750" algn="just">
              <a:buFont typeface="Wingdings" panose="05000000000000000000" pitchFamily="2" charset="2"/>
              <a:buChar char="ü"/>
            </a:pPr>
            <a:r>
              <a:rPr lang="es-ES" sz="1550" dirty="0">
                <a:latin typeface="Calibri" panose="020F0502020204030204" pitchFamily="34" charset="0"/>
                <a:cs typeface="Calibri" panose="020F0502020204030204" pitchFamily="34" charset="0"/>
              </a:rPr>
              <a:t>Mientras que el CSC Puente Piedra obtuvo el resultado más bajo con 0.08 puntos por debajo del promedio.</a:t>
            </a:r>
          </a:p>
          <a:p>
            <a:pPr marL="742950" lvl="1" indent="-285750" algn="just">
              <a:buFont typeface="Wingdings" panose="05000000000000000000" pitchFamily="2" charset="2"/>
              <a:buChar char="ü"/>
            </a:pPr>
            <a:endParaRPr kumimoji="0" lang="es-ES" sz="1550" b="0" i="0" u="none" strike="noStrike" kern="1200" cap="none" spc="0" normalizeH="0" baseline="0" noProof="0" dirty="0">
              <a:ln>
                <a:noFill/>
              </a:ln>
              <a:effectLst/>
              <a:uLnTx/>
              <a:uFillTx/>
              <a:latin typeface="Calibri" panose="020F0502020204030204" pitchFamily="34" charset="0"/>
              <a:ea typeface="+mn-ea"/>
              <a:cs typeface="Calibri" panose="020F0502020204030204" pitchFamily="34" charset="0"/>
            </a:endParaRPr>
          </a:p>
          <a:p>
            <a:pPr marL="285750" marR="0" lvl="0" indent="-285750" algn="just" defTabSz="457200" rtl="0" eaLnBrk="0" fontAlgn="auto" latinLnBrk="0" hangingPunct="0">
              <a:lnSpc>
                <a:spcPct val="100000"/>
              </a:lnSpc>
              <a:spcBef>
                <a:spcPts val="0"/>
              </a:spcBef>
              <a:spcAft>
                <a:spcPts val="0"/>
              </a:spcAft>
              <a:buClrTx/>
              <a:buSzTx/>
              <a:buFont typeface="Wingdings" panose="05000000000000000000" pitchFamily="2" charset="2"/>
              <a:buChar char="§"/>
              <a:tabLst/>
              <a:defRPr/>
            </a:pPr>
            <a:r>
              <a:rPr kumimoji="0" lang="es-ES" sz="1550" b="0" i="0" u="none" strike="noStrike" kern="1200" cap="none" spc="0" normalizeH="0" baseline="0" noProof="0" dirty="0">
                <a:ln>
                  <a:noFill/>
                </a:ln>
                <a:effectLst/>
                <a:uLnTx/>
                <a:uFillTx/>
                <a:latin typeface="Calibri" panose="020F0502020204030204" pitchFamily="34" charset="0"/>
                <a:ea typeface="+mn-ea"/>
                <a:cs typeface="Calibri" panose="020F0502020204030204" pitchFamily="34" charset="0"/>
              </a:rPr>
              <a:t>Asimismo, se estableció un ranking a nivel de supervisores, en base a los resultados obtenidos para el servicio de orientación telefónica. El promedio obtenido es 3.67, cinco supervisores obtuvieron resultados superiores al promedio; el supervisor con mejor nivel de satisfacción obtuvo 3.90, mientras que el supervisor con menor promedio obtuvo 3.32.</a:t>
            </a:r>
          </a:p>
        </p:txBody>
      </p:sp>
      <p:sp>
        <p:nvSpPr>
          <p:cNvPr id="6" name="Título 2">
            <a:extLst>
              <a:ext uri="{FF2B5EF4-FFF2-40B4-BE49-F238E27FC236}">
                <a16:creationId xmlns:a16="http://schemas.microsoft.com/office/drawing/2014/main" id="{F2DB66A3-CBD9-4B49-8B1D-0A793D114DB1}"/>
              </a:ext>
            </a:extLst>
          </p:cNvPr>
          <p:cNvSpPr>
            <a:spLocks noGrp="1"/>
          </p:cNvSpPr>
          <p:nvPr>
            <p:ph type="title"/>
          </p:nvPr>
        </p:nvSpPr>
        <p:spPr>
          <a:xfrm>
            <a:off x="231727" y="365128"/>
            <a:ext cx="9442546" cy="563128"/>
          </a:xfrm>
        </p:spPr>
        <p:txBody>
          <a:bodyPr>
            <a:normAutofit/>
          </a:bodyPr>
          <a:lstStyle/>
          <a:p>
            <a:r>
              <a:rPr lang="es-PE" sz="2400" dirty="0"/>
              <a:t>3.1. Conclusiones</a:t>
            </a:r>
            <a:endParaRPr lang="es-PE" sz="1800" dirty="0">
              <a:solidFill>
                <a:srgbClr val="1264A1"/>
              </a:solidFill>
            </a:endParaRPr>
          </a:p>
        </p:txBody>
      </p:sp>
    </p:spTree>
    <p:extLst>
      <p:ext uri="{BB962C8B-B14F-4D97-AF65-F5344CB8AC3E}">
        <p14:creationId xmlns:p14="http://schemas.microsoft.com/office/powerpoint/2010/main" val="13250253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 name="Rectangle 131">
            <a:extLst>
              <a:ext uri="{FF2B5EF4-FFF2-40B4-BE49-F238E27FC236}">
                <a16:creationId xmlns:a16="http://schemas.microsoft.com/office/drawing/2014/main" id="{EFCCCB01-2E0D-412F-A7A8-7FF6F66B9480}"/>
              </a:ext>
            </a:extLst>
          </p:cNvPr>
          <p:cNvSpPr>
            <a:spLocks noChangeArrowheads="1"/>
          </p:cNvSpPr>
          <p:nvPr/>
        </p:nvSpPr>
        <p:spPr bwMode="auto">
          <a:xfrm>
            <a:off x="584293" y="1501568"/>
            <a:ext cx="8737414" cy="2954655"/>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p>
            <a:pPr marL="914400" marR="0" lvl="2" indent="0" algn="just" defTabSz="457200" rtl="0" eaLnBrk="0" fontAlgn="auto" latinLnBrk="0" hangingPunct="0">
              <a:lnSpc>
                <a:spcPct val="100000"/>
              </a:lnSpc>
              <a:spcBef>
                <a:spcPts val="0"/>
              </a:spcBef>
              <a:spcAft>
                <a:spcPts val="0"/>
              </a:spcAft>
              <a:buClrTx/>
              <a:buSzTx/>
              <a:buFontTx/>
              <a:buNone/>
              <a:tabLst/>
              <a:defRPr/>
            </a:pPr>
            <a:endParaRPr kumimoji="0" lang="es-PE" sz="1550" b="0" i="0" u="none" strike="noStrike" kern="1200" cap="none" spc="0" normalizeH="0" baseline="0" noProof="0" dirty="0">
              <a:ln>
                <a:noFill/>
              </a:ln>
              <a:solidFill>
                <a:srgbClr val="FF0000"/>
              </a:solidFill>
              <a:effectLst/>
              <a:uLnTx/>
              <a:uFillTx/>
              <a:latin typeface="Calibri" panose="020F0502020204030204" pitchFamily="34" charset="0"/>
              <a:ea typeface="+mn-ea"/>
              <a:cs typeface="Calibri" panose="020F0502020204030204" pitchFamily="34" charset="0"/>
            </a:endParaRPr>
          </a:p>
          <a:p>
            <a:pPr marL="285750" indent="-285750" algn="just">
              <a:buFont typeface="Wingdings" panose="05000000000000000000" pitchFamily="2" charset="2"/>
              <a:buChar char="§"/>
            </a:pPr>
            <a:r>
              <a:rPr lang="es-PE" sz="1550" dirty="0">
                <a:latin typeface="Calibri" panose="020F0502020204030204" pitchFamily="34" charset="0"/>
                <a:cs typeface="Calibri" panose="020F0502020204030204" pitchFamily="34" charset="0"/>
              </a:rPr>
              <a:t>En relación al ranking por dependencias a nivel nacional, en base a los resultados del proceso de Fiscalización (que incluye los servicios de Auditorías y/o verificaciones, Compulsas y Operativos Masivos VICOT); la dependencia OZ Chimbote obtiene el mayor nivel de satisfacción, mientras que la dependencia IR Arequipa cuenta con el resultado más bajo. El promedio obtenido para este proceso es de 3.77. </a:t>
            </a:r>
          </a:p>
          <a:p>
            <a:pPr marL="285750" indent="-285750" algn="just">
              <a:buFont typeface="Wingdings" panose="05000000000000000000" pitchFamily="2" charset="2"/>
              <a:buChar char="§"/>
            </a:pPr>
            <a:endParaRPr lang="es-ES" sz="1550" dirty="0">
              <a:latin typeface="Calibri" panose="020F0502020204030204" pitchFamily="34" charset="0"/>
              <a:cs typeface="Calibri" panose="020F0502020204030204" pitchFamily="34" charset="0"/>
            </a:endParaRPr>
          </a:p>
          <a:p>
            <a:pPr marL="285750" indent="-285750" algn="just">
              <a:buFont typeface="Wingdings" panose="05000000000000000000" pitchFamily="2" charset="2"/>
              <a:buChar char="§"/>
            </a:pPr>
            <a:r>
              <a:rPr lang="es-PE" sz="1550" dirty="0">
                <a:latin typeface="Calibri" panose="020F0502020204030204" pitchFamily="34" charset="0"/>
                <a:cs typeface="Calibri" panose="020F0502020204030204" pitchFamily="34" charset="0"/>
              </a:rPr>
              <a:t>Por otro lado, el ranking por dependencias a nivel nacional, en base a los resultados del proceso de Gestión y Recuperación de la Deuda (que incluye el servicio de Cobranza Coactiva); la dependencia con el mayor nivel de satisfacción es IR Piura, mientras que la dependencia IR Loreto obtuvo el menor nivel de satisfacción. El promedio obtenido para este proceso es de 3.13. </a:t>
            </a:r>
            <a:endParaRPr lang="es-ES" sz="1550" dirty="0">
              <a:latin typeface="Calibri" panose="020F0502020204030204" pitchFamily="34" charset="0"/>
              <a:cs typeface="Calibri" panose="020F0502020204030204" pitchFamily="34" charset="0"/>
            </a:endParaRPr>
          </a:p>
          <a:p>
            <a:pPr marL="0" marR="0" lvl="0" indent="0" algn="just" defTabSz="457200" rtl="0" eaLnBrk="0" fontAlgn="auto" latinLnBrk="0" hangingPunct="0">
              <a:lnSpc>
                <a:spcPct val="100000"/>
              </a:lnSpc>
              <a:spcBef>
                <a:spcPts val="0"/>
              </a:spcBef>
              <a:spcAft>
                <a:spcPts val="0"/>
              </a:spcAft>
              <a:buClrTx/>
              <a:buSzTx/>
              <a:buFontTx/>
              <a:buNone/>
              <a:tabLst/>
              <a:defRPr/>
            </a:pPr>
            <a:endParaRPr kumimoji="0" lang="es-ES" altLang="es-ES" sz="1550" b="0" i="0" u="none" strike="noStrike" kern="1200" cap="none" spc="0" normalizeH="0" baseline="0" noProof="0" dirty="0">
              <a:ln>
                <a:noFill/>
              </a:ln>
              <a:solidFill>
                <a:srgbClr val="FF0000"/>
              </a:solidFill>
              <a:effectLst/>
              <a:uLnTx/>
              <a:uFillTx/>
              <a:latin typeface="Calibri" panose="020F0502020204030204" pitchFamily="34" charset="0"/>
              <a:ea typeface="+mn-ea"/>
              <a:cs typeface="Calibri" panose="020F0502020204030204" pitchFamily="34" charset="0"/>
            </a:endParaRPr>
          </a:p>
        </p:txBody>
      </p:sp>
      <p:sp>
        <p:nvSpPr>
          <p:cNvPr id="6" name="Título 2">
            <a:extLst>
              <a:ext uri="{FF2B5EF4-FFF2-40B4-BE49-F238E27FC236}">
                <a16:creationId xmlns:a16="http://schemas.microsoft.com/office/drawing/2014/main" id="{38922E15-EA63-4DB9-ABBF-E146A481F000}"/>
              </a:ext>
            </a:extLst>
          </p:cNvPr>
          <p:cNvSpPr>
            <a:spLocks noGrp="1"/>
          </p:cNvSpPr>
          <p:nvPr>
            <p:ph type="title"/>
          </p:nvPr>
        </p:nvSpPr>
        <p:spPr>
          <a:xfrm>
            <a:off x="231727" y="365127"/>
            <a:ext cx="9442546" cy="970187"/>
          </a:xfrm>
        </p:spPr>
        <p:txBody>
          <a:bodyPr>
            <a:normAutofit/>
          </a:bodyPr>
          <a:lstStyle/>
          <a:p>
            <a:r>
              <a:rPr lang="es-PE" sz="2400" dirty="0"/>
              <a:t>3.1. Conclusiones</a:t>
            </a:r>
            <a:br>
              <a:rPr lang="es-PE" dirty="0"/>
            </a:br>
            <a:r>
              <a:rPr lang="es-PE" dirty="0"/>
              <a:t>   </a:t>
            </a:r>
            <a:endParaRPr lang="es-PE" sz="1800" dirty="0">
              <a:solidFill>
                <a:srgbClr val="1264A1"/>
              </a:solidFill>
            </a:endParaRPr>
          </a:p>
        </p:txBody>
      </p:sp>
    </p:spTree>
    <p:extLst>
      <p:ext uri="{BB962C8B-B14F-4D97-AF65-F5344CB8AC3E}">
        <p14:creationId xmlns:p14="http://schemas.microsoft.com/office/powerpoint/2010/main" val="88114075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2">
            <a:extLst>
              <a:ext uri="{FF2B5EF4-FFF2-40B4-BE49-F238E27FC236}">
                <a16:creationId xmlns:a16="http://schemas.microsoft.com/office/drawing/2014/main" id="{F2DB66A3-CBD9-4B49-8B1D-0A793D114DB1}"/>
              </a:ext>
            </a:extLst>
          </p:cNvPr>
          <p:cNvSpPr>
            <a:spLocks noGrp="1"/>
          </p:cNvSpPr>
          <p:nvPr>
            <p:ph type="title"/>
          </p:nvPr>
        </p:nvSpPr>
        <p:spPr>
          <a:xfrm>
            <a:off x="231727" y="365127"/>
            <a:ext cx="9442546" cy="970187"/>
          </a:xfrm>
        </p:spPr>
        <p:txBody>
          <a:bodyPr>
            <a:normAutofit/>
          </a:bodyPr>
          <a:lstStyle/>
          <a:p>
            <a:r>
              <a:rPr lang="es-PE" sz="2400" dirty="0"/>
              <a:t>3.1. Conclusiones</a:t>
            </a:r>
            <a:br>
              <a:rPr lang="es-PE" dirty="0"/>
            </a:br>
            <a:r>
              <a:rPr lang="es-PE" dirty="0"/>
              <a:t>   </a:t>
            </a:r>
            <a:endParaRPr lang="es-PE" sz="1800" dirty="0">
              <a:solidFill>
                <a:srgbClr val="1264A1"/>
              </a:solidFill>
            </a:endParaRPr>
          </a:p>
        </p:txBody>
      </p:sp>
      <p:graphicFrame>
        <p:nvGraphicFramePr>
          <p:cNvPr id="9" name="Table Placeholder 6">
            <a:extLst>
              <a:ext uri="{FF2B5EF4-FFF2-40B4-BE49-F238E27FC236}">
                <a16:creationId xmlns:a16="http://schemas.microsoft.com/office/drawing/2014/main" id="{72BA40B4-6FB9-4165-8450-AE129B92D3DE}"/>
              </a:ext>
            </a:extLst>
          </p:cNvPr>
          <p:cNvGraphicFramePr>
            <a:graphicFrameLocks/>
          </p:cNvGraphicFramePr>
          <p:nvPr>
            <p:extLst>
              <p:ext uri="{D42A27DB-BD31-4B8C-83A1-F6EECF244321}">
                <p14:modId xmlns:p14="http://schemas.microsoft.com/office/powerpoint/2010/main" val="3997131884"/>
              </p:ext>
            </p:extLst>
          </p:nvPr>
        </p:nvGraphicFramePr>
        <p:xfrm>
          <a:off x="235131" y="1505944"/>
          <a:ext cx="3909081" cy="4305975"/>
        </p:xfrm>
        <a:graphic>
          <a:graphicData uri="http://schemas.openxmlformats.org/drawingml/2006/table">
            <a:tbl>
              <a:tblPr firstRow="1" bandRow="1"/>
              <a:tblGrid>
                <a:gridCol w="1965081">
                  <a:extLst>
                    <a:ext uri="{9D8B030D-6E8A-4147-A177-3AD203B41FA5}">
                      <a16:colId xmlns:a16="http://schemas.microsoft.com/office/drawing/2014/main" val="20000"/>
                    </a:ext>
                  </a:extLst>
                </a:gridCol>
                <a:gridCol w="972000">
                  <a:extLst>
                    <a:ext uri="{9D8B030D-6E8A-4147-A177-3AD203B41FA5}">
                      <a16:colId xmlns:a16="http://schemas.microsoft.com/office/drawing/2014/main" val="20001"/>
                    </a:ext>
                  </a:extLst>
                </a:gridCol>
                <a:gridCol w="972000">
                  <a:extLst>
                    <a:ext uri="{9D8B030D-6E8A-4147-A177-3AD203B41FA5}">
                      <a16:colId xmlns:a16="http://schemas.microsoft.com/office/drawing/2014/main" val="20002"/>
                    </a:ext>
                  </a:extLst>
                </a:gridCol>
              </a:tblGrid>
              <a:tr h="561975">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ctr"/>
                      <a:endParaRPr lang="en-US" sz="1600" dirty="0">
                        <a:latin typeface="Open Sans" panose="020B0606030504020204" pitchFamily="34" charset="0"/>
                        <a:ea typeface="Open Sans" panose="020B0606030504020204" pitchFamily="34" charset="0"/>
                        <a:cs typeface="Open Sans" panose="020B0606030504020204" pitchFamily="34" charset="0"/>
                      </a:endParaRPr>
                    </a:p>
                  </a:txBody>
                  <a:tcPr marL="121920" marR="121920" marT="60960" marB="60960" anchor="ctr">
                    <a:lnL w="12700" cmpd="sng">
                      <a:solidFill>
                        <a:sysClr val="window" lastClr="FFFFFF"/>
                      </a:solidFill>
                    </a:lnL>
                    <a:lnR w="12700" cmpd="sng">
                      <a:solidFill>
                        <a:sysClr val="window" lastClr="FFFFFF"/>
                      </a:solidFill>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marL="0" algn="ctr" defTabSz="914400" rtl="0" eaLnBrk="1" latinLnBrk="0" hangingPunct="1"/>
                      <a:r>
                        <a:rPr lang="en-US" sz="1000" b="1" kern="1200" cap="all" dirty="0">
                          <a:solidFill>
                            <a:schemeClr val="lt1"/>
                          </a:solidFill>
                          <a:latin typeface="Open Sans" panose="020B0606030504020204" pitchFamily="34" charset="0"/>
                          <a:ea typeface="Open Sans" panose="020B0606030504020204" pitchFamily="34" charset="0"/>
                          <a:cs typeface="Open Sans" panose="020B0606030504020204" pitchFamily="34" charset="0"/>
                        </a:rPr>
                        <a:t>Indicador</a:t>
                      </a:r>
                    </a:p>
                  </a:txBody>
                  <a:tcPr marL="121920" marR="121920" marT="60960" marB="60960" anchor="ctr">
                    <a:lnL w="12700" cmpd="sng">
                      <a:solidFill>
                        <a:sysClr val="window" lastClr="FFFFFF"/>
                      </a:solidFill>
                    </a:lnL>
                    <a:lnR w="12700" cmpd="sng">
                      <a:solidFill>
                        <a:sysClr val="window" lastClr="FFFFFF"/>
                      </a:solidFill>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095CD"/>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b="1" kern="1200" cap="all" dirty="0">
                          <a:solidFill>
                            <a:schemeClr val="lt1"/>
                          </a:solidFill>
                          <a:latin typeface="Open Sans" panose="020B0606030504020204" pitchFamily="34" charset="0"/>
                          <a:ea typeface="Open Sans" panose="020B0606030504020204" pitchFamily="34" charset="0"/>
                          <a:cs typeface="Open Sans" panose="020B0606030504020204" pitchFamily="34" charset="0"/>
                        </a:rPr>
                        <a:t>ranking</a:t>
                      </a:r>
                    </a:p>
                  </a:txBody>
                  <a:tcPr marL="121920" marR="121920" marT="60960" marB="60960" anchor="ctr">
                    <a:lnL w="12700" cmpd="sng">
                      <a:solidFill>
                        <a:sysClr val="window" lastClr="FFFFFF"/>
                      </a:solidFill>
                    </a:lnL>
                    <a:lnR w="12700" cmpd="sng">
                      <a:solidFill>
                        <a:sysClr val="window" lastClr="FFFFFF"/>
                      </a:solidFill>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7BB21B"/>
                    </a:solidFill>
                  </a:tcPr>
                </a:tc>
                <a:extLst>
                  <a:ext uri="{0D108BD9-81ED-4DB2-BD59-A6C34878D82A}">
                    <a16:rowId xmlns:a16="http://schemas.microsoft.com/office/drawing/2014/main" val="10000"/>
                  </a:ext>
                </a:extLst>
              </a:tr>
              <a:tr h="288000">
                <a:tc>
                  <a:txBody>
                    <a:bodyPr/>
                    <a:lstStyle/>
                    <a:p>
                      <a:pPr algn="l" fontAlgn="b"/>
                      <a:r>
                        <a:rPr lang="es-PE" sz="800" b="0" i="0" u="none" strike="noStrike" dirty="0">
                          <a:solidFill>
                            <a:schemeClr val="tx1"/>
                          </a:solidFill>
                          <a:effectLst/>
                          <a:latin typeface="Arial" panose="020B0604020202020204" pitchFamily="34" charset="0"/>
                        </a:rPr>
                        <a:t>Manifiesto importación</a:t>
                      </a: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95CD">
                        <a:tint val="40000"/>
                      </a:srgbClr>
                    </a:solidFill>
                  </a:tcPr>
                </a:tc>
                <a:tc>
                  <a:txBody>
                    <a:bodyPr/>
                    <a:lstStyle/>
                    <a:p>
                      <a:pPr algn="ctr" fontAlgn="ctr"/>
                      <a:r>
                        <a:rPr lang="es-PE" sz="1200" b="1" i="0" u="none" strike="noStrike" dirty="0">
                          <a:solidFill>
                            <a:schemeClr val="tx1"/>
                          </a:solidFill>
                          <a:effectLst/>
                          <a:latin typeface="Arial" panose="020B0604020202020204" pitchFamily="34" charset="0"/>
                        </a:rPr>
                        <a:t>3.92</a:t>
                      </a: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95CD">
                        <a:tint val="40000"/>
                      </a:srgbClr>
                    </a:solidFill>
                  </a:tcPr>
                </a:tc>
                <a:tc>
                  <a:txBody>
                    <a:bodyPr/>
                    <a:lstStyle/>
                    <a:p>
                      <a:pPr algn="ctr" fontAlgn="b"/>
                      <a:r>
                        <a:rPr lang="es-PE" sz="1200" b="0" i="0" u="none" strike="noStrike" dirty="0">
                          <a:solidFill>
                            <a:schemeClr val="tx1"/>
                          </a:solidFill>
                          <a:effectLst/>
                          <a:latin typeface="Arial" panose="020B0604020202020204" pitchFamily="34" charset="0"/>
                        </a:rPr>
                        <a:t>1º</a:t>
                      </a: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95CD">
                        <a:tint val="40000"/>
                      </a:srgbClr>
                    </a:solidFill>
                  </a:tcPr>
                </a:tc>
                <a:extLst>
                  <a:ext uri="{0D108BD9-81ED-4DB2-BD59-A6C34878D82A}">
                    <a16:rowId xmlns:a16="http://schemas.microsoft.com/office/drawing/2014/main" val="10001"/>
                  </a:ext>
                </a:extLst>
              </a:tr>
              <a:tr h="288000">
                <a:tc>
                  <a:txBody>
                    <a:bodyPr/>
                    <a:lstStyle/>
                    <a:p>
                      <a:pPr algn="l" fontAlgn="b"/>
                      <a:r>
                        <a:rPr lang="es-ES" sz="800" b="0" i="0" u="none" strike="noStrike">
                          <a:solidFill>
                            <a:schemeClr val="tx1"/>
                          </a:solidFill>
                          <a:effectLst/>
                          <a:latin typeface="Arial" panose="020B0604020202020204" pitchFamily="34" charset="0"/>
                        </a:rPr>
                        <a:t>Despacho de importación - Agentes de Aduanas -</a:t>
                      </a: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7EFF6"/>
                    </a:solidFill>
                  </a:tcPr>
                </a:tc>
                <a:tc>
                  <a:txBody>
                    <a:bodyPr/>
                    <a:lstStyle/>
                    <a:p>
                      <a:pPr algn="ctr" fontAlgn="ctr"/>
                      <a:r>
                        <a:rPr lang="es-PE" sz="1200" b="1" i="0" u="none" strike="noStrike" dirty="0">
                          <a:solidFill>
                            <a:schemeClr val="tx1"/>
                          </a:solidFill>
                          <a:effectLst/>
                          <a:latin typeface="Arial" panose="020B0604020202020204" pitchFamily="34" charset="0"/>
                        </a:rPr>
                        <a:t>3.78</a:t>
                      </a: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7EFF6"/>
                    </a:solidFill>
                  </a:tcPr>
                </a:tc>
                <a:tc>
                  <a:txBody>
                    <a:bodyPr/>
                    <a:lstStyle/>
                    <a:p>
                      <a:pPr algn="ctr" fontAlgn="b"/>
                      <a:r>
                        <a:rPr lang="es-PE" sz="1200" b="0" i="0" u="none" strike="noStrike" dirty="0">
                          <a:solidFill>
                            <a:schemeClr val="tx1"/>
                          </a:solidFill>
                          <a:effectLst/>
                          <a:latin typeface="Arial" panose="020B0604020202020204" pitchFamily="34" charset="0"/>
                        </a:rPr>
                        <a:t>2º</a:t>
                      </a: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7EFF6"/>
                    </a:solidFill>
                  </a:tcPr>
                </a:tc>
                <a:extLst>
                  <a:ext uri="{0D108BD9-81ED-4DB2-BD59-A6C34878D82A}">
                    <a16:rowId xmlns:a16="http://schemas.microsoft.com/office/drawing/2014/main" val="10002"/>
                  </a:ext>
                </a:extLst>
              </a:tr>
              <a:tr h="288000">
                <a:tc>
                  <a:txBody>
                    <a:bodyPr/>
                    <a:lstStyle/>
                    <a:p>
                      <a:pPr algn="l" fontAlgn="b"/>
                      <a:r>
                        <a:rPr lang="es-PE" sz="800" b="0" i="0" u="none" strike="noStrike">
                          <a:solidFill>
                            <a:schemeClr val="tx1"/>
                          </a:solidFill>
                          <a:effectLst/>
                          <a:latin typeface="Arial" panose="020B0604020202020204" pitchFamily="34" charset="0"/>
                        </a:rPr>
                        <a:t>Manifiesto exportaciones</a:t>
                      </a: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95CD">
                        <a:tint val="40000"/>
                      </a:srgbClr>
                    </a:solidFill>
                  </a:tcPr>
                </a:tc>
                <a:tc>
                  <a:txBody>
                    <a:bodyPr/>
                    <a:lstStyle/>
                    <a:p>
                      <a:pPr algn="ctr" fontAlgn="ctr"/>
                      <a:r>
                        <a:rPr lang="es-PE" sz="1200" b="1" i="0" u="none" strike="noStrike" dirty="0">
                          <a:solidFill>
                            <a:schemeClr val="tx1"/>
                          </a:solidFill>
                          <a:effectLst/>
                          <a:latin typeface="Arial" panose="020B0604020202020204" pitchFamily="34" charset="0"/>
                        </a:rPr>
                        <a:t>3.73</a:t>
                      </a: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95CD">
                        <a:tint val="40000"/>
                      </a:srgbClr>
                    </a:solidFill>
                  </a:tcPr>
                </a:tc>
                <a:tc>
                  <a:txBody>
                    <a:bodyPr/>
                    <a:lstStyle/>
                    <a:p>
                      <a:pPr algn="ctr" fontAlgn="b"/>
                      <a:r>
                        <a:rPr lang="es-PE" sz="1200" b="0" i="0" u="none" strike="noStrike" dirty="0">
                          <a:solidFill>
                            <a:schemeClr val="tx1"/>
                          </a:solidFill>
                          <a:effectLst/>
                          <a:latin typeface="Arial" panose="020B0604020202020204" pitchFamily="34" charset="0"/>
                        </a:rPr>
                        <a:t>3º</a:t>
                      </a: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95CD">
                        <a:tint val="40000"/>
                      </a:srgbClr>
                    </a:solidFill>
                  </a:tcPr>
                </a:tc>
                <a:extLst>
                  <a:ext uri="{0D108BD9-81ED-4DB2-BD59-A6C34878D82A}">
                    <a16:rowId xmlns:a16="http://schemas.microsoft.com/office/drawing/2014/main" val="10003"/>
                  </a:ext>
                </a:extLst>
              </a:tr>
              <a:tr h="288000">
                <a:tc>
                  <a:txBody>
                    <a:bodyPr/>
                    <a:lstStyle/>
                    <a:p>
                      <a:pPr algn="l" fontAlgn="b"/>
                      <a:r>
                        <a:rPr lang="es-PE" sz="800" b="0" i="0" u="none" strike="noStrike">
                          <a:solidFill>
                            <a:schemeClr val="tx1"/>
                          </a:solidFill>
                          <a:effectLst/>
                          <a:latin typeface="Arial" panose="020B0604020202020204" pitchFamily="34" charset="0"/>
                        </a:rPr>
                        <a:t>Despacho simplificado de exportación</a:t>
                      </a: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95CD">
                        <a:tint val="20000"/>
                      </a:srgbClr>
                    </a:solidFill>
                  </a:tcPr>
                </a:tc>
                <a:tc>
                  <a:txBody>
                    <a:bodyPr/>
                    <a:lstStyle/>
                    <a:p>
                      <a:pPr algn="ctr" fontAlgn="ctr"/>
                      <a:r>
                        <a:rPr lang="es-PE" sz="1200" b="1" i="0" u="none" strike="noStrike" dirty="0">
                          <a:solidFill>
                            <a:schemeClr val="tx1"/>
                          </a:solidFill>
                          <a:effectLst/>
                          <a:latin typeface="Arial" panose="020B0604020202020204" pitchFamily="34" charset="0"/>
                        </a:rPr>
                        <a:t>3.72</a:t>
                      </a: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95CD">
                        <a:tint val="20000"/>
                      </a:srgbClr>
                    </a:solidFill>
                  </a:tcPr>
                </a:tc>
                <a:tc>
                  <a:txBody>
                    <a:bodyPr/>
                    <a:lstStyle/>
                    <a:p>
                      <a:pPr algn="ctr" fontAlgn="b"/>
                      <a:r>
                        <a:rPr lang="es-PE" sz="1200" b="0" i="0" u="none" strike="noStrike" dirty="0">
                          <a:solidFill>
                            <a:schemeClr val="tx1"/>
                          </a:solidFill>
                          <a:effectLst/>
                          <a:latin typeface="Arial" panose="020B0604020202020204" pitchFamily="34" charset="0"/>
                        </a:rPr>
                        <a:t>4º</a:t>
                      </a: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95CD">
                        <a:tint val="20000"/>
                      </a:srgbClr>
                    </a:solidFill>
                  </a:tcPr>
                </a:tc>
                <a:extLst>
                  <a:ext uri="{0D108BD9-81ED-4DB2-BD59-A6C34878D82A}">
                    <a16:rowId xmlns:a16="http://schemas.microsoft.com/office/drawing/2014/main" val="10004"/>
                  </a:ext>
                </a:extLst>
              </a:tr>
              <a:tr h="288000">
                <a:tc>
                  <a:txBody>
                    <a:bodyPr/>
                    <a:lstStyle/>
                    <a:p>
                      <a:pPr algn="l" fontAlgn="b"/>
                      <a:r>
                        <a:rPr lang="es-PE" sz="800" b="0" i="0" u="none" strike="noStrike">
                          <a:solidFill>
                            <a:schemeClr val="tx1"/>
                          </a:solidFill>
                          <a:effectLst/>
                          <a:latin typeface="Arial" panose="020B0604020202020204" pitchFamily="34" charset="0"/>
                        </a:rPr>
                        <a:t>Despacho de exportación (Exportadores)</a:t>
                      </a: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CBDDED"/>
                    </a:solidFill>
                  </a:tcPr>
                </a:tc>
                <a:tc>
                  <a:txBody>
                    <a:bodyPr/>
                    <a:lstStyle/>
                    <a:p>
                      <a:pPr algn="ctr" fontAlgn="ctr"/>
                      <a:r>
                        <a:rPr lang="es-PE" sz="1200" b="1" i="0" u="none" strike="noStrike">
                          <a:solidFill>
                            <a:schemeClr val="tx1"/>
                          </a:solidFill>
                          <a:effectLst/>
                          <a:latin typeface="Arial" panose="020B0604020202020204" pitchFamily="34" charset="0"/>
                        </a:rPr>
                        <a:t>3.68</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CBDDED"/>
                    </a:solidFill>
                  </a:tcPr>
                </a:tc>
                <a:tc>
                  <a:txBody>
                    <a:bodyPr/>
                    <a:lstStyle/>
                    <a:p>
                      <a:pPr algn="ctr" fontAlgn="b"/>
                      <a:r>
                        <a:rPr lang="es-PE" sz="1200" b="0" i="0" u="none" strike="noStrike" dirty="0">
                          <a:solidFill>
                            <a:schemeClr val="tx1"/>
                          </a:solidFill>
                          <a:effectLst/>
                          <a:latin typeface="Arial" panose="020B0604020202020204" pitchFamily="34" charset="0"/>
                        </a:rPr>
                        <a:t>5º</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CBDDED"/>
                    </a:solidFill>
                  </a:tcPr>
                </a:tc>
                <a:extLst>
                  <a:ext uri="{0D108BD9-81ED-4DB2-BD59-A6C34878D82A}">
                    <a16:rowId xmlns:a16="http://schemas.microsoft.com/office/drawing/2014/main" val="10006"/>
                  </a:ext>
                </a:extLst>
              </a:tr>
              <a:tr h="288000">
                <a:tc>
                  <a:txBody>
                    <a:bodyPr/>
                    <a:lstStyle/>
                    <a:p>
                      <a:pPr algn="l" fontAlgn="b"/>
                      <a:r>
                        <a:rPr lang="es-PE" sz="800" b="0" i="0" u="none" strike="noStrike">
                          <a:solidFill>
                            <a:schemeClr val="tx1"/>
                          </a:solidFill>
                          <a:effectLst/>
                          <a:latin typeface="Arial" panose="020B0604020202020204" pitchFamily="34" charset="0"/>
                        </a:rPr>
                        <a:t>Orientación portal (Contáctenos)</a:t>
                      </a: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7EFF6"/>
                    </a:solidFill>
                  </a:tcPr>
                </a:tc>
                <a:tc>
                  <a:txBody>
                    <a:bodyPr/>
                    <a:lstStyle/>
                    <a:p>
                      <a:pPr algn="ctr" fontAlgn="ctr"/>
                      <a:r>
                        <a:rPr lang="es-PE" sz="1200" b="1" i="0" u="none" strike="noStrike" dirty="0">
                          <a:solidFill>
                            <a:schemeClr val="tx1"/>
                          </a:solidFill>
                          <a:effectLst/>
                          <a:latin typeface="Arial" panose="020B0604020202020204" pitchFamily="34" charset="0"/>
                        </a:rPr>
                        <a:t>3.58</a:t>
                      </a: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7EFF6"/>
                    </a:solidFill>
                  </a:tcPr>
                </a:tc>
                <a:tc>
                  <a:txBody>
                    <a:bodyPr/>
                    <a:lstStyle/>
                    <a:p>
                      <a:pPr algn="ctr" fontAlgn="b"/>
                      <a:r>
                        <a:rPr lang="es-PE" sz="1200" b="0" i="0" u="none" strike="noStrike" dirty="0">
                          <a:solidFill>
                            <a:schemeClr val="tx1"/>
                          </a:solidFill>
                          <a:effectLst/>
                          <a:latin typeface="Arial" panose="020B0604020202020204" pitchFamily="34" charset="0"/>
                        </a:rPr>
                        <a:t>6º</a:t>
                      </a: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7EFF6"/>
                    </a:solidFill>
                  </a:tcPr>
                </a:tc>
                <a:extLst>
                  <a:ext uri="{0D108BD9-81ED-4DB2-BD59-A6C34878D82A}">
                    <a16:rowId xmlns:a16="http://schemas.microsoft.com/office/drawing/2014/main" val="10007"/>
                  </a:ext>
                </a:extLst>
              </a:tr>
              <a:tr h="288000">
                <a:tc>
                  <a:txBody>
                    <a:bodyPr/>
                    <a:lstStyle/>
                    <a:p>
                      <a:pPr algn="l" fontAlgn="b"/>
                      <a:r>
                        <a:rPr lang="es-PE" sz="800" b="0" i="0" u="none" strike="noStrike">
                          <a:solidFill>
                            <a:schemeClr val="tx1"/>
                          </a:solidFill>
                          <a:effectLst/>
                          <a:latin typeface="Arial" panose="020B0604020202020204" pitchFamily="34" charset="0"/>
                        </a:rPr>
                        <a:t>Orientación telefónica </a:t>
                      </a: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CBDDED"/>
                    </a:solidFill>
                  </a:tcPr>
                </a:tc>
                <a:tc>
                  <a:txBody>
                    <a:bodyPr/>
                    <a:lstStyle/>
                    <a:p>
                      <a:pPr algn="ctr" fontAlgn="ctr"/>
                      <a:r>
                        <a:rPr lang="es-PE" sz="1200" b="1" i="0" u="none" strike="noStrike" dirty="0">
                          <a:solidFill>
                            <a:schemeClr val="tx1"/>
                          </a:solidFill>
                          <a:effectLst/>
                          <a:latin typeface="Arial" panose="020B0604020202020204" pitchFamily="34" charset="0"/>
                        </a:rPr>
                        <a:t>3.57</a:t>
                      </a: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CBDDED"/>
                    </a:solidFill>
                  </a:tcPr>
                </a:tc>
                <a:tc>
                  <a:txBody>
                    <a:bodyPr/>
                    <a:lstStyle/>
                    <a:p>
                      <a:pPr algn="ctr" fontAlgn="b"/>
                      <a:r>
                        <a:rPr lang="es-PE" sz="1200" b="0" i="0" u="none" strike="noStrike" dirty="0">
                          <a:solidFill>
                            <a:schemeClr val="tx1"/>
                          </a:solidFill>
                          <a:effectLst/>
                          <a:latin typeface="Arial" panose="020B0604020202020204" pitchFamily="34" charset="0"/>
                        </a:rPr>
                        <a:t>7º</a:t>
                      </a: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CBDDED"/>
                    </a:solidFill>
                  </a:tcPr>
                </a:tc>
                <a:extLst>
                  <a:ext uri="{0D108BD9-81ED-4DB2-BD59-A6C34878D82A}">
                    <a16:rowId xmlns:a16="http://schemas.microsoft.com/office/drawing/2014/main" val="10008"/>
                  </a:ext>
                </a:extLst>
              </a:tr>
              <a:tr h="288000">
                <a:tc>
                  <a:txBody>
                    <a:bodyPr/>
                    <a:lstStyle/>
                    <a:p>
                      <a:pPr algn="l" fontAlgn="b"/>
                      <a:r>
                        <a:rPr lang="es-PE" sz="800" b="0" i="0" u="none" strike="noStrike">
                          <a:solidFill>
                            <a:schemeClr val="tx1"/>
                          </a:solidFill>
                          <a:effectLst/>
                          <a:latin typeface="Arial" panose="020B0604020202020204" pitchFamily="34" charset="0"/>
                        </a:rPr>
                        <a:t>Exporta Fácil</a:t>
                      </a: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095CD">
                        <a:tint val="20000"/>
                      </a:srgbClr>
                    </a:solidFill>
                  </a:tcPr>
                </a:tc>
                <a:tc>
                  <a:txBody>
                    <a:bodyPr/>
                    <a:lstStyle/>
                    <a:p>
                      <a:pPr algn="ctr" fontAlgn="ctr"/>
                      <a:r>
                        <a:rPr lang="es-PE" sz="1200" b="1" i="0" u="none" strike="noStrike">
                          <a:solidFill>
                            <a:schemeClr val="tx1"/>
                          </a:solidFill>
                          <a:effectLst/>
                          <a:latin typeface="Arial" panose="020B0604020202020204" pitchFamily="34" charset="0"/>
                        </a:rPr>
                        <a:t>3.48</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095CD">
                        <a:tint val="20000"/>
                      </a:srgbClr>
                    </a:solidFill>
                  </a:tcPr>
                </a:tc>
                <a:tc>
                  <a:txBody>
                    <a:bodyPr/>
                    <a:lstStyle/>
                    <a:p>
                      <a:pPr algn="ctr" fontAlgn="b"/>
                      <a:r>
                        <a:rPr lang="es-PE" sz="1200" b="0" i="0" u="none" strike="noStrike" dirty="0">
                          <a:solidFill>
                            <a:schemeClr val="tx1"/>
                          </a:solidFill>
                          <a:effectLst/>
                          <a:latin typeface="Arial" panose="020B0604020202020204" pitchFamily="34" charset="0"/>
                        </a:rPr>
                        <a:t>8º</a:t>
                      </a: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095CD">
                        <a:tint val="20000"/>
                      </a:srgbClr>
                    </a:solidFill>
                  </a:tcPr>
                </a:tc>
                <a:extLst>
                  <a:ext uri="{0D108BD9-81ED-4DB2-BD59-A6C34878D82A}">
                    <a16:rowId xmlns:a16="http://schemas.microsoft.com/office/drawing/2014/main" val="494958231"/>
                  </a:ext>
                </a:extLst>
              </a:tr>
              <a:tr h="288000">
                <a:tc>
                  <a:txBody>
                    <a:bodyPr/>
                    <a:lstStyle/>
                    <a:p>
                      <a:pPr algn="l" fontAlgn="b"/>
                      <a:r>
                        <a:rPr lang="es-PE" sz="800" b="0" i="0" u="none" strike="noStrike">
                          <a:solidFill>
                            <a:schemeClr val="tx1"/>
                          </a:solidFill>
                          <a:effectLst/>
                          <a:latin typeface="Arial" panose="020B0604020202020204" pitchFamily="34" charset="0"/>
                        </a:rPr>
                        <a:t>Despacho simplificado de importación</a:t>
                      </a: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CBDDED"/>
                    </a:solidFill>
                  </a:tcPr>
                </a:tc>
                <a:tc>
                  <a:txBody>
                    <a:bodyPr/>
                    <a:lstStyle/>
                    <a:p>
                      <a:pPr algn="ctr" fontAlgn="ctr"/>
                      <a:r>
                        <a:rPr lang="es-PE" sz="1200" b="1" i="0" u="none" strike="noStrike" dirty="0">
                          <a:solidFill>
                            <a:schemeClr val="tx1"/>
                          </a:solidFill>
                          <a:effectLst/>
                          <a:latin typeface="Arial" panose="020B0604020202020204" pitchFamily="34" charset="0"/>
                        </a:rPr>
                        <a:t>3.47</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CBDDED"/>
                    </a:solidFill>
                  </a:tcPr>
                </a:tc>
                <a:tc>
                  <a:txBody>
                    <a:bodyPr/>
                    <a:lstStyle/>
                    <a:p>
                      <a:pPr algn="ctr" fontAlgn="b"/>
                      <a:r>
                        <a:rPr lang="es-PE" sz="1200" b="0" i="0" u="none" strike="noStrike" dirty="0">
                          <a:solidFill>
                            <a:schemeClr val="tx1"/>
                          </a:solidFill>
                          <a:effectLst/>
                          <a:latin typeface="Arial" panose="020B0604020202020204" pitchFamily="34" charset="0"/>
                        </a:rPr>
                        <a:t>9º</a:t>
                      </a: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CBDDED"/>
                    </a:solidFill>
                  </a:tcPr>
                </a:tc>
                <a:extLst>
                  <a:ext uri="{0D108BD9-81ED-4DB2-BD59-A6C34878D82A}">
                    <a16:rowId xmlns:a16="http://schemas.microsoft.com/office/drawing/2014/main" val="2774164069"/>
                  </a:ext>
                </a:extLst>
              </a:tr>
              <a:tr h="288000">
                <a:tc>
                  <a:txBody>
                    <a:bodyPr/>
                    <a:lstStyle/>
                    <a:p>
                      <a:pPr algn="l" fontAlgn="b"/>
                      <a:r>
                        <a:rPr lang="es-PE" sz="800" b="0" i="0" u="none" strike="noStrike">
                          <a:solidFill>
                            <a:schemeClr val="tx1"/>
                          </a:solidFill>
                          <a:effectLst/>
                          <a:latin typeface="Arial" panose="020B0604020202020204" pitchFamily="34" charset="0"/>
                        </a:rPr>
                        <a:t>Despacho de importación (Importadores)</a:t>
                      </a: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7EFF6"/>
                    </a:solidFill>
                  </a:tcPr>
                </a:tc>
                <a:tc>
                  <a:txBody>
                    <a:bodyPr/>
                    <a:lstStyle/>
                    <a:p>
                      <a:pPr algn="ctr" fontAlgn="ctr"/>
                      <a:r>
                        <a:rPr lang="es-PE" sz="1200" b="1" i="0" u="none" strike="noStrike">
                          <a:solidFill>
                            <a:schemeClr val="tx1"/>
                          </a:solidFill>
                          <a:effectLst/>
                          <a:latin typeface="Arial" panose="020B0604020202020204" pitchFamily="34" charset="0"/>
                        </a:rPr>
                        <a:t>3.46</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7EFF6"/>
                    </a:solidFill>
                  </a:tcPr>
                </a:tc>
                <a:tc>
                  <a:txBody>
                    <a:bodyPr/>
                    <a:lstStyle/>
                    <a:p>
                      <a:pPr algn="ctr" fontAlgn="b"/>
                      <a:r>
                        <a:rPr lang="es-PE" sz="1200" b="0" i="0" u="none" strike="noStrike" dirty="0">
                          <a:solidFill>
                            <a:schemeClr val="tx1"/>
                          </a:solidFill>
                          <a:effectLst/>
                          <a:latin typeface="Arial" panose="020B0604020202020204" pitchFamily="34" charset="0"/>
                        </a:rPr>
                        <a:t>10º</a:t>
                      </a: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7EFF6"/>
                    </a:solidFill>
                  </a:tcPr>
                </a:tc>
                <a:extLst>
                  <a:ext uri="{0D108BD9-81ED-4DB2-BD59-A6C34878D82A}">
                    <a16:rowId xmlns:a16="http://schemas.microsoft.com/office/drawing/2014/main" val="377568086"/>
                  </a:ext>
                </a:extLst>
              </a:tr>
              <a:tr h="288000">
                <a:tc>
                  <a:txBody>
                    <a:bodyPr/>
                    <a:lstStyle/>
                    <a:p>
                      <a:pPr algn="l" fontAlgn="b"/>
                      <a:r>
                        <a:rPr lang="es-PE" sz="800" b="0" i="0" u="none" strike="noStrike">
                          <a:solidFill>
                            <a:schemeClr val="tx1"/>
                          </a:solidFill>
                          <a:effectLst/>
                          <a:latin typeface="Arial" panose="020B0604020202020204" pitchFamily="34" charset="0"/>
                        </a:rPr>
                        <a:t>Envíos de Entrega Rápida *</a:t>
                      </a: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CBDDED"/>
                    </a:solidFill>
                  </a:tcPr>
                </a:tc>
                <a:tc>
                  <a:txBody>
                    <a:bodyPr/>
                    <a:lstStyle/>
                    <a:p>
                      <a:pPr algn="ctr" fontAlgn="ctr"/>
                      <a:r>
                        <a:rPr lang="es-PE" sz="1200" b="1" i="0" u="none" strike="noStrike" dirty="0">
                          <a:solidFill>
                            <a:schemeClr val="tx1"/>
                          </a:solidFill>
                          <a:effectLst/>
                          <a:latin typeface="Arial" panose="020B0604020202020204" pitchFamily="34" charset="0"/>
                        </a:rPr>
                        <a:t>3.43</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CBDDED"/>
                    </a:solidFill>
                  </a:tcPr>
                </a:tc>
                <a:tc>
                  <a:txBody>
                    <a:bodyPr/>
                    <a:lstStyle/>
                    <a:p>
                      <a:pPr algn="ctr" fontAlgn="b"/>
                      <a:r>
                        <a:rPr lang="es-PE" sz="1200" b="0" i="0" u="none" strike="noStrike" dirty="0">
                          <a:solidFill>
                            <a:schemeClr val="tx1"/>
                          </a:solidFill>
                          <a:effectLst/>
                          <a:latin typeface="Arial" panose="020B0604020202020204" pitchFamily="34" charset="0"/>
                        </a:rPr>
                        <a:t>11º</a:t>
                      </a: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CBDDED"/>
                    </a:solidFill>
                  </a:tcPr>
                </a:tc>
                <a:extLst>
                  <a:ext uri="{0D108BD9-81ED-4DB2-BD59-A6C34878D82A}">
                    <a16:rowId xmlns:a16="http://schemas.microsoft.com/office/drawing/2014/main" val="649597532"/>
                  </a:ext>
                </a:extLst>
              </a:tr>
              <a:tr h="288000">
                <a:tc>
                  <a:txBody>
                    <a:bodyPr/>
                    <a:lstStyle/>
                    <a:p>
                      <a:pPr algn="l" fontAlgn="b"/>
                      <a:r>
                        <a:rPr lang="es-ES" sz="800" b="0" i="0" u="none" strike="noStrike">
                          <a:solidFill>
                            <a:schemeClr val="tx1"/>
                          </a:solidFill>
                          <a:effectLst/>
                          <a:latin typeface="Arial" panose="020B0604020202020204" pitchFamily="34" charset="0"/>
                        </a:rPr>
                        <a:t>Despacho de exportación (Agentes de Aduana)</a:t>
                      </a: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7EFF6"/>
                    </a:solidFill>
                  </a:tcPr>
                </a:tc>
                <a:tc>
                  <a:txBody>
                    <a:bodyPr/>
                    <a:lstStyle/>
                    <a:p>
                      <a:pPr algn="ctr" fontAlgn="ctr"/>
                      <a:r>
                        <a:rPr lang="es-PE" sz="1200" b="1" i="0" u="none" strike="noStrike">
                          <a:solidFill>
                            <a:schemeClr val="tx1"/>
                          </a:solidFill>
                          <a:effectLst/>
                          <a:latin typeface="Arial" panose="020B0604020202020204" pitchFamily="34" charset="0"/>
                        </a:rPr>
                        <a:t>3.38</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7EFF6"/>
                    </a:solidFill>
                  </a:tcPr>
                </a:tc>
                <a:tc>
                  <a:txBody>
                    <a:bodyPr/>
                    <a:lstStyle/>
                    <a:p>
                      <a:pPr algn="ctr" fontAlgn="b"/>
                      <a:r>
                        <a:rPr lang="es-PE" sz="1200" b="0" i="0" u="none" strike="noStrike" dirty="0">
                          <a:solidFill>
                            <a:schemeClr val="tx1"/>
                          </a:solidFill>
                          <a:effectLst/>
                          <a:latin typeface="Arial" panose="020B0604020202020204" pitchFamily="34" charset="0"/>
                        </a:rPr>
                        <a:t>12º</a:t>
                      </a: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7EFF6"/>
                    </a:solidFill>
                  </a:tcPr>
                </a:tc>
                <a:extLst>
                  <a:ext uri="{0D108BD9-81ED-4DB2-BD59-A6C34878D82A}">
                    <a16:rowId xmlns:a16="http://schemas.microsoft.com/office/drawing/2014/main" val="189811762"/>
                  </a:ext>
                </a:extLst>
              </a:tr>
              <a:tr h="288000">
                <a:tc>
                  <a:txBody>
                    <a:bodyPr/>
                    <a:lstStyle/>
                    <a:p>
                      <a:pPr algn="l" fontAlgn="b"/>
                      <a:r>
                        <a:rPr lang="es-PE" sz="800" b="0" i="0" u="none" strike="noStrike">
                          <a:solidFill>
                            <a:schemeClr val="tx1"/>
                          </a:solidFill>
                          <a:effectLst/>
                          <a:latin typeface="Arial" panose="020B0604020202020204" pitchFamily="34" charset="0"/>
                        </a:rPr>
                        <a:t>Cobranza Coactiva Centralizada</a:t>
                      </a: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CBDDED"/>
                    </a:solidFill>
                  </a:tcPr>
                </a:tc>
                <a:tc>
                  <a:txBody>
                    <a:bodyPr/>
                    <a:lstStyle/>
                    <a:p>
                      <a:pPr algn="ctr" fontAlgn="ctr"/>
                      <a:r>
                        <a:rPr lang="es-PE" sz="1200" b="1" i="0" u="none" strike="noStrike" dirty="0">
                          <a:solidFill>
                            <a:schemeClr val="tx1"/>
                          </a:solidFill>
                          <a:effectLst/>
                          <a:latin typeface="Arial" panose="020B0604020202020204" pitchFamily="34" charset="0"/>
                        </a:rPr>
                        <a:t>3.15</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CBDDED"/>
                    </a:solidFill>
                  </a:tcPr>
                </a:tc>
                <a:tc>
                  <a:txBody>
                    <a:bodyPr/>
                    <a:lstStyle/>
                    <a:p>
                      <a:pPr algn="ctr" fontAlgn="b"/>
                      <a:r>
                        <a:rPr lang="es-PE" sz="1200" b="0" i="0" u="none" strike="noStrike" dirty="0">
                          <a:solidFill>
                            <a:schemeClr val="tx1"/>
                          </a:solidFill>
                          <a:effectLst/>
                          <a:latin typeface="Arial" panose="020B0604020202020204" pitchFamily="34" charset="0"/>
                        </a:rPr>
                        <a:t>13º</a:t>
                      </a: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CBDDED"/>
                    </a:solidFill>
                  </a:tcPr>
                </a:tc>
                <a:extLst>
                  <a:ext uri="{0D108BD9-81ED-4DB2-BD59-A6C34878D82A}">
                    <a16:rowId xmlns:a16="http://schemas.microsoft.com/office/drawing/2014/main" val="2424807772"/>
                  </a:ext>
                </a:extLst>
              </a:tr>
            </a:tbl>
          </a:graphicData>
        </a:graphic>
      </p:graphicFrame>
      <p:cxnSp>
        <p:nvCxnSpPr>
          <p:cNvPr id="3" name="Conector recto 2">
            <a:extLst>
              <a:ext uri="{FF2B5EF4-FFF2-40B4-BE49-F238E27FC236}">
                <a16:creationId xmlns:a16="http://schemas.microsoft.com/office/drawing/2014/main" id="{717AF5A0-BE48-4E4F-ACDC-BE9E2FF5A094}"/>
              </a:ext>
            </a:extLst>
          </p:cNvPr>
          <p:cNvCxnSpPr>
            <a:cxnSpLocks/>
          </p:cNvCxnSpPr>
          <p:nvPr/>
        </p:nvCxnSpPr>
        <p:spPr>
          <a:xfrm>
            <a:off x="181623" y="4063523"/>
            <a:ext cx="4246155"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12" name="CuadroTexto 11">
            <a:extLst>
              <a:ext uri="{FF2B5EF4-FFF2-40B4-BE49-F238E27FC236}">
                <a16:creationId xmlns:a16="http://schemas.microsoft.com/office/drawing/2014/main" id="{16170035-FAA8-4068-9706-BCB4353AAE42}"/>
              </a:ext>
            </a:extLst>
          </p:cNvPr>
          <p:cNvSpPr txBox="1"/>
          <p:nvPr/>
        </p:nvSpPr>
        <p:spPr>
          <a:xfrm>
            <a:off x="4211967" y="3859371"/>
            <a:ext cx="1219200" cy="400110"/>
          </a:xfrm>
          <a:prstGeom prst="rect">
            <a:avLst/>
          </a:prstGeom>
          <a:solidFill>
            <a:schemeClr val="bg1"/>
          </a:solidFill>
          <a:ln>
            <a:noFill/>
          </a:ln>
        </p:spPr>
        <p:txBody>
          <a:bodyPr>
            <a:spAutoFit/>
          </a:bodyPr>
          <a:lstStyle>
            <a:defPPr>
              <a:defRPr lang="en-US"/>
            </a:defPPr>
            <a:lvl1pPr>
              <a:spcBef>
                <a:spcPct val="50000"/>
              </a:spcBef>
              <a:buFontTx/>
              <a:buNone/>
              <a:defRPr sz="4000" b="1">
                <a:solidFill>
                  <a:srgbClr val="C00000"/>
                </a:solidFill>
                <a:cs typeface="Arial" panose="020B0604020202020204" pitchFamily="34" charset="0"/>
              </a:defRPr>
            </a:lvl1pPr>
            <a:lvl2pPr marL="742950" indent="-285750">
              <a:spcBef>
                <a:spcPct val="20000"/>
              </a:spcBef>
              <a:buChar char="–"/>
              <a:defRPr sz="2800">
                <a:latin typeface="Arial" panose="020B0604020202020204" pitchFamily="34" charset="0"/>
                <a:cs typeface="Arial" panose="020B0604020202020204" pitchFamily="34" charset="0"/>
              </a:defRPr>
            </a:lvl2pPr>
            <a:lvl3pPr marL="1143000" indent="-228600">
              <a:spcBef>
                <a:spcPct val="20000"/>
              </a:spcBef>
              <a:buChar char="•"/>
              <a:defRPr sz="2400">
                <a:latin typeface="Arial" panose="020B0604020202020204" pitchFamily="34" charset="0"/>
                <a:cs typeface="Arial" panose="020B0604020202020204" pitchFamily="34" charset="0"/>
              </a:defRPr>
            </a:lvl3pPr>
            <a:lvl4pPr marL="1600200" indent="-228600">
              <a:spcBef>
                <a:spcPct val="20000"/>
              </a:spcBef>
              <a:buChar char="–"/>
              <a:defRPr sz="2000">
                <a:latin typeface="Arial" panose="020B0604020202020204" pitchFamily="34" charset="0"/>
                <a:cs typeface="Arial" panose="020B0604020202020204" pitchFamily="34" charset="0"/>
              </a:defRPr>
            </a:lvl4pPr>
            <a:lvl5pPr marL="2057400" indent="-228600">
              <a:spcBef>
                <a:spcPct val="20000"/>
              </a:spcBef>
              <a:buChar char="»"/>
              <a:defRPr sz="2000">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latin typeface="Arial" panose="020B0604020202020204" pitchFamily="34" charset="0"/>
                <a:cs typeface="Arial" panose="020B0604020202020204" pitchFamily="34" charset="0"/>
              </a:defRPr>
            </a:lvl9pPr>
          </a:lstStyle>
          <a:p>
            <a:pPr marL="0" marR="0" lvl="0" indent="0" algn="ctr" defTabSz="457200" rtl="0" eaLnBrk="1" fontAlgn="auto" latinLnBrk="0" hangingPunct="1">
              <a:lnSpc>
                <a:spcPct val="100000"/>
              </a:lnSpc>
              <a:spcBef>
                <a:spcPct val="50000"/>
              </a:spcBef>
              <a:spcAft>
                <a:spcPts val="0"/>
              </a:spcAft>
              <a:buClrTx/>
              <a:buSzTx/>
              <a:buFontTx/>
              <a:buNone/>
              <a:tabLst/>
              <a:defRPr/>
            </a:pPr>
            <a:r>
              <a:rPr kumimoji="0" lang="es-PE" sz="2000" b="1" i="0" u="none" strike="noStrike" kern="1200" cap="none" spc="0" normalizeH="0" baseline="0" noProof="0" dirty="0">
                <a:ln>
                  <a:noFill/>
                </a:ln>
                <a:solidFill>
                  <a:srgbClr val="C00000"/>
                </a:solidFill>
                <a:effectLst/>
                <a:uLnTx/>
                <a:uFillTx/>
                <a:latin typeface="Calibri" panose="020F0502020204030204"/>
                <a:ea typeface="+mn-ea"/>
                <a:cs typeface="Arial" panose="020B0604020202020204" pitchFamily="34" charset="0"/>
              </a:rPr>
              <a:t>3.5*</a:t>
            </a:r>
          </a:p>
        </p:txBody>
      </p:sp>
      <p:cxnSp>
        <p:nvCxnSpPr>
          <p:cNvPr id="11" name="Conector recto de flecha 10">
            <a:extLst>
              <a:ext uri="{FF2B5EF4-FFF2-40B4-BE49-F238E27FC236}">
                <a16:creationId xmlns:a16="http://schemas.microsoft.com/office/drawing/2014/main" id="{49840D6E-8F92-4EEE-B425-B7E9B2C2E8D3}"/>
              </a:ext>
            </a:extLst>
          </p:cNvPr>
          <p:cNvCxnSpPr>
            <a:cxnSpLocks/>
          </p:cNvCxnSpPr>
          <p:nvPr/>
        </p:nvCxnSpPr>
        <p:spPr>
          <a:xfrm flipH="1" flipV="1">
            <a:off x="4378214" y="2120113"/>
            <a:ext cx="28865" cy="1649630"/>
          </a:xfrm>
          <a:prstGeom prst="straightConnector1">
            <a:avLst/>
          </a:prstGeom>
          <a:ln>
            <a:solidFill>
              <a:schemeClr val="bg2">
                <a:lumMod val="2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3" name="CuadroTexto 12">
            <a:extLst>
              <a:ext uri="{FF2B5EF4-FFF2-40B4-BE49-F238E27FC236}">
                <a16:creationId xmlns:a16="http://schemas.microsoft.com/office/drawing/2014/main" id="{262D5A9C-EA2F-4924-B30F-A79295907E04}"/>
              </a:ext>
            </a:extLst>
          </p:cNvPr>
          <p:cNvSpPr txBox="1"/>
          <p:nvPr/>
        </p:nvSpPr>
        <p:spPr>
          <a:xfrm>
            <a:off x="4702931" y="3059668"/>
            <a:ext cx="300082"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s-PE" sz="1800" b="0" i="0" u="none" strike="noStrike" kern="1200" cap="none" spc="0" normalizeH="0" baseline="0" noProof="0" dirty="0">
                <a:ln>
                  <a:noFill/>
                </a:ln>
                <a:solidFill>
                  <a:prstClr val="black"/>
                </a:solidFill>
                <a:effectLst/>
                <a:uLnTx/>
                <a:uFillTx/>
                <a:latin typeface="Calibri" panose="020F0502020204030204"/>
                <a:ea typeface="+mn-ea"/>
                <a:cs typeface="+mn-cs"/>
              </a:rPr>
              <a:t>+</a:t>
            </a:r>
          </a:p>
        </p:txBody>
      </p:sp>
      <p:cxnSp>
        <p:nvCxnSpPr>
          <p:cNvPr id="17" name="Conector recto de flecha 16">
            <a:extLst>
              <a:ext uri="{FF2B5EF4-FFF2-40B4-BE49-F238E27FC236}">
                <a16:creationId xmlns:a16="http://schemas.microsoft.com/office/drawing/2014/main" id="{C2B24BA8-77CB-4053-9604-6EF57B61DF67}"/>
              </a:ext>
            </a:extLst>
          </p:cNvPr>
          <p:cNvCxnSpPr>
            <a:cxnSpLocks/>
          </p:cNvCxnSpPr>
          <p:nvPr/>
        </p:nvCxnSpPr>
        <p:spPr>
          <a:xfrm>
            <a:off x="4378213" y="4339087"/>
            <a:ext cx="28866" cy="1931262"/>
          </a:xfrm>
          <a:prstGeom prst="straightConnector1">
            <a:avLst/>
          </a:prstGeom>
          <a:ln>
            <a:solidFill>
              <a:schemeClr val="bg2">
                <a:lumMod val="2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8" name="CuadroTexto 17">
            <a:extLst>
              <a:ext uri="{FF2B5EF4-FFF2-40B4-BE49-F238E27FC236}">
                <a16:creationId xmlns:a16="http://schemas.microsoft.com/office/drawing/2014/main" id="{C7062153-1868-4466-87D4-BB52B037F352}"/>
              </a:ext>
            </a:extLst>
          </p:cNvPr>
          <p:cNvSpPr txBox="1"/>
          <p:nvPr/>
        </p:nvSpPr>
        <p:spPr>
          <a:xfrm>
            <a:off x="4725373" y="5547707"/>
            <a:ext cx="255198" cy="369332"/>
          </a:xfrm>
          <a:prstGeom prst="rect">
            <a:avLst/>
          </a:prstGeom>
          <a:noFill/>
        </p:spPr>
        <p:txBody>
          <a:bodyPr wrap="none" rtlCol="0">
            <a:spAutoFit/>
          </a:bodyPr>
          <a:lstStyle>
            <a:defPPr>
              <a:defRPr lang="en-US"/>
            </a:defPPr>
            <a:lvl1pPr marR="0" lvl="0" indent="0" fontAlgn="auto">
              <a:lnSpc>
                <a:spcPct val="100000"/>
              </a:lnSpc>
              <a:spcBef>
                <a:spcPts val="0"/>
              </a:spcBef>
              <a:spcAft>
                <a:spcPts val="0"/>
              </a:spcAft>
              <a:buClrTx/>
              <a:buSzTx/>
              <a:buFontTx/>
              <a:buNone/>
              <a:tabLst/>
              <a:defRPr kumimoji="0" b="0" i="0" u="none" strike="noStrike" cap="none" spc="0" normalizeH="0" baseline="0">
                <a:ln>
                  <a:noFill/>
                </a:ln>
                <a:solidFill>
                  <a:prstClr val="black"/>
                </a:solidFill>
                <a:effectLst/>
                <a:uLnTx/>
                <a:uFillTx/>
                <a:latin typeface="Calibri" panose="020F0502020204030204"/>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s-PE" sz="1800" b="1" i="0" u="none" strike="noStrike" kern="1200" cap="none" spc="0" normalizeH="0" baseline="0" noProof="0" dirty="0">
                <a:ln>
                  <a:noFill/>
                </a:ln>
                <a:solidFill>
                  <a:prstClr val="black"/>
                </a:solidFill>
                <a:effectLst/>
                <a:uLnTx/>
                <a:uFillTx/>
                <a:latin typeface="Calibri" panose="020F0502020204030204"/>
                <a:ea typeface="+mn-ea"/>
                <a:cs typeface="+mn-cs"/>
              </a:rPr>
              <a:t>-</a:t>
            </a:r>
          </a:p>
        </p:txBody>
      </p:sp>
      <p:sp>
        <p:nvSpPr>
          <p:cNvPr id="22" name="CuadroTexto 21">
            <a:extLst>
              <a:ext uri="{FF2B5EF4-FFF2-40B4-BE49-F238E27FC236}">
                <a16:creationId xmlns:a16="http://schemas.microsoft.com/office/drawing/2014/main" id="{E6707C62-484D-481B-A3A3-DAAA613500DD}"/>
              </a:ext>
            </a:extLst>
          </p:cNvPr>
          <p:cNvSpPr txBox="1"/>
          <p:nvPr/>
        </p:nvSpPr>
        <p:spPr>
          <a:xfrm>
            <a:off x="231727" y="6431356"/>
            <a:ext cx="5826032"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s-PE" sz="1200" b="0" i="0" u="none" strike="noStrike" kern="1200" cap="none" spc="0" normalizeH="0" baseline="0" noProof="0" dirty="0">
                <a:ln>
                  <a:noFill/>
                </a:ln>
                <a:solidFill>
                  <a:prstClr val="black"/>
                </a:solidFill>
                <a:effectLst/>
                <a:uLnTx/>
                <a:uFillTx/>
                <a:latin typeface="Calibri" panose="020F0502020204030204"/>
                <a:ea typeface="+mn-ea"/>
                <a:cs typeface="+mn-cs"/>
              </a:rPr>
              <a:t>* Benchmark deseado para las instituciones públicas </a:t>
            </a:r>
          </a:p>
        </p:txBody>
      </p:sp>
      <p:sp>
        <p:nvSpPr>
          <p:cNvPr id="23" name="Rectangle 131">
            <a:extLst>
              <a:ext uri="{FF2B5EF4-FFF2-40B4-BE49-F238E27FC236}">
                <a16:creationId xmlns:a16="http://schemas.microsoft.com/office/drawing/2014/main" id="{AD5D36AB-CAA7-4AC0-BF06-5120026561CA}"/>
              </a:ext>
            </a:extLst>
          </p:cNvPr>
          <p:cNvSpPr>
            <a:spLocks noChangeArrowheads="1"/>
          </p:cNvSpPr>
          <p:nvPr/>
        </p:nvSpPr>
        <p:spPr bwMode="auto">
          <a:xfrm>
            <a:off x="5498922" y="1884533"/>
            <a:ext cx="4168987" cy="4624343"/>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p>
            <a:pPr marL="285750" marR="0" lvl="0" indent="-285750" algn="just" defTabSz="457200" rtl="0" eaLnBrk="0" fontAlgn="auto" latinLnBrk="0" hangingPunct="0">
              <a:lnSpc>
                <a:spcPct val="100000"/>
              </a:lnSpc>
              <a:spcBef>
                <a:spcPts val="0"/>
              </a:spcBef>
              <a:spcAft>
                <a:spcPts val="0"/>
              </a:spcAft>
              <a:buClrTx/>
              <a:buSzTx/>
              <a:buFont typeface="Wingdings" panose="05000000000000000000" pitchFamily="2" charset="2"/>
              <a:buChar char="§"/>
              <a:tabLst/>
              <a:defRPr/>
            </a:pPr>
            <a:r>
              <a:rPr kumimoji="0" lang="es-PE" altLang="es-ES" sz="1550" b="0" i="0" u="none" strike="noStrike" kern="1200" cap="none" spc="0" normalizeH="0" baseline="0" noProof="0" dirty="0">
                <a:ln>
                  <a:noFill/>
                </a:ln>
                <a:effectLst/>
                <a:uLnTx/>
                <a:uFillTx/>
                <a:latin typeface="Calibri" panose="020F0502020204030204" pitchFamily="34" charset="0"/>
                <a:ea typeface="+mn-ea"/>
                <a:cs typeface="Calibri" panose="020F0502020204030204" pitchFamily="34" charset="0"/>
              </a:rPr>
              <a:t>En relación a los servicios evaluados Manifiesto de importación obtuvo el mayor índice de satisfacción y Despacho de importación – Agentes de Aduanas obtuvo el segundo lugar. </a:t>
            </a:r>
            <a:r>
              <a:rPr lang="es-PE" altLang="es-ES" sz="1550" dirty="0">
                <a:latin typeface="Calibri" panose="020F0502020204030204" pitchFamily="34" charset="0"/>
                <a:cs typeface="Calibri" panose="020F0502020204030204" pitchFamily="34" charset="0"/>
              </a:rPr>
              <a:t>Ambos</a:t>
            </a:r>
            <a:r>
              <a:rPr kumimoji="0" lang="es-PE" altLang="es-ES" sz="1550" b="0" i="0" u="none" strike="noStrike" kern="1200" cap="none" spc="0" normalizeH="0" baseline="0" noProof="0" dirty="0">
                <a:ln>
                  <a:noFill/>
                </a:ln>
                <a:effectLst/>
                <a:uLnTx/>
                <a:uFillTx/>
                <a:latin typeface="Calibri" panose="020F0502020204030204" pitchFamily="34" charset="0"/>
                <a:ea typeface="+mn-ea"/>
                <a:cs typeface="Calibri" panose="020F0502020204030204" pitchFamily="34" charset="0"/>
              </a:rPr>
              <a:t> servicios corresponden al proceso de Control de Ingreso de mercancías</a:t>
            </a:r>
            <a:r>
              <a:rPr lang="es-PE" altLang="es-ES" sz="1550" dirty="0">
                <a:latin typeface="Calibri" panose="020F0502020204030204" pitchFamily="34" charset="0"/>
                <a:cs typeface="Calibri" panose="020F0502020204030204" pitchFamily="34" charset="0"/>
              </a:rPr>
              <a:t>.</a:t>
            </a:r>
          </a:p>
          <a:p>
            <a:pPr marR="0" lvl="0" algn="just" defTabSz="457200" rtl="0" eaLnBrk="0" fontAlgn="auto" latinLnBrk="0" hangingPunct="0">
              <a:lnSpc>
                <a:spcPct val="100000"/>
              </a:lnSpc>
              <a:spcBef>
                <a:spcPts val="0"/>
              </a:spcBef>
              <a:spcAft>
                <a:spcPts val="0"/>
              </a:spcAft>
              <a:buClrTx/>
              <a:buSzTx/>
              <a:tabLst/>
              <a:defRPr/>
            </a:pPr>
            <a:endParaRPr kumimoji="0" lang="es-PE" sz="1550" b="0" i="0" u="none" strike="noStrike" kern="1200" cap="none" spc="0" normalizeH="0" baseline="0" noProof="0" dirty="0">
              <a:ln>
                <a:noFill/>
              </a:ln>
              <a:effectLst/>
              <a:uLnTx/>
              <a:uFillTx/>
              <a:latin typeface="Calibri" panose="020F0502020204030204" pitchFamily="34" charset="0"/>
              <a:ea typeface="+mn-ea"/>
              <a:cs typeface="Calibri" panose="020F0502020204030204" pitchFamily="34" charset="0"/>
            </a:endParaRPr>
          </a:p>
          <a:p>
            <a:pPr marL="285750" marR="0" lvl="0" indent="-285750" algn="just" defTabSz="457200" rtl="0" eaLnBrk="0" fontAlgn="auto" latinLnBrk="0" hangingPunct="0">
              <a:lnSpc>
                <a:spcPct val="100000"/>
              </a:lnSpc>
              <a:spcBef>
                <a:spcPts val="0"/>
              </a:spcBef>
              <a:spcAft>
                <a:spcPts val="0"/>
              </a:spcAft>
              <a:buClrTx/>
              <a:buSzTx/>
              <a:buFont typeface="Wingdings" panose="05000000000000000000" pitchFamily="2" charset="2"/>
              <a:buChar char="§"/>
              <a:tabLst/>
              <a:defRPr/>
            </a:pPr>
            <a:r>
              <a:rPr kumimoji="0" lang="es-PE" sz="1550" b="0" i="0" u="none" strike="noStrike" kern="1200" cap="none" spc="0" normalizeH="0" baseline="0" noProof="0" dirty="0">
                <a:ln>
                  <a:noFill/>
                </a:ln>
                <a:effectLst/>
                <a:uLnTx/>
                <a:uFillTx/>
                <a:latin typeface="Calibri" panose="020F0502020204030204" pitchFamily="34" charset="0"/>
                <a:ea typeface="+mn-ea"/>
                <a:cs typeface="Calibri" panose="020F0502020204030204" pitchFamily="34" charset="0"/>
              </a:rPr>
              <a:t>El servicio con el menor índice de satisfacción es </a:t>
            </a:r>
            <a:r>
              <a:rPr lang="es-PE" sz="1550" dirty="0">
                <a:latin typeface="Calibri" panose="020F0502020204030204" pitchFamily="34" charset="0"/>
                <a:cs typeface="Calibri" panose="020F0502020204030204" pitchFamily="34" charset="0"/>
              </a:rPr>
              <a:t>Cobranza Coactiva Centralizada </a:t>
            </a:r>
            <a:r>
              <a:rPr kumimoji="0" lang="es-PE" sz="1550" b="0" i="0" u="none" strike="noStrike" kern="1200" cap="none" spc="0" normalizeH="0" baseline="0" noProof="0" dirty="0">
                <a:ln>
                  <a:noFill/>
                </a:ln>
                <a:effectLst/>
                <a:uLnTx/>
                <a:uFillTx/>
                <a:latin typeface="Calibri" panose="020F0502020204030204" pitchFamily="34" charset="0"/>
                <a:ea typeface="+mn-ea"/>
                <a:cs typeface="Calibri" panose="020F0502020204030204" pitchFamily="34" charset="0"/>
              </a:rPr>
              <a:t>que corresponde al proceso de Gestión y Recuperación de la Deuda.</a:t>
            </a:r>
          </a:p>
          <a:p>
            <a:pPr marL="285750" marR="0" lvl="0" indent="-285750" algn="just" defTabSz="457200" rtl="0" eaLnBrk="0" fontAlgn="auto" latinLnBrk="0" hangingPunct="0">
              <a:lnSpc>
                <a:spcPct val="100000"/>
              </a:lnSpc>
              <a:spcBef>
                <a:spcPts val="0"/>
              </a:spcBef>
              <a:spcAft>
                <a:spcPts val="0"/>
              </a:spcAft>
              <a:buClrTx/>
              <a:buSzTx/>
              <a:buFont typeface="Wingdings" panose="05000000000000000000" pitchFamily="2" charset="2"/>
              <a:buChar char="§"/>
              <a:tabLst/>
              <a:defRPr/>
            </a:pPr>
            <a:endParaRPr kumimoji="0" lang="es-PE" sz="1550" b="0" i="0" u="none" strike="noStrike" kern="1200" cap="none" spc="0" normalizeH="0" baseline="0" noProof="0" dirty="0">
              <a:ln>
                <a:noFill/>
              </a:ln>
              <a:solidFill>
                <a:srgbClr val="FF0000"/>
              </a:solidFill>
              <a:effectLst/>
              <a:uLnTx/>
              <a:uFillTx/>
              <a:latin typeface="Calibri" panose="020F0502020204030204" pitchFamily="34" charset="0"/>
              <a:ea typeface="+mn-ea"/>
              <a:cs typeface="Calibri" panose="020F0502020204030204" pitchFamily="34" charset="0"/>
            </a:endParaRPr>
          </a:p>
          <a:p>
            <a:pPr marL="285750" marR="0" lvl="0" indent="-285750" algn="just" defTabSz="457200" rtl="0" eaLnBrk="0" fontAlgn="auto" latinLnBrk="0" hangingPunct="0">
              <a:lnSpc>
                <a:spcPct val="100000"/>
              </a:lnSpc>
              <a:spcBef>
                <a:spcPts val="0"/>
              </a:spcBef>
              <a:spcAft>
                <a:spcPts val="0"/>
              </a:spcAft>
              <a:buClrTx/>
              <a:buSzTx/>
              <a:buFont typeface="Wingdings" panose="05000000000000000000" pitchFamily="2" charset="2"/>
              <a:buChar char="§"/>
              <a:tabLst/>
              <a:defRPr/>
            </a:pPr>
            <a:r>
              <a:rPr kumimoji="0" lang="es-PE" sz="1550" b="0" i="0" u="none" strike="noStrike" kern="1200" cap="none" spc="0" normalizeH="0" baseline="0" noProof="0" dirty="0">
                <a:ln>
                  <a:noFill/>
                </a:ln>
                <a:effectLst/>
                <a:uLnTx/>
                <a:uFillTx/>
                <a:latin typeface="Calibri" panose="020F0502020204030204" pitchFamily="34" charset="0"/>
                <a:ea typeface="+mn-ea"/>
                <a:cs typeface="Calibri" panose="020F0502020204030204" pitchFamily="34" charset="0"/>
              </a:rPr>
              <a:t>Siete son los servicios que superan el benchmark de 3.5 (para instituciones públicas); mientras que seis se encuentran por debajo del mismo. </a:t>
            </a:r>
            <a:endParaRPr kumimoji="0" lang="es-ES" sz="1550" b="0" i="0" u="none" strike="noStrike" kern="1200" cap="none" spc="0" normalizeH="0" baseline="0" noProof="0" dirty="0">
              <a:ln>
                <a:noFill/>
              </a:ln>
              <a:effectLst/>
              <a:uLnTx/>
              <a:uFillTx/>
              <a:latin typeface="Calibri" panose="020F0502020204030204" pitchFamily="34" charset="0"/>
              <a:ea typeface="+mn-ea"/>
              <a:cs typeface="Calibri" panose="020F0502020204030204" pitchFamily="34" charset="0"/>
            </a:endParaRPr>
          </a:p>
          <a:p>
            <a:pPr marL="285750" marR="0" lvl="0" indent="-285750" algn="just" defTabSz="457200" rtl="0" eaLnBrk="0" fontAlgn="auto" latinLnBrk="0" hangingPunct="0">
              <a:lnSpc>
                <a:spcPct val="100000"/>
              </a:lnSpc>
              <a:spcBef>
                <a:spcPts val="0"/>
              </a:spcBef>
              <a:spcAft>
                <a:spcPts val="0"/>
              </a:spcAft>
              <a:buClrTx/>
              <a:buSzTx/>
              <a:buFont typeface="Wingdings" panose="05000000000000000000" pitchFamily="2" charset="2"/>
              <a:buChar char="§"/>
              <a:tabLst/>
              <a:defRPr/>
            </a:pPr>
            <a:endParaRPr kumimoji="0" lang="es-ES" sz="1550" b="0" i="0" u="none" strike="noStrike" kern="1200" cap="none" spc="0" normalizeH="0" baseline="0" noProof="0" dirty="0">
              <a:ln>
                <a:noFill/>
              </a:ln>
              <a:solidFill>
                <a:srgbClr val="FF0000"/>
              </a:solidFill>
              <a:effectLst/>
              <a:uLnTx/>
              <a:uFillTx/>
              <a:latin typeface="Calibri" panose="020F0502020204030204" pitchFamily="34" charset="0"/>
              <a:ea typeface="+mn-ea"/>
              <a:cs typeface="Calibri" panose="020F0502020204030204" pitchFamily="34" charset="0"/>
            </a:endParaRPr>
          </a:p>
          <a:p>
            <a:pPr marL="285750" marR="0" lvl="0" indent="-285750" algn="just" defTabSz="457200" rtl="0" eaLnBrk="0" fontAlgn="auto" latinLnBrk="0" hangingPunct="0">
              <a:lnSpc>
                <a:spcPct val="100000"/>
              </a:lnSpc>
              <a:spcBef>
                <a:spcPts val="0"/>
              </a:spcBef>
              <a:spcAft>
                <a:spcPts val="0"/>
              </a:spcAft>
              <a:buClrTx/>
              <a:buSzTx/>
              <a:buFont typeface="Wingdings" panose="05000000000000000000" pitchFamily="2" charset="2"/>
              <a:buChar char="§"/>
              <a:tabLst/>
              <a:defRPr/>
            </a:pPr>
            <a:endParaRPr kumimoji="0" lang="es-ES" altLang="es-ES" sz="1550" b="0" i="0" u="none" strike="noStrike" kern="1200" cap="none" spc="0" normalizeH="0" baseline="0" noProof="0" dirty="0">
              <a:ln>
                <a:noFill/>
              </a:ln>
              <a:solidFill>
                <a:srgbClr val="FF0000"/>
              </a:solidFill>
              <a:effectLst/>
              <a:uLnTx/>
              <a:uFillTx/>
              <a:latin typeface="Calibri" panose="020F0502020204030204" pitchFamily="34" charset="0"/>
              <a:ea typeface="+mn-ea"/>
              <a:cs typeface="Calibri" panose="020F0502020204030204" pitchFamily="34" charset="0"/>
            </a:endParaRPr>
          </a:p>
        </p:txBody>
      </p:sp>
      <p:sp>
        <p:nvSpPr>
          <p:cNvPr id="14" name="CuadroTexto 13">
            <a:extLst>
              <a:ext uri="{FF2B5EF4-FFF2-40B4-BE49-F238E27FC236}">
                <a16:creationId xmlns:a16="http://schemas.microsoft.com/office/drawing/2014/main" id="{4812025B-FE54-4992-8A01-F61384E4D643}"/>
              </a:ext>
            </a:extLst>
          </p:cNvPr>
          <p:cNvSpPr txBox="1"/>
          <p:nvPr/>
        </p:nvSpPr>
        <p:spPr>
          <a:xfrm>
            <a:off x="301896" y="1032595"/>
            <a:ext cx="3812339"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s-PE" sz="1800" b="0" i="0" u="sng" strike="noStrike" kern="1200" cap="none" spc="0" normalizeH="0" baseline="0" noProof="0" dirty="0">
                <a:ln>
                  <a:noFill/>
                </a:ln>
                <a:solidFill>
                  <a:prstClr val="black"/>
                </a:solidFill>
                <a:effectLst/>
                <a:uLnTx/>
                <a:uFillTx/>
                <a:latin typeface="Calibri" panose="020F0502020204030204"/>
                <a:ea typeface="+mn-ea"/>
                <a:cs typeface="+mn-cs"/>
              </a:rPr>
              <a:t>Unidad de negocios Aduanas</a:t>
            </a:r>
          </a:p>
        </p:txBody>
      </p:sp>
    </p:spTree>
    <p:extLst>
      <p:ext uri="{BB962C8B-B14F-4D97-AF65-F5344CB8AC3E}">
        <p14:creationId xmlns:p14="http://schemas.microsoft.com/office/powerpoint/2010/main" val="144460243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 name="Rectangle 131">
            <a:extLst>
              <a:ext uri="{FF2B5EF4-FFF2-40B4-BE49-F238E27FC236}">
                <a16:creationId xmlns:a16="http://schemas.microsoft.com/office/drawing/2014/main" id="{EFCCCB01-2E0D-412F-A7A8-7FF6F66B9480}"/>
              </a:ext>
            </a:extLst>
          </p:cNvPr>
          <p:cNvSpPr>
            <a:spLocks noChangeArrowheads="1"/>
          </p:cNvSpPr>
          <p:nvPr/>
        </p:nvSpPr>
        <p:spPr bwMode="auto">
          <a:xfrm>
            <a:off x="528874" y="1456521"/>
            <a:ext cx="8848252" cy="4939814"/>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p>
            <a:pPr marL="285750" marR="0" lvl="0" indent="-285750" algn="just" defTabSz="4572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s-ES" sz="1500" b="0" i="0" u="none" strike="noStrike" kern="1200" cap="none" spc="0" normalizeH="0" baseline="0" noProof="0" dirty="0">
                <a:ln>
                  <a:noFill/>
                </a:ln>
                <a:effectLst/>
                <a:uLnTx/>
                <a:uFillTx/>
                <a:latin typeface="Calibri" panose="020F0502020204030204"/>
                <a:ea typeface="+mn-ea"/>
                <a:cs typeface="+mn-cs"/>
              </a:rPr>
              <a:t>A nivel general el índice de satisfacción estimada, para la unidad de negocio de Aduanas es de 3.76. El proceso de Control de Ingreso de Mercancías (importación), obtuvo un indicador de 3.78 que es el más alto; mientras que el proceso con el indicador más bajo es el denominado Gestión y recuperación de deuda con 3.15.</a:t>
            </a:r>
          </a:p>
          <a:p>
            <a:pPr marL="0" marR="0" lvl="0" indent="0" algn="just" defTabSz="457200" rtl="0" eaLnBrk="1" fontAlgn="auto" latinLnBrk="0" hangingPunct="1">
              <a:lnSpc>
                <a:spcPct val="100000"/>
              </a:lnSpc>
              <a:spcBef>
                <a:spcPts val="0"/>
              </a:spcBef>
              <a:spcAft>
                <a:spcPts val="0"/>
              </a:spcAft>
              <a:buClrTx/>
              <a:buSzTx/>
              <a:buFontTx/>
              <a:buNone/>
              <a:tabLst/>
              <a:defRPr/>
            </a:pPr>
            <a:endParaRPr kumimoji="0" lang="es-ES" sz="1500" b="0" i="0" u="none" strike="noStrike" kern="1200" cap="none" spc="0" normalizeH="0" baseline="0" noProof="0" dirty="0">
              <a:ln>
                <a:noFill/>
              </a:ln>
              <a:solidFill>
                <a:srgbClr val="FF0000"/>
              </a:solidFill>
              <a:effectLst/>
              <a:uLnTx/>
              <a:uFillTx/>
              <a:latin typeface="Calibri" panose="020F0502020204030204"/>
              <a:ea typeface="+mn-ea"/>
              <a:cs typeface="+mn-cs"/>
            </a:endParaRPr>
          </a:p>
          <a:p>
            <a:pPr marL="285750" lvl="0" indent="-285750" algn="just">
              <a:buFont typeface="Wingdings" panose="05000000000000000000" pitchFamily="2" charset="2"/>
              <a:buChar char="§"/>
              <a:defRPr/>
            </a:pPr>
            <a:r>
              <a:rPr kumimoji="0" lang="es-ES" sz="1500" b="0" i="0" u="none" strike="noStrike" kern="1200" cap="none" spc="0" normalizeH="0" baseline="0" noProof="0" dirty="0">
                <a:ln>
                  <a:noFill/>
                </a:ln>
                <a:effectLst/>
                <a:uLnTx/>
                <a:uFillTx/>
                <a:latin typeface="Calibri" panose="020F0502020204030204"/>
                <a:ea typeface="+mn-ea"/>
                <a:cs typeface="+mn-cs"/>
              </a:rPr>
              <a:t>El servicio mejor valorado es el Manifiesto de </a:t>
            </a:r>
            <a:r>
              <a:rPr lang="es-ES" sz="1500" dirty="0">
                <a:latin typeface="Calibri" panose="020F0502020204030204"/>
              </a:rPr>
              <a:t>Importación</a:t>
            </a:r>
            <a:r>
              <a:rPr kumimoji="0" lang="es-ES" sz="1500" b="0" i="0" u="none" strike="noStrike" kern="1200" cap="none" spc="0" normalizeH="0" baseline="0" noProof="0" dirty="0">
                <a:ln>
                  <a:noFill/>
                </a:ln>
                <a:effectLst/>
                <a:uLnTx/>
                <a:uFillTx/>
                <a:latin typeface="Calibri" panose="020F0502020204030204"/>
                <a:ea typeface="+mn-ea"/>
                <a:cs typeface="+mn-cs"/>
              </a:rPr>
              <a:t> (</a:t>
            </a:r>
            <a:r>
              <a:rPr lang="es-ES" sz="1500" dirty="0">
                <a:latin typeface="Calibri" panose="020F0502020204030204"/>
              </a:rPr>
              <a:t>3.92</a:t>
            </a:r>
            <a:r>
              <a:rPr kumimoji="0" lang="es-ES" sz="1500" b="0" i="0" u="none" strike="noStrike" kern="1200" cap="none" spc="0" normalizeH="0" baseline="0" noProof="0" dirty="0">
                <a:ln>
                  <a:noFill/>
                </a:ln>
                <a:effectLst/>
                <a:uLnTx/>
                <a:uFillTx/>
                <a:latin typeface="Calibri" panose="020F0502020204030204"/>
                <a:ea typeface="+mn-ea"/>
                <a:cs typeface="+mn-cs"/>
              </a:rPr>
              <a:t>) y en segundo lugar, se ubica el servicio Despacho de importación – Agentes de Aduanas (3.78</a:t>
            </a:r>
            <a:r>
              <a:rPr lang="es-ES" sz="1500" dirty="0"/>
              <a:t>), ambos forman parte del proceso: Control de ingreso de mercancías (importación).</a:t>
            </a:r>
          </a:p>
          <a:p>
            <a:pPr marL="285750" lvl="0" indent="-285750" algn="just">
              <a:buFont typeface="Wingdings" panose="05000000000000000000" pitchFamily="2" charset="2"/>
              <a:buChar char="§"/>
              <a:defRPr/>
            </a:pPr>
            <a:endParaRPr kumimoji="0" lang="es-ES" sz="1500" b="0" i="0" u="none" strike="noStrike" kern="1200" cap="none" spc="0" normalizeH="0" baseline="0" noProof="0" dirty="0">
              <a:ln>
                <a:noFill/>
              </a:ln>
              <a:effectLst/>
              <a:uLnTx/>
              <a:uFillTx/>
              <a:latin typeface="Calibri" panose="020F0502020204030204"/>
              <a:ea typeface="+mn-ea"/>
              <a:cs typeface="+mn-cs"/>
            </a:endParaRPr>
          </a:p>
          <a:p>
            <a:pPr marL="285750" marR="0" lvl="0" indent="-285750" algn="just" defTabSz="4572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s-ES" sz="1500" b="0" i="0" u="none" strike="noStrike" kern="1200" cap="none" spc="0" normalizeH="0" baseline="0" noProof="0" dirty="0">
                <a:ln>
                  <a:noFill/>
                </a:ln>
                <a:effectLst/>
                <a:uLnTx/>
                <a:uFillTx/>
                <a:latin typeface="Calibri" panose="020F0502020204030204"/>
                <a:ea typeface="+mn-ea"/>
                <a:cs typeface="+mn-cs"/>
              </a:rPr>
              <a:t>Mientras que, el servicio con el resultado más bajo es el denominado Cobranza Coactiva Centralizada (3.15) que forma parte del proceso de Gestión y Recuperación de la Deuda.</a:t>
            </a:r>
          </a:p>
          <a:p>
            <a:pPr marL="285750" marR="0" lvl="0" indent="-285750" algn="just" defTabSz="457200" rtl="0" eaLnBrk="1" fontAlgn="auto" latinLnBrk="0" hangingPunct="1">
              <a:lnSpc>
                <a:spcPct val="100000"/>
              </a:lnSpc>
              <a:spcBef>
                <a:spcPts val="0"/>
              </a:spcBef>
              <a:spcAft>
                <a:spcPts val="0"/>
              </a:spcAft>
              <a:buClrTx/>
              <a:buSzTx/>
              <a:buFont typeface="Wingdings" panose="05000000000000000000" pitchFamily="2" charset="2"/>
              <a:buChar char="§"/>
              <a:tabLst/>
              <a:defRPr/>
            </a:pPr>
            <a:endParaRPr kumimoji="0" lang="es-ES" sz="1500" b="0" i="0" u="none" strike="noStrike" kern="1200" cap="none" spc="0" normalizeH="0" baseline="0" noProof="0" dirty="0">
              <a:ln>
                <a:noFill/>
              </a:ln>
              <a:solidFill>
                <a:srgbClr val="FF0000"/>
              </a:solidFill>
              <a:effectLst/>
              <a:uLnTx/>
              <a:uFillTx/>
              <a:latin typeface="Calibri" panose="020F0502020204030204"/>
              <a:ea typeface="+mn-ea"/>
              <a:cs typeface="+mn-cs"/>
            </a:endParaRPr>
          </a:p>
          <a:p>
            <a:pPr marL="285750" lvl="0" indent="-285750" algn="just">
              <a:buFont typeface="Wingdings" panose="05000000000000000000" pitchFamily="2" charset="2"/>
              <a:buChar char="§"/>
              <a:defRPr/>
            </a:pPr>
            <a:r>
              <a:rPr kumimoji="0" lang="es-ES" sz="1500" b="0" i="0" u="none" strike="noStrike" kern="1200" cap="none" spc="0" normalizeH="0" baseline="0" noProof="0" dirty="0">
                <a:ln>
                  <a:noFill/>
                </a:ln>
                <a:effectLst/>
                <a:uLnTx/>
                <a:uFillTx/>
                <a:latin typeface="Calibri" panose="020F0502020204030204"/>
                <a:ea typeface="+mn-ea"/>
                <a:cs typeface="+mn-cs"/>
              </a:rPr>
              <a:t>El servicio de Manifiesto de I</a:t>
            </a:r>
            <a:r>
              <a:rPr lang="es-ES" sz="1500" dirty="0">
                <a:latin typeface="Calibri" panose="020F0502020204030204"/>
              </a:rPr>
              <a:t>m</a:t>
            </a:r>
            <a:r>
              <a:rPr kumimoji="0" lang="es-ES" sz="1500" b="0" i="0" u="none" strike="noStrike" kern="1200" cap="none" spc="0" normalizeH="0" baseline="0" noProof="0" dirty="0">
                <a:ln>
                  <a:noFill/>
                </a:ln>
                <a:effectLst/>
                <a:uLnTx/>
                <a:uFillTx/>
                <a:latin typeface="Calibri" panose="020F0502020204030204"/>
                <a:ea typeface="+mn-ea"/>
                <a:cs typeface="+mn-cs"/>
              </a:rPr>
              <a:t>portación obtuvo los mejores resultados para cada una de las dimensiones, sin embargo, su menor valor está en </a:t>
            </a:r>
            <a:r>
              <a:rPr lang="es-ES" sz="1500" dirty="0"/>
              <a:t>la </a:t>
            </a:r>
            <a:r>
              <a:rPr kumimoji="0" lang="es-ES" sz="1500" b="0" i="0" u="none" strike="noStrike" kern="1200" cap="none" spc="0" normalizeH="0" baseline="0" noProof="0" dirty="0">
                <a:ln>
                  <a:noFill/>
                </a:ln>
                <a:effectLst/>
                <a:uLnTx/>
                <a:uFillTx/>
                <a:latin typeface="Calibri" panose="020F0502020204030204"/>
                <a:ea typeface="+mn-ea"/>
                <a:cs typeface="+mn-cs"/>
              </a:rPr>
              <a:t>dimensión de “Elementos Tangibles” con 3.81 (menor en 0.11 puntos al promedio obtenido en el servicio). </a:t>
            </a:r>
          </a:p>
          <a:p>
            <a:pPr marL="0" marR="0" lvl="0" indent="0" algn="just" defTabSz="457200" rtl="0" eaLnBrk="1" fontAlgn="auto" latinLnBrk="0" hangingPunct="1">
              <a:lnSpc>
                <a:spcPct val="100000"/>
              </a:lnSpc>
              <a:spcBef>
                <a:spcPts val="0"/>
              </a:spcBef>
              <a:spcAft>
                <a:spcPts val="0"/>
              </a:spcAft>
              <a:buClrTx/>
              <a:buSzTx/>
              <a:buFontTx/>
              <a:buNone/>
              <a:tabLst/>
              <a:defRPr/>
            </a:pPr>
            <a:endParaRPr kumimoji="0" lang="es-ES" sz="1500" b="0" i="0" u="none" strike="noStrike" kern="1200" cap="none" spc="0" normalizeH="0" baseline="0" noProof="0" dirty="0">
              <a:ln>
                <a:noFill/>
              </a:ln>
              <a:solidFill>
                <a:srgbClr val="FF0000"/>
              </a:solidFill>
              <a:effectLst/>
              <a:uLnTx/>
              <a:uFillTx/>
              <a:latin typeface="Calibri" panose="020F0502020204030204"/>
              <a:ea typeface="+mn-ea"/>
              <a:cs typeface="+mn-cs"/>
            </a:endParaRPr>
          </a:p>
          <a:p>
            <a:pPr marL="285750" lvl="0" indent="-285750" algn="just">
              <a:buFont typeface="Wingdings" panose="05000000000000000000" pitchFamily="2" charset="2"/>
              <a:buChar char="§"/>
              <a:defRPr/>
            </a:pPr>
            <a:r>
              <a:rPr kumimoji="0" lang="es-ES" sz="1500" b="0" i="0" u="none" strike="noStrike" kern="1200" cap="none" spc="0" normalizeH="0" baseline="0" noProof="0" dirty="0">
                <a:ln>
                  <a:noFill/>
                </a:ln>
                <a:effectLst/>
                <a:uLnTx/>
                <a:uFillTx/>
                <a:latin typeface="Calibri" panose="020F0502020204030204"/>
                <a:ea typeface="+mn-ea"/>
                <a:cs typeface="+mn-cs"/>
              </a:rPr>
              <a:t>En el servicio de </a:t>
            </a:r>
            <a:r>
              <a:rPr lang="es-ES" sz="1500" dirty="0"/>
              <a:t>Cobranza Coactiva Centralizada </a:t>
            </a:r>
            <a:r>
              <a:rPr kumimoji="0" lang="es-ES" sz="1500" b="0" i="0" u="none" strike="noStrike" kern="1200" cap="none" spc="0" normalizeH="0" baseline="0" noProof="0" dirty="0">
                <a:ln>
                  <a:noFill/>
                </a:ln>
                <a:effectLst/>
                <a:uLnTx/>
                <a:uFillTx/>
                <a:latin typeface="Calibri" panose="020F0502020204030204"/>
                <a:ea typeface="+mn-ea"/>
                <a:cs typeface="+mn-cs"/>
              </a:rPr>
              <a:t>(3.15), la dimensión más baja es la de “</a:t>
            </a:r>
            <a:r>
              <a:rPr lang="es-ES" sz="1500" dirty="0">
                <a:latin typeface="Calibri" panose="020F0502020204030204"/>
              </a:rPr>
              <a:t>Elementos Tangibles</a:t>
            </a:r>
            <a:r>
              <a:rPr kumimoji="0" lang="es-ES" sz="1500" b="0" i="0" u="none" strike="noStrike" kern="1200" cap="none" spc="0" normalizeH="0" baseline="0" noProof="0" dirty="0">
                <a:ln>
                  <a:noFill/>
                </a:ln>
                <a:effectLst/>
                <a:uLnTx/>
                <a:uFillTx/>
                <a:latin typeface="Calibri" panose="020F0502020204030204"/>
                <a:ea typeface="+mn-ea"/>
                <a:cs typeface="+mn-cs"/>
              </a:rPr>
              <a:t>” con 3.07. </a:t>
            </a:r>
          </a:p>
          <a:p>
            <a:pPr marL="0" marR="0" lvl="0" indent="0" algn="just" defTabSz="457200" rtl="0" eaLnBrk="1" fontAlgn="auto" latinLnBrk="0" hangingPunct="1">
              <a:lnSpc>
                <a:spcPct val="100000"/>
              </a:lnSpc>
              <a:spcBef>
                <a:spcPts val="0"/>
              </a:spcBef>
              <a:spcAft>
                <a:spcPts val="0"/>
              </a:spcAft>
              <a:buClrTx/>
              <a:buSzTx/>
              <a:buFontTx/>
              <a:buNone/>
              <a:tabLst/>
              <a:defRPr/>
            </a:pPr>
            <a:endParaRPr kumimoji="0" lang="es-ES" sz="1500" b="0" i="0" u="none" strike="noStrike" kern="1200" cap="none" spc="0" normalizeH="0" baseline="0" noProof="0" dirty="0">
              <a:ln>
                <a:noFill/>
              </a:ln>
              <a:effectLst/>
              <a:uLnTx/>
              <a:uFillTx/>
              <a:latin typeface="Calibri" panose="020F0502020204030204"/>
              <a:ea typeface="+mn-ea"/>
              <a:cs typeface="+mn-cs"/>
            </a:endParaRPr>
          </a:p>
          <a:p>
            <a:pPr marL="285750" marR="0" lvl="0" indent="-285750" algn="just" defTabSz="4572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s-ES" sz="1500" b="0" i="0" u="none" strike="noStrike" kern="1200" cap="none" spc="0" normalizeH="0" baseline="0" noProof="0" dirty="0">
                <a:ln>
                  <a:noFill/>
                </a:ln>
                <a:effectLst/>
                <a:uLnTx/>
                <a:uFillTx/>
                <a:latin typeface="Calibri" panose="020F0502020204030204"/>
                <a:ea typeface="+mn-ea"/>
                <a:cs typeface="+mn-cs"/>
              </a:rPr>
              <a:t>En la mayoría de los servicios de ADUANAS, y considerando los resultados a nivel de dimensiones, las dimensiones “Elementos Tangibles” y “Efectividad” presentan los menores niveles de satisfacción. </a:t>
            </a:r>
          </a:p>
        </p:txBody>
      </p:sp>
      <p:sp>
        <p:nvSpPr>
          <p:cNvPr id="6" name="Título 2">
            <a:extLst>
              <a:ext uri="{FF2B5EF4-FFF2-40B4-BE49-F238E27FC236}">
                <a16:creationId xmlns:a16="http://schemas.microsoft.com/office/drawing/2014/main" id="{68EF74A2-4EC7-4F16-90C0-E9F326916804}"/>
              </a:ext>
            </a:extLst>
          </p:cNvPr>
          <p:cNvSpPr>
            <a:spLocks noGrp="1"/>
          </p:cNvSpPr>
          <p:nvPr>
            <p:ph type="title"/>
          </p:nvPr>
        </p:nvSpPr>
        <p:spPr>
          <a:xfrm>
            <a:off x="231727" y="365127"/>
            <a:ext cx="9442546" cy="970187"/>
          </a:xfrm>
        </p:spPr>
        <p:txBody>
          <a:bodyPr>
            <a:normAutofit/>
          </a:bodyPr>
          <a:lstStyle/>
          <a:p>
            <a:r>
              <a:rPr lang="es-PE" sz="2400" dirty="0"/>
              <a:t>3.1. Conclusiones</a:t>
            </a:r>
            <a:br>
              <a:rPr lang="es-PE" dirty="0"/>
            </a:br>
            <a:r>
              <a:rPr lang="es-PE" dirty="0"/>
              <a:t>   </a:t>
            </a:r>
            <a:endParaRPr lang="es-PE" sz="1800" dirty="0">
              <a:solidFill>
                <a:srgbClr val="1264A1"/>
              </a:solidFill>
            </a:endParaRPr>
          </a:p>
        </p:txBody>
      </p:sp>
    </p:spTree>
    <p:extLst>
      <p:ext uri="{BB962C8B-B14F-4D97-AF65-F5344CB8AC3E}">
        <p14:creationId xmlns:p14="http://schemas.microsoft.com/office/powerpoint/2010/main" val="3313643915"/>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 name="Rectangle 131">
            <a:extLst>
              <a:ext uri="{FF2B5EF4-FFF2-40B4-BE49-F238E27FC236}">
                <a16:creationId xmlns:a16="http://schemas.microsoft.com/office/drawing/2014/main" id="{EFCCCB01-2E0D-412F-A7A8-7FF6F66B9480}"/>
              </a:ext>
            </a:extLst>
          </p:cNvPr>
          <p:cNvSpPr>
            <a:spLocks noChangeArrowheads="1"/>
          </p:cNvSpPr>
          <p:nvPr/>
        </p:nvSpPr>
        <p:spPr bwMode="auto">
          <a:xfrm>
            <a:off x="528874" y="1558121"/>
            <a:ext cx="8848252" cy="4052200"/>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p>
            <a:pPr marL="342900" lvl="0" indent="-342900" algn="just">
              <a:lnSpc>
                <a:spcPct val="107000"/>
              </a:lnSpc>
              <a:spcAft>
                <a:spcPts val="800"/>
              </a:spcAft>
              <a:buFont typeface="Wingdings" panose="05000000000000000000" pitchFamily="2" charset="2"/>
              <a:buChar char=""/>
              <a:tabLst>
                <a:tab pos="457200" algn="l"/>
              </a:tabLst>
            </a:pPr>
            <a:r>
              <a:rPr lang="es-ES" sz="1500" dirty="0">
                <a:latin typeface="Calibri" panose="020F0502020204030204" pitchFamily="34" charset="0"/>
                <a:ea typeface="Calibri" panose="020F0502020204030204" pitchFamily="34" charset="0"/>
                <a:cs typeface="Times New Roman" panose="02020603050405020304" pitchFamily="18" charset="0"/>
              </a:rPr>
              <a:t>Al comparar los resultados con la medición anterior, se puede apreciar que cuatro servicios subieron su índice de satisfacción; destaca Despacho de importación que subió en 0.21 puntos. </a:t>
            </a:r>
          </a:p>
          <a:p>
            <a:pPr marL="342900" lvl="0" indent="-342900" algn="just">
              <a:lnSpc>
                <a:spcPct val="107000"/>
              </a:lnSpc>
              <a:spcAft>
                <a:spcPts val="800"/>
              </a:spcAft>
              <a:buFont typeface="Wingdings" panose="05000000000000000000" pitchFamily="2" charset="2"/>
              <a:buChar char=""/>
              <a:tabLst>
                <a:tab pos="457200" algn="l"/>
              </a:tabLst>
            </a:pPr>
            <a:r>
              <a:rPr lang="es-ES" sz="1500" dirty="0">
                <a:latin typeface="Calibri" panose="020F0502020204030204" pitchFamily="34" charset="0"/>
                <a:ea typeface="Calibri" panose="020F0502020204030204" pitchFamily="34" charset="0"/>
                <a:cs typeface="Times New Roman" panose="02020603050405020304" pitchFamily="18" charset="0"/>
              </a:rPr>
              <a:t>Asimismo, ocho servicios bajaron su índice de satisfacción, destaca Despacho de exportación – agencias de aduanas, que redujo su índice en 0.42, en comparación a la ola 2. </a:t>
            </a:r>
          </a:p>
          <a:p>
            <a:pPr marL="342900" lvl="0" indent="-342900" algn="just">
              <a:lnSpc>
                <a:spcPct val="107000"/>
              </a:lnSpc>
              <a:spcAft>
                <a:spcPts val="800"/>
              </a:spcAft>
              <a:buFont typeface="Wingdings" panose="05000000000000000000" pitchFamily="2" charset="2"/>
              <a:buChar char=""/>
              <a:tabLst>
                <a:tab pos="457200" algn="l"/>
              </a:tabLst>
            </a:pPr>
            <a:r>
              <a:rPr lang="es-ES" sz="1500" dirty="0">
                <a:latin typeface="Calibri" panose="020F0502020204030204" pitchFamily="34" charset="0"/>
                <a:ea typeface="Calibri" panose="020F0502020204030204" pitchFamily="34" charset="0"/>
                <a:cs typeface="Times New Roman" panose="02020603050405020304" pitchFamily="18" charset="0"/>
              </a:rPr>
              <a:t>En relación al proceso de Atención al Usuario Aduanero, el índice de satisfacción del servicio de orientación telefónica no presenta variación en relación a la medición anterior. Mientras que, el servicio de Orientación Portal disminuyó su índice en 0.11 puntos. </a:t>
            </a:r>
          </a:p>
          <a:p>
            <a:pPr marL="342900" lvl="0" indent="-342900" algn="just">
              <a:lnSpc>
                <a:spcPct val="107000"/>
              </a:lnSpc>
              <a:spcAft>
                <a:spcPts val="800"/>
              </a:spcAft>
              <a:buFont typeface="Wingdings" panose="05000000000000000000" pitchFamily="2" charset="2"/>
              <a:buChar char=""/>
              <a:tabLst>
                <a:tab pos="457200" algn="l"/>
              </a:tabLst>
            </a:pPr>
            <a:r>
              <a:rPr lang="es-ES" sz="1500" dirty="0">
                <a:latin typeface="Calibri" panose="020F0502020204030204" pitchFamily="34" charset="0"/>
                <a:ea typeface="Calibri" panose="020F0502020204030204" pitchFamily="34" charset="0"/>
                <a:cs typeface="Times New Roman" panose="02020603050405020304" pitchFamily="18" charset="0"/>
              </a:rPr>
              <a:t>En relación al proceso de Control de ingreso de mercancías (importaciones), dos de los cinco servicios que lo componen bajaron su índice de satisfacción; dentro de los cuales resalta Despacho Simplificado de Importación.  </a:t>
            </a:r>
          </a:p>
          <a:p>
            <a:pPr marL="342900" lvl="0" indent="-342900" algn="just">
              <a:lnSpc>
                <a:spcPct val="107000"/>
              </a:lnSpc>
              <a:spcAft>
                <a:spcPts val="800"/>
              </a:spcAft>
              <a:buFont typeface="Wingdings" panose="05000000000000000000" pitchFamily="2" charset="2"/>
              <a:buChar char=""/>
              <a:tabLst>
                <a:tab pos="457200" algn="l"/>
              </a:tabLst>
            </a:pPr>
            <a:r>
              <a:rPr lang="es-ES" sz="1500" dirty="0">
                <a:latin typeface="Calibri" panose="020F0502020204030204" pitchFamily="34" charset="0"/>
                <a:ea typeface="Calibri" panose="020F0502020204030204" pitchFamily="34" charset="0"/>
                <a:cs typeface="Times New Roman" panose="02020603050405020304" pitchFamily="18" charset="0"/>
              </a:rPr>
              <a:t>En cuanto a los servicios que conforman el proceso de Control de salida de mercancías, cuatro de ellos bajaron su índice de satisfacción en comparación con la medición anterior: Manifiesto de Exportación, Despacho de exportación – Exportadores, Despacho de exportación – Agencias de Aduanas y Exporta Fácil.  </a:t>
            </a:r>
          </a:p>
          <a:p>
            <a:pPr marL="342900" indent="-342900" algn="just">
              <a:lnSpc>
                <a:spcPct val="107000"/>
              </a:lnSpc>
              <a:spcAft>
                <a:spcPts val="800"/>
              </a:spcAft>
              <a:buFont typeface="Wingdings" panose="05000000000000000000" pitchFamily="2" charset="2"/>
              <a:buChar char=""/>
              <a:tabLst>
                <a:tab pos="457200" algn="l"/>
              </a:tabLst>
            </a:pPr>
            <a:r>
              <a:rPr lang="es-ES" sz="1500" dirty="0">
                <a:latin typeface="Calibri" panose="020F0502020204030204" pitchFamily="34" charset="0"/>
                <a:cs typeface="Times New Roman" panose="02020603050405020304" pitchFamily="18" charset="0"/>
              </a:rPr>
              <a:t>El índice de satisfacción para el servicio de Cobranza coactiva disminuyó en 0.27 puntos. </a:t>
            </a:r>
          </a:p>
        </p:txBody>
      </p:sp>
      <p:sp>
        <p:nvSpPr>
          <p:cNvPr id="6" name="Título 2">
            <a:extLst>
              <a:ext uri="{FF2B5EF4-FFF2-40B4-BE49-F238E27FC236}">
                <a16:creationId xmlns:a16="http://schemas.microsoft.com/office/drawing/2014/main" id="{68EF74A2-4EC7-4F16-90C0-E9F326916804}"/>
              </a:ext>
            </a:extLst>
          </p:cNvPr>
          <p:cNvSpPr>
            <a:spLocks noGrp="1"/>
          </p:cNvSpPr>
          <p:nvPr>
            <p:ph type="title"/>
          </p:nvPr>
        </p:nvSpPr>
        <p:spPr>
          <a:xfrm>
            <a:off x="231727" y="365127"/>
            <a:ext cx="9442546" cy="970187"/>
          </a:xfrm>
        </p:spPr>
        <p:txBody>
          <a:bodyPr>
            <a:normAutofit/>
          </a:bodyPr>
          <a:lstStyle/>
          <a:p>
            <a:r>
              <a:rPr lang="es-PE" sz="2400" dirty="0"/>
              <a:t>3.1. Conclusiones</a:t>
            </a:r>
            <a:br>
              <a:rPr lang="es-PE" dirty="0"/>
            </a:br>
            <a:r>
              <a:rPr lang="es-PE" dirty="0"/>
              <a:t>   </a:t>
            </a:r>
            <a:endParaRPr lang="es-PE" sz="1800" dirty="0">
              <a:solidFill>
                <a:srgbClr val="1264A1"/>
              </a:solidFill>
            </a:endParaRPr>
          </a:p>
        </p:txBody>
      </p:sp>
    </p:spTree>
    <p:extLst>
      <p:ext uri="{BB962C8B-B14F-4D97-AF65-F5344CB8AC3E}">
        <p14:creationId xmlns:p14="http://schemas.microsoft.com/office/powerpoint/2010/main" val="3409733150"/>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 name="Rectangle 131">
            <a:extLst>
              <a:ext uri="{FF2B5EF4-FFF2-40B4-BE49-F238E27FC236}">
                <a16:creationId xmlns:a16="http://schemas.microsoft.com/office/drawing/2014/main" id="{EFCCCB01-2E0D-412F-A7A8-7FF6F66B9480}"/>
              </a:ext>
            </a:extLst>
          </p:cNvPr>
          <p:cNvSpPr>
            <a:spLocks noChangeArrowheads="1"/>
          </p:cNvSpPr>
          <p:nvPr/>
        </p:nvSpPr>
        <p:spPr bwMode="auto">
          <a:xfrm>
            <a:off x="528874" y="1456521"/>
            <a:ext cx="8848252" cy="2471959"/>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p>
            <a:pPr marL="0" marR="0" lvl="0" indent="0" algn="just" defTabSz="457200" rtl="0" eaLnBrk="1" fontAlgn="auto" latinLnBrk="0" hangingPunct="1">
              <a:lnSpc>
                <a:spcPct val="100000"/>
              </a:lnSpc>
              <a:spcBef>
                <a:spcPts val="0"/>
              </a:spcBef>
              <a:spcAft>
                <a:spcPts val="0"/>
              </a:spcAft>
              <a:buClrTx/>
              <a:buSzTx/>
              <a:buFontTx/>
              <a:buNone/>
              <a:tabLst/>
              <a:defRPr/>
            </a:pPr>
            <a:endParaRPr kumimoji="0" lang="es-ES" sz="1500" b="0" i="0" u="none" strike="noStrike" kern="1200" cap="none" spc="0" normalizeH="0" baseline="0" noProof="0" dirty="0">
              <a:ln>
                <a:noFill/>
              </a:ln>
              <a:solidFill>
                <a:srgbClr val="FF0000"/>
              </a:solidFill>
              <a:effectLst/>
              <a:uLnTx/>
              <a:uFillTx/>
              <a:latin typeface="Calibri" panose="020F0502020204030204"/>
              <a:ea typeface="+mn-ea"/>
              <a:cs typeface="+mn-cs"/>
            </a:endParaRPr>
          </a:p>
          <a:p>
            <a:pPr marL="342900" indent="-342900" algn="just">
              <a:lnSpc>
                <a:spcPct val="107000"/>
              </a:lnSpc>
              <a:spcAft>
                <a:spcPts val="800"/>
              </a:spcAft>
              <a:buFont typeface="Wingdings" panose="05000000000000000000" pitchFamily="2" charset="2"/>
              <a:buChar char=""/>
              <a:tabLst>
                <a:tab pos="457200" algn="l"/>
              </a:tabLst>
            </a:pPr>
            <a:r>
              <a:rPr lang="es-ES" sz="1500" dirty="0">
                <a:latin typeface="Calibri" panose="020F0502020204030204" pitchFamily="34" charset="0"/>
                <a:cs typeface="Times New Roman" panose="02020603050405020304" pitchFamily="18" charset="0"/>
              </a:rPr>
              <a:t>En los servicios de Despacho de Importación – Importadores, Despacho Simplificado de Importación, Despacho de exportación – Exportadores, y Despacho Simplificado de Importación los niveles de satisfacción de la aduana marítima son mayores en relación a la aduana aérea. </a:t>
            </a:r>
          </a:p>
          <a:p>
            <a:pPr marL="0" marR="0" lvl="0" indent="0" algn="just" defTabSz="457200" rtl="0" eaLnBrk="1" fontAlgn="auto" latinLnBrk="0" hangingPunct="1">
              <a:lnSpc>
                <a:spcPct val="100000"/>
              </a:lnSpc>
              <a:spcBef>
                <a:spcPts val="0"/>
              </a:spcBef>
              <a:spcAft>
                <a:spcPts val="0"/>
              </a:spcAft>
              <a:buClrTx/>
              <a:buSzTx/>
              <a:buFontTx/>
              <a:buNone/>
              <a:tabLst/>
              <a:defRPr/>
            </a:pPr>
            <a:endParaRPr kumimoji="0" lang="es-ES" sz="1500" b="0" i="0" u="none" strike="noStrike" kern="1200" cap="none" spc="0" normalizeH="0" baseline="0" noProof="0" dirty="0">
              <a:ln>
                <a:noFill/>
              </a:ln>
              <a:solidFill>
                <a:srgbClr val="FF0000"/>
              </a:solidFill>
              <a:effectLst/>
              <a:uLnTx/>
              <a:uFillTx/>
              <a:latin typeface="Calibri" panose="020F0502020204030204"/>
              <a:ea typeface="+mn-ea"/>
              <a:cs typeface="+mn-cs"/>
            </a:endParaRPr>
          </a:p>
          <a:p>
            <a:pPr marL="342900" lvl="0" indent="-342900" algn="just">
              <a:lnSpc>
                <a:spcPct val="107000"/>
              </a:lnSpc>
              <a:spcAft>
                <a:spcPts val="800"/>
              </a:spcAft>
              <a:buFont typeface="Wingdings" panose="05000000000000000000" pitchFamily="2" charset="2"/>
              <a:buChar char=""/>
              <a:tabLst>
                <a:tab pos="457200" algn="l"/>
              </a:tabLst>
            </a:pPr>
            <a:r>
              <a:rPr lang="es-ES" sz="1500" dirty="0">
                <a:latin typeface="Calibri" panose="020F0502020204030204" pitchFamily="34" charset="0"/>
                <a:cs typeface="Times New Roman" panose="02020603050405020304" pitchFamily="18" charset="0"/>
              </a:rPr>
              <a:t>Mientras que, en los servicios Manifiesto de Importación, Despacho de Importación – Agencias de Aduanas y Despacho de Exportación – Agencias de Aduanas  y Manifiesto de Exportación; los niveles de satisfacción de la aduana aérea superan a los de la aduana marítima. </a:t>
            </a:r>
          </a:p>
          <a:p>
            <a:pPr marL="285750" marR="0" lvl="0" indent="-285750" algn="just" defTabSz="457200" rtl="0" eaLnBrk="1" fontAlgn="auto" latinLnBrk="0" hangingPunct="1">
              <a:lnSpc>
                <a:spcPct val="100000"/>
              </a:lnSpc>
              <a:spcBef>
                <a:spcPts val="0"/>
              </a:spcBef>
              <a:spcAft>
                <a:spcPts val="0"/>
              </a:spcAft>
              <a:buClrTx/>
              <a:buSzTx/>
              <a:buFont typeface="Wingdings" panose="05000000000000000000" pitchFamily="2" charset="2"/>
              <a:buChar char="§"/>
              <a:tabLst/>
              <a:defRPr/>
            </a:pPr>
            <a:endParaRPr kumimoji="0" lang="es-ES" sz="1500" b="0" i="0" u="none" strike="noStrike" kern="1200" cap="none" spc="0" normalizeH="0" baseline="0" noProof="0" dirty="0">
              <a:ln>
                <a:noFill/>
              </a:ln>
              <a:solidFill>
                <a:srgbClr val="FF0000"/>
              </a:solidFill>
              <a:effectLst/>
              <a:uLnTx/>
              <a:uFillTx/>
              <a:latin typeface="Calibri" panose="020F0502020204030204"/>
              <a:ea typeface="+mn-ea"/>
              <a:cs typeface="+mn-cs"/>
            </a:endParaRPr>
          </a:p>
        </p:txBody>
      </p:sp>
      <p:sp>
        <p:nvSpPr>
          <p:cNvPr id="6" name="Título 2">
            <a:extLst>
              <a:ext uri="{FF2B5EF4-FFF2-40B4-BE49-F238E27FC236}">
                <a16:creationId xmlns:a16="http://schemas.microsoft.com/office/drawing/2014/main" id="{68EF74A2-4EC7-4F16-90C0-E9F326916804}"/>
              </a:ext>
            </a:extLst>
          </p:cNvPr>
          <p:cNvSpPr>
            <a:spLocks noGrp="1"/>
          </p:cNvSpPr>
          <p:nvPr>
            <p:ph type="title"/>
          </p:nvPr>
        </p:nvSpPr>
        <p:spPr>
          <a:xfrm>
            <a:off x="231727" y="365127"/>
            <a:ext cx="9442546" cy="970187"/>
          </a:xfrm>
        </p:spPr>
        <p:txBody>
          <a:bodyPr>
            <a:normAutofit/>
          </a:bodyPr>
          <a:lstStyle/>
          <a:p>
            <a:r>
              <a:rPr lang="es-PE" sz="2400" dirty="0"/>
              <a:t>3.1. Conclusiones</a:t>
            </a:r>
            <a:br>
              <a:rPr lang="es-PE" dirty="0"/>
            </a:br>
            <a:r>
              <a:rPr lang="es-PE" dirty="0"/>
              <a:t>   </a:t>
            </a:r>
            <a:endParaRPr lang="es-PE" sz="1800" dirty="0">
              <a:solidFill>
                <a:srgbClr val="1264A1"/>
              </a:solidFill>
            </a:endParaRPr>
          </a:p>
        </p:txBody>
      </p:sp>
    </p:spTree>
    <p:extLst>
      <p:ext uri="{BB962C8B-B14F-4D97-AF65-F5344CB8AC3E}">
        <p14:creationId xmlns:p14="http://schemas.microsoft.com/office/powerpoint/2010/main" val="2201684697"/>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 name="Rectangle 131">
            <a:extLst>
              <a:ext uri="{FF2B5EF4-FFF2-40B4-BE49-F238E27FC236}">
                <a16:creationId xmlns:a16="http://schemas.microsoft.com/office/drawing/2014/main" id="{EFCCCB01-2E0D-412F-A7A8-7FF6F66B9480}"/>
              </a:ext>
            </a:extLst>
          </p:cNvPr>
          <p:cNvSpPr>
            <a:spLocks noChangeArrowheads="1"/>
          </p:cNvSpPr>
          <p:nvPr/>
        </p:nvSpPr>
        <p:spPr bwMode="auto">
          <a:xfrm>
            <a:off x="556584" y="1172949"/>
            <a:ext cx="8792832" cy="4260910"/>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p>
            <a:pPr marL="0" marR="0" lvl="0" indent="0" algn="just" defTabSz="457200" rtl="0" eaLnBrk="0" fontAlgn="auto" latinLnBrk="0" hangingPunct="0">
              <a:lnSpc>
                <a:spcPct val="100000"/>
              </a:lnSpc>
              <a:spcBef>
                <a:spcPts val="0"/>
              </a:spcBef>
              <a:spcAft>
                <a:spcPts val="0"/>
              </a:spcAft>
              <a:buClrTx/>
              <a:buSzTx/>
              <a:buFontTx/>
              <a:buNone/>
              <a:tabLst/>
              <a:defRPr/>
            </a:pPr>
            <a:endParaRPr kumimoji="0" lang="es-PE" sz="1550" b="0" i="0" u="none" strike="noStrike" kern="1200" cap="none" spc="0" normalizeH="0" baseline="0" noProof="0" dirty="0">
              <a:ln>
                <a:noFill/>
              </a:ln>
              <a:solidFill>
                <a:srgbClr val="FF0000"/>
              </a:solidFill>
              <a:effectLst/>
              <a:uLnTx/>
              <a:uFillTx/>
              <a:latin typeface="Calibri" panose="020F0502020204030204" pitchFamily="34" charset="0"/>
              <a:ea typeface="+mn-ea"/>
              <a:cs typeface="Calibri" panose="020F0502020204030204" pitchFamily="34" charset="0"/>
            </a:endParaRPr>
          </a:p>
          <a:p>
            <a:pPr marL="342900" lvl="0" indent="-342900" algn="just">
              <a:lnSpc>
                <a:spcPct val="107000"/>
              </a:lnSpc>
              <a:spcAft>
                <a:spcPts val="800"/>
              </a:spcAft>
              <a:buFont typeface="Wingdings" panose="05000000000000000000" pitchFamily="2" charset="2"/>
              <a:buChar char=""/>
              <a:tabLst>
                <a:tab pos="457200" algn="l"/>
              </a:tabLst>
            </a:pPr>
            <a:r>
              <a:rPr lang="es-ES" sz="1500" dirty="0">
                <a:latin typeface="Calibri" panose="020F0502020204030204" pitchFamily="34" charset="0"/>
                <a:ea typeface="Calibri" panose="020F0502020204030204" pitchFamily="34" charset="0"/>
                <a:cs typeface="Times New Roman" panose="02020603050405020304" pitchFamily="18" charset="0"/>
              </a:rPr>
              <a:t>En relación a los resultados obtenidos para las encuestas de </a:t>
            </a:r>
            <a:r>
              <a:rPr lang="es-ES" sz="1500" b="1" dirty="0">
                <a:latin typeface="Calibri" panose="020F0502020204030204" pitchFamily="34" charset="0"/>
                <a:ea typeface="Calibri" panose="020F0502020204030204" pitchFamily="34" charset="0"/>
                <a:cs typeface="Times New Roman" panose="02020603050405020304" pitchFamily="18" charset="0"/>
              </a:rPr>
              <a:t>Servicios Electrónicos</a:t>
            </a:r>
            <a:r>
              <a:rPr lang="es-ES" sz="1500" dirty="0">
                <a:latin typeface="Calibri" panose="020F0502020204030204" pitchFamily="34" charset="0"/>
                <a:ea typeface="Calibri" panose="020F0502020204030204" pitchFamily="34" charset="0"/>
                <a:cs typeface="Times New Roman" panose="02020603050405020304" pitchFamily="18" charset="0"/>
              </a:rPr>
              <a:t>, estos alcanzan una satisfacción promedio estimada de 3.42. </a:t>
            </a:r>
          </a:p>
          <a:p>
            <a:pPr marL="342900" lvl="0" indent="-342900" algn="just">
              <a:lnSpc>
                <a:spcPct val="107000"/>
              </a:lnSpc>
              <a:spcAft>
                <a:spcPts val="800"/>
              </a:spcAft>
              <a:buFont typeface="Wingdings" panose="05000000000000000000" pitchFamily="2" charset="2"/>
              <a:buChar char=""/>
              <a:tabLst>
                <a:tab pos="457200" algn="l"/>
              </a:tabLst>
            </a:pPr>
            <a:r>
              <a:rPr lang="es-ES" sz="1500" dirty="0">
                <a:latin typeface="Calibri" panose="020F0502020204030204" pitchFamily="34" charset="0"/>
                <a:ea typeface="Calibri" panose="020F0502020204030204" pitchFamily="34" charset="0"/>
                <a:cs typeface="Times New Roman" panose="02020603050405020304" pitchFamily="18" charset="0"/>
              </a:rPr>
              <a:t>El servicio con el mayor nivel de satisfacción es Numeración de Manifiesto con 4.07; mientras que el servicio de Numeración de la declaración obtiene el indicador más bajo con 3.22. </a:t>
            </a:r>
          </a:p>
          <a:p>
            <a:pPr marL="342900" lvl="0" indent="-342900" algn="just">
              <a:lnSpc>
                <a:spcPct val="107000"/>
              </a:lnSpc>
              <a:spcAft>
                <a:spcPts val="800"/>
              </a:spcAft>
              <a:buFont typeface="Wingdings" panose="05000000000000000000" pitchFamily="2" charset="2"/>
              <a:buChar char=""/>
              <a:tabLst>
                <a:tab pos="457200" algn="l"/>
              </a:tabLst>
            </a:pPr>
            <a:r>
              <a:rPr lang="es-ES" sz="1500" dirty="0">
                <a:latin typeface="Calibri" panose="020F0502020204030204" pitchFamily="34" charset="0"/>
                <a:ea typeface="Calibri" panose="020F0502020204030204" pitchFamily="34" charset="0"/>
                <a:cs typeface="Times New Roman" panose="02020603050405020304" pitchFamily="18" charset="0"/>
              </a:rPr>
              <a:t>En relación a la facilidad con que realizaron el proceso, un 33.3% indica que le fue entre muy fácil y extremadamente fácil. Mientras que un 56.0% mantiene una posición neutra (relativamente fácil, ni fácil ni difícil). Un 10.7% mencionó que le fue relativamente difícil y muy difícil. </a:t>
            </a:r>
          </a:p>
          <a:p>
            <a:pPr marL="342900" lvl="0" indent="-342900" algn="just">
              <a:lnSpc>
                <a:spcPct val="107000"/>
              </a:lnSpc>
              <a:spcAft>
                <a:spcPts val="800"/>
              </a:spcAft>
              <a:buFont typeface="Wingdings" panose="05000000000000000000" pitchFamily="2" charset="2"/>
              <a:buChar char=""/>
              <a:tabLst>
                <a:tab pos="457200" algn="l"/>
              </a:tabLst>
            </a:pPr>
            <a:r>
              <a:rPr lang="es-ES" sz="1500" dirty="0">
                <a:latin typeface="Calibri" panose="020F0502020204030204" pitchFamily="34" charset="0"/>
                <a:ea typeface="Calibri" panose="020F0502020204030204" pitchFamily="34" charset="0"/>
                <a:cs typeface="Times New Roman" panose="02020603050405020304" pitchFamily="18" charset="0"/>
              </a:rPr>
              <a:t>El indicador CES alcanza un 22.7%, este disminuyó en 11.3 puntos porcentuales en relación a la medición anterior.</a:t>
            </a:r>
          </a:p>
          <a:p>
            <a:pPr marL="342900" lvl="0" indent="-342900" algn="just">
              <a:lnSpc>
                <a:spcPct val="107000"/>
              </a:lnSpc>
              <a:spcAft>
                <a:spcPts val="800"/>
              </a:spcAft>
              <a:buFont typeface="Wingdings" panose="05000000000000000000" pitchFamily="2" charset="2"/>
              <a:buChar char=""/>
              <a:tabLst>
                <a:tab pos="457200" algn="l"/>
              </a:tabLst>
            </a:pPr>
            <a:r>
              <a:rPr lang="es-ES" sz="1500" dirty="0">
                <a:latin typeface="Calibri" panose="020F0502020204030204" pitchFamily="34" charset="0"/>
                <a:ea typeface="Calibri" panose="020F0502020204030204" pitchFamily="34" charset="0"/>
                <a:cs typeface="Times New Roman" panose="02020603050405020304" pitchFamily="18" charset="0"/>
              </a:rPr>
              <a:t>Cabe mencionar que los resultados individuales de las encuestas de Servicios Electrónicos deben ser tomados solo a nivel referencial, ya que el tamaño de la muestra es pequeña. </a:t>
            </a:r>
            <a:endParaRPr kumimoji="0" lang="es-PE" sz="1500" b="0" i="0" u="none" strike="noStrike" kern="1200" cap="none" spc="0" normalizeH="0" baseline="0" noProof="0" dirty="0">
              <a:ln>
                <a:noFill/>
              </a:ln>
              <a:effectLst/>
              <a:uLnTx/>
              <a:uFillTx/>
              <a:latin typeface="Calibri" panose="020F0502020204030204" pitchFamily="34" charset="0"/>
              <a:ea typeface="+mn-ea"/>
              <a:cs typeface="Calibri" panose="020F0502020204030204" pitchFamily="34" charset="0"/>
            </a:endParaRPr>
          </a:p>
          <a:p>
            <a:pPr marL="285750" marR="0" lvl="0" indent="-285750" algn="just" defTabSz="457200" rtl="0" eaLnBrk="0" fontAlgn="auto" latinLnBrk="0" hangingPunct="0">
              <a:lnSpc>
                <a:spcPct val="100000"/>
              </a:lnSpc>
              <a:spcBef>
                <a:spcPts val="0"/>
              </a:spcBef>
              <a:spcAft>
                <a:spcPts val="0"/>
              </a:spcAft>
              <a:buClrTx/>
              <a:buSzTx/>
              <a:buFont typeface="Wingdings" panose="05000000000000000000" pitchFamily="2" charset="2"/>
              <a:buChar char="§"/>
              <a:tabLst/>
              <a:defRPr/>
            </a:pPr>
            <a:r>
              <a:rPr kumimoji="0" lang="es-ES" sz="1500" b="0" i="0" u="none" strike="noStrike" kern="1200" cap="none" spc="0" normalizeH="0" baseline="0" noProof="0" dirty="0">
                <a:ln>
                  <a:noFill/>
                </a:ln>
                <a:effectLst/>
                <a:uLnTx/>
                <a:uFillTx/>
                <a:latin typeface="Calibri" panose="020F0502020204030204" pitchFamily="34" charset="0"/>
                <a:ea typeface="+mn-ea"/>
                <a:cs typeface="Calibri" panose="020F0502020204030204" pitchFamily="34" charset="0"/>
              </a:rPr>
              <a:t>Asimismo, </a:t>
            </a:r>
            <a:r>
              <a:rPr kumimoji="0" lang="es-PE" sz="1500" b="0" i="0" u="none" strike="noStrike" kern="1200" cap="none" spc="0" normalizeH="0" baseline="0" noProof="0" dirty="0">
                <a:ln>
                  <a:noFill/>
                </a:ln>
                <a:effectLst/>
                <a:uLnTx/>
                <a:uFillTx/>
                <a:latin typeface="Calibri" panose="020F0502020204030204" pitchFamily="34" charset="0"/>
                <a:ea typeface="+mn-ea"/>
                <a:cs typeface="Calibri" panose="020F0502020204030204" pitchFamily="34" charset="0"/>
              </a:rPr>
              <a:t>los resultados de lo servicios electrónicos, se pueden ver afectados por la implementación del Programa de Facilitación Aduanera, Seguridad y Transparencia – FAST. </a:t>
            </a:r>
          </a:p>
          <a:p>
            <a:pPr marL="0" marR="0" lvl="0" indent="0" algn="just" defTabSz="457200" rtl="0" eaLnBrk="0" fontAlgn="auto" latinLnBrk="0" hangingPunct="0">
              <a:lnSpc>
                <a:spcPct val="100000"/>
              </a:lnSpc>
              <a:spcBef>
                <a:spcPts val="0"/>
              </a:spcBef>
              <a:spcAft>
                <a:spcPts val="0"/>
              </a:spcAft>
              <a:buClrTx/>
              <a:buSzTx/>
              <a:buFontTx/>
              <a:buNone/>
              <a:tabLst/>
              <a:defRPr/>
            </a:pPr>
            <a:endParaRPr kumimoji="0" lang="es-ES" altLang="es-ES" sz="1550" b="0" i="0" u="none" strike="noStrike" kern="1200" cap="none" spc="0" normalizeH="0" baseline="0" noProof="0" dirty="0">
              <a:ln>
                <a:noFill/>
              </a:ln>
              <a:solidFill>
                <a:srgbClr val="FF0000"/>
              </a:solidFill>
              <a:effectLst/>
              <a:uLnTx/>
              <a:uFillTx/>
              <a:latin typeface="Calibri" panose="020F0502020204030204" pitchFamily="34" charset="0"/>
              <a:ea typeface="+mn-ea"/>
              <a:cs typeface="Calibri" panose="020F0502020204030204" pitchFamily="34" charset="0"/>
            </a:endParaRPr>
          </a:p>
        </p:txBody>
      </p:sp>
      <p:sp>
        <p:nvSpPr>
          <p:cNvPr id="6" name="Título 2">
            <a:extLst>
              <a:ext uri="{FF2B5EF4-FFF2-40B4-BE49-F238E27FC236}">
                <a16:creationId xmlns:a16="http://schemas.microsoft.com/office/drawing/2014/main" id="{624699C1-03DE-4133-9E47-0B6F742CC4FE}"/>
              </a:ext>
            </a:extLst>
          </p:cNvPr>
          <p:cNvSpPr>
            <a:spLocks noGrp="1"/>
          </p:cNvSpPr>
          <p:nvPr>
            <p:ph type="title"/>
          </p:nvPr>
        </p:nvSpPr>
        <p:spPr>
          <a:xfrm>
            <a:off x="231727" y="365127"/>
            <a:ext cx="9442546" cy="970187"/>
          </a:xfrm>
        </p:spPr>
        <p:txBody>
          <a:bodyPr>
            <a:normAutofit/>
          </a:bodyPr>
          <a:lstStyle/>
          <a:p>
            <a:r>
              <a:rPr lang="es-PE" sz="2400" dirty="0"/>
              <a:t>3.1. Conclusiones</a:t>
            </a:r>
            <a:br>
              <a:rPr lang="es-PE" dirty="0"/>
            </a:br>
            <a:r>
              <a:rPr lang="es-PE" dirty="0"/>
              <a:t>   </a:t>
            </a:r>
            <a:endParaRPr lang="es-PE" sz="1800" dirty="0">
              <a:solidFill>
                <a:srgbClr val="1264A1"/>
              </a:solidFill>
            </a:endParaRPr>
          </a:p>
        </p:txBody>
      </p:sp>
    </p:spTree>
    <p:extLst>
      <p:ext uri="{BB962C8B-B14F-4D97-AF65-F5344CB8AC3E}">
        <p14:creationId xmlns:p14="http://schemas.microsoft.com/office/powerpoint/2010/main" val="1612785892"/>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569D0662-D56B-4BC2-829D-8BEAA70BC1BA}"/>
              </a:ext>
            </a:extLst>
          </p:cNvPr>
          <p:cNvSpPr/>
          <p:nvPr/>
        </p:nvSpPr>
        <p:spPr>
          <a:xfrm>
            <a:off x="0" y="2147454"/>
            <a:ext cx="9906000" cy="2395971"/>
          </a:xfrm>
          <a:prstGeom prst="rect">
            <a:avLst/>
          </a:prstGeom>
          <a:solidFill>
            <a:srgbClr val="C02C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 name="Rectángulo 2">
            <a:extLst>
              <a:ext uri="{FF2B5EF4-FFF2-40B4-BE49-F238E27FC236}">
                <a16:creationId xmlns:a16="http://schemas.microsoft.com/office/drawing/2014/main" id="{5C0870B3-BEA6-4374-9130-0EA4B9FCF7EF}"/>
              </a:ext>
            </a:extLst>
          </p:cNvPr>
          <p:cNvSpPr/>
          <p:nvPr/>
        </p:nvSpPr>
        <p:spPr>
          <a:xfrm>
            <a:off x="4478486" y="1574832"/>
            <a:ext cx="1160316" cy="1145246"/>
          </a:xfrm>
          <a:prstGeom prst="rect">
            <a:avLst/>
          </a:prstGeom>
          <a:solidFill>
            <a:srgbClr val="1264A1"/>
          </a:solidFill>
          <a:ln>
            <a:solidFill>
              <a:srgbClr val="1264A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s-PE"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5" name="CuadroTexto 4">
            <a:extLst>
              <a:ext uri="{FF2B5EF4-FFF2-40B4-BE49-F238E27FC236}">
                <a16:creationId xmlns:a16="http://schemas.microsoft.com/office/drawing/2014/main" id="{C8BBC43E-D7D6-41DF-A273-CD183814C4E1}"/>
              </a:ext>
            </a:extLst>
          </p:cNvPr>
          <p:cNvSpPr txBox="1"/>
          <p:nvPr/>
        </p:nvSpPr>
        <p:spPr>
          <a:xfrm>
            <a:off x="865913" y="3068440"/>
            <a:ext cx="8575962" cy="553998"/>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s-ES" sz="3000" dirty="0">
                <a:solidFill>
                  <a:prstClr val="white"/>
                </a:solidFill>
                <a:latin typeface="Eras Bold ITC" panose="020B0907030504020204" pitchFamily="34" charset="0"/>
              </a:rPr>
              <a:t>3</a:t>
            </a:r>
            <a:r>
              <a:rPr kumimoji="0" lang="es-ES" sz="3000" b="0" i="0" u="none" strike="noStrike" kern="1200" cap="none" spc="0" normalizeH="0" baseline="0" noProof="0" dirty="0">
                <a:ln>
                  <a:noFill/>
                </a:ln>
                <a:solidFill>
                  <a:prstClr val="white"/>
                </a:solidFill>
                <a:effectLst/>
                <a:uLnTx/>
                <a:uFillTx/>
                <a:latin typeface="Eras Bold ITC" panose="020B0907030504020204" pitchFamily="34" charset="0"/>
                <a:ea typeface="+mn-ea"/>
                <a:cs typeface="+mn-cs"/>
              </a:rPr>
              <a:t>.2</a:t>
            </a:r>
            <a:r>
              <a:rPr kumimoji="0" lang="es-ES" sz="3000" b="1" i="0" u="none" strike="noStrike" kern="1200" cap="none" spc="0" normalizeH="0" baseline="0" noProof="0" dirty="0">
                <a:ln>
                  <a:noFill/>
                </a:ln>
                <a:solidFill>
                  <a:prstClr val="white"/>
                </a:solidFill>
                <a:effectLst/>
                <a:uLnTx/>
                <a:uFillTx/>
                <a:latin typeface="Calibri" panose="020F0502020204030204"/>
                <a:ea typeface="+mn-ea"/>
                <a:cs typeface="+mn-cs"/>
              </a:rPr>
              <a:t> Recomendaciones</a:t>
            </a:r>
            <a:endParaRPr kumimoji="0" lang="es-PE" sz="30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85616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8D945A54-3BD5-4B9D-9436-CE7E48350CD6}"/>
              </a:ext>
            </a:extLst>
          </p:cNvPr>
          <p:cNvSpPr>
            <a:spLocks noGrp="1"/>
          </p:cNvSpPr>
          <p:nvPr>
            <p:ph type="title"/>
          </p:nvPr>
        </p:nvSpPr>
        <p:spPr>
          <a:xfrm>
            <a:off x="304802" y="365127"/>
            <a:ext cx="9442546" cy="970187"/>
          </a:xfrm>
        </p:spPr>
        <p:txBody>
          <a:bodyPr/>
          <a:lstStyle/>
          <a:p>
            <a:r>
              <a:rPr lang="es-PE" dirty="0"/>
              <a:t>1. Ficha Técnica</a:t>
            </a:r>
            <a:br>
              <a:rPr lang="es-PE" dirty="0"/>
            </a:br>
            <a:r>
              <a:rPr lang="es-PE" sz="1600" dirty="0"/>
              <a:t>        </a:t>
            </a:r>
            <a:r>
              <a:rPr lang="es-PE" sz="1600" dirty="0">
                <a:solidFill>
                  <a:srgbClr val="1264A1"/>
                </a:solidFill>
              </a:rPr>
              <a:t>1.3</a:t>
            </a:r>
            <a:r>
              <a:rPr lang="es-PE" sz="1600" dirty="0"/>
              <a:t> </a:t>
            </a:r>
            <a:r>
              <a:rPr lang="es-PE" sz="1600" dirty="0">
                <a:solidFill>
                  <a:srgbClr val="1264A1"/>
                </a:solidFill>
              </a:rPr>
              <a:t>Descripción del estudio</a:t>
            </a:r>
          </a:p>
        </p:txBody>
      </p:sp>
      <p:sp>
        <p:nvSpPr>
          <p:cNvPr id="6" name="CuadroTexto 5">
            <a:extLst>
              <a:ext uri="{FF2B5EF4-FFF2-40B4-BE49-F238E27FC236}">
                <a16:creationId xmlns:a16="http://schemas.microsoft.com/office/drawing/2014/main" id="{6F03B145-F04E-457A-880E-8147BE808A6A}"/>
              </a:ext>
            </a:extLst>
          </p:cNvPr>
          <p:cNvSpPr txBox="1"/>
          <p:nvPr/>
        </p:nvSpPr>
        <p:spPr>
          <a:xfrm>
            <a:off x="745021" y="1335314"/>
            <a:ext cx="8380656" cy="523220"/>
          </a:xfrm>
          <a:prstGeom prst="rect">
            <a:avLst/>
          </a:prstGeom>
          <a:noFill/>
        </p:spPr>
        <p:txBody>
          <a:bodyPr wrap="square" rtlCol="0">
            <a:spAutoFit/>
          </a:bodyPr>
          <a:lstStyle/>
          <a:p>
            <a:pPr algn="just"/>
            <a:r>
              <a:rPr lang="es-ES" sz="1400" dirty="0"/>
              <a:t>Las encuestas para los procesos y servicios de los negocios de Aduanas y Tributos Internos se realizaron considerando lo señalado en los siguientes cuadros: </a:t>
            </a:r>
          </a:p>
        </p:txBody>
      </p:sp>
      <p:graphicFrame>
        <p:nvGraphicFramePr>
          <p:cNvPr id="48" name="Group 5">
            <a:extLst>
              <a:ext uri="{FF2B5EF4-FFF2-40B4-BE49-F238E27FC236}">
                <a16:creationId xmlns:a16="http://schemas.microsoft.com/office/drawing/2014/main" id="{F52D6185-63FA-4893-A002-B560D86A3E57}"/>
              </a:ext>
            </a:extLst>
          </p:cNvPr>
          <p:cNvGraphicFramePr>
            <a:graphicFrameLocks noGrp="1"/>
          </p:cNvGraphicFramePr>
          <p:nvPr>
            <p:extLst>
              <p:ext uri="{D42A27DB-BD31-4B8C-83A1-F6EECF244321}">
                <p14:modId xmlns:p14="http://schemas.microsoft.com/office/powerpoint/2010/main" val="272314682"/>
              </p:ext>
            </p:extLst>
          </p:nvPr>
        </p:nvGraphicFramePr>
        <p:xfrm>
          <a:off x="745020" y="2320198"/>
          <a:ext cx="8312731" cy="3977316"/>
        </p:xfrm>
        <a:graphic>
          <a:graphicData uri="http://schemas.openxmlformats.org/drawingml/2006/table">
            <a:tbl>
              <a:tblPr/>
              <a:tblGrid>
                <a:gridCol w="1898028">
                  <a:extLst>
                    <a:ext uri="{9D8B030D-6E8A-4147-A177-3AD203B41FA5}">
                      <a16:colId xmlns:a16="http://schemas.microsoft.com/office/drawing/2014/main" val="20000"/>
                    </a:ext>
                  </a:extLst>
                </a:gridCol>
                <a:gridCol w="2202919">
                  <a:extLst>
                    <a:ext uri="{9D8B030D-6E8A-4147-A177-3AD203B41FA5}">
                      <a16:colId xmlns:a16="http://schemas.microsoft.com/office/drawing/2014/main" val="20001"/>
                    </a:ext>
                  </a:extLst>
                </a:gridCol>
                <a:gridCol w="1403928">
                  <a:extLst>
                    <a:ext uri="{9D8B030D-6E8A-4147-A177-3AD203B41FA5}">
                      <a16:colId xmlns:a16="http://schemas.microsoft.com/office/drawing/2014/main" val="1420382145"/>
                    </a:ext>
                  </a:extLst>
                </a:gridCol>
                <a:gridCol w="1403928">
                  <a:extLst>
                    <a:ext uri="{9D8B030D-6E8A-4147-A177-3AD203B41FA5}">
                      <a16:colId xmlns:a16="http://schemas.microsoft.com/office/drawing/2014/main" val="3655154082"/>
                    </a:ext>
                  </a:extLst>
                </a:gridCol>
                <a:gridCol w="1403928">
                  <a:extLst>
                    <a:ext uri="{9D8B030D-6E8A-4147-A177-3AD203B41FA5}">
                      <a16:colId xmlns:a16="http://schemas.microsoft.com/office/drawing/2014/main" val="2440456084"/>
                    </a:ext>
                  </a:extLst>
                </a:gridCol>
              </a:tblGrid>
              <a:tr h="396000">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PE" altLang="es-ES" sz="1200" b="1" i="0" u="none" strike="noStrike" cap="none" normalizeH="0" baseline="0" dirty="0">
                          <a:ln>
                            <a:noFill/>
                          </a:ln>
                          <a:solidFill>
                            <a:schemeClr val="bg1"/>
                          </a:solidFill>
                          <a:effectLst/>
                          <a:latin typeface="+mn-lt"/>
                          <a:cs typeface="Arial" panose="020B0604020202020204" pitchFamily="34" charset="0"/>
                        </a:rPr>
                        <a:t>Proceso</a:t>
                      </a:r>
                    </a:p>
                  </a:txBody>
                  <a:tcPr marT="45729" marB="4572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02C4D"/>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PE" altLang="es-ES" sz="1200" b="1" i="0" u="none" strike="noStrike" cap="none" normalizeH="0" baseline="0" dirty="0">
                          <a:ln>
                            <a:noFill/>
                          </a:ln>
                          <a:solidFill>
                            <a:schemeClr val="bg1"/>
                          </a:solidFill>
                          <a:effectLst/>
                          <a:latin typeface="+mn-lt"/>
                          <a:cs typeface="Arial" panose="020B0604020202020204" pitchFamily="34" charset="0"/>
                        </a:rPr>
                        <a:t>Servicio</a:t>
                      </a:r>
                    </a:p>
                  </a:txBody>
                  <a:tcPr marT="45729" marB="4572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02C4D"/>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PE" altLang="es-ES" sz="1200" b="1" i="0" u="none" strike="noStrike" cap="none" normalizeH="0" baseline="0" dirty="0">
                          <a:ln>
                            <a:noFill/>
                          </a:ln>
                          <a:solidFill>
                            <a:schemeClr val="bg1"/>
                          </a:solidFill>
                          <a:effectLst/>
                          <a:latin typeface="+mn-lt"/>
                          <a:cs typeface="Arial" panose="020B0604020202020204" pitchFamily="34" charset="0"/>
                        </a:rPr>
                        <a:t>Encuestas Post Contacto Semanal</a:t>
                      </a:r>
                    </a:p>
                  </a:txBody>
                  <a:tcPr marT="45729" marB="4572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02C4D"/>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PE" altLang="es-ES" sz="1200" b="1" i="0" u="none" strike="noStrike" cap="none" normalizeH="0" baseline="0" dirty="0">
                          <a:ln>
                            <a:noFill/>
                          </a:ln>
                          <a:solidFill>
                            <a:schemeClr val="bg1"/>
                          </a:solidFill>
                          <a:effectLst/>
                          <a:latin typeface="+mn-lt"/>
                          <a:cs typeface="Arial" panose="020B0604020202020204" pitchFamily="34" charset="0"/>
                        </a:rPr>
                        <a:t>Encuestas Post Contacto Mensual</a:t>
                      </a:r>
                    </a:p>
                  </a:txBody>
                  <a:tcPr marT="45729" marB="4572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02C4D"/>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PE" altLang="es-ES" sz="1200" b="1" i="0" u="none" strike="noStrike" cap="none" normalizeH="0" baseline="0" dirty="0">
                          <a:ln>
                            <a:noFill/>
                          </a:ln>
                          <a:solidFill>
                            <a:schemeClr val="bg1"/>
                          </a:solidFill>
                          <a:effectLst/>
                          <a:latin typeface="+mn-lt"/>
                          <a:cs typeface="Arial" panose="020B0604020202020204" pitchFamily="34" charset="0"/>
                        </a:rPr>
                        <a:t>Encuestas Pos Contacto Trimestral</a:t>
                      </a:r>
                    </a:p>
                  </a:txBody>
                  <a:tcPr marT="45729" marB="4572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02C4D"/>
                    </a:solidFill>
                  </a:tcPr>
                </a:tc>
                <a:extLst>
                  <a:ext uri="{0D108BD9-81ED-4DB2-BD59-A6C34878D82A}">
                    <a16:rowId xmlns:a16="http://schemas.microsoft.com/office/drawing/2014/main" val="10000"/>
                  </a:ext>
                </a:extLst>
              </a:tr>
              <a:tr h="360000">
                <a:tc rowSpan="5">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s-PE" altLang="es-ES" sz="1200" b="1" i="0" u="none" strike="noStrike" cap="none" normalizeH="0" baseline="0" dirty="0">
                          <a:ln>
                            <a:noFill/>
                          </a:ln>
                          <a:solidFill>
                            <a:schemeClr val="tx1"/>
                          </a:solidFill>
                          <a:effectLst/>
                          <a:latin typeface="+mn-lt"/>
                          <a:cs typeface="Arial" panose="020B0604020202020204" pitchFamily="34" charset="0"/>
                        </a:rPr>
                        <a:t>Asistencia al contribuyente  y ciudadano</a:t>
                      </a:r>
                      <a:endParaRPr kumimoji="0" lang="es-PE" altLang="es-ES" sz="1200" b="0" i="0" u="none" strike="noStrike" cap="none" normalizeH="0" baseline="0" dirty="0">
                        <a:ln>
                          <a:noFill/>
                        </a:ln>
                        <a:solidFill>
                          <a:schemeClr val="tx1"/>
                        </a:solidFill>
                        <a:effectLst/>
                        <a:latin typeface="+mn-lt"/>
                        <a:cs typeface="Arial" panose="020B0604020202020204" pitchFamily="34" charset="0"/>
                      </a:endParaRPr>
                    </a:p>
                  </a:txBody>
                  <a:tcPr marT="45729" marB="4572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just" defTabSz="914400" rtl="0" eaLnBrk="1" fontAlgn="t" latinLnBrk="0" hangingPunct="1">
                        <a:lnSpc>
                          <a:spcPct val="100000"/>
                        </a:lnSpc>
                        <a:spcBef>
                          <a:spcPct val="0"/>
                        </a:spcBef>
                        <a:spcAft>
                          <a:spcPct val="0"/>
                        </a:spcAft>
                        <a:buClrTx/>
                        <a:buSzTx/>
                        <a:buFontTx/>
                        <a:buNone/>
                        <a:tabLst/>
                      </a:pPr>
                      <a:r>
                        <a:rPr kumimoji="0" lang="es-PE" altLang="es-ES" sz="1200" b="0" i="0" u="none" strike="noStrike" cap="none" normalizeH="0" baseline="0" dirty="0">
                          <a:ln>
                            <a:noFill/>
                          </a:ln>
                          <a:solidFill>
                            <a:srgbClr val="000000"/>
                          </a:solidFill>
                          <a:effectLst/>
                          <a:latin typeface="+mn-lt"/>
                          <a:cs typeface="Arial" panose="020B0604020202020204" pitchFamily="34" charset="0"/>
                        </a:rPr>
                        <a:t>Orientación  presencial</a:t>
                      </a:r>
                      <a:endParaRPr kumimoji="0" lang="es-PE" altLang="es-ES" sz="1200" b="0" i="0" u="none" strike="noStrike" cap="none" normalizeH="0" baseline="0" dirty="0">
                        <a:ln>
                          <a:noFill/>
                        </a:ln>
                        <a:solidFill>
                          <a:schemeClr val="tx1"/>
                        </a:solidFill>
                        <a:effectLst/>
                        <a:latin typeface="+mn-lt"/>
                        <a:cs typeface="Arial" panose="020B0604020202020204" pitchFamily="34" charset="0"/>
                      </a:endParaRPr>
                    </a:p>
                  </a:txBody>
                  <a:tcPr marT="45729" marB="4572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rowSpan="5">
                  <a:txBody>
                    <a:bodyPr/>
                    <a:lstStyle/>
                    <a:p>
                      <a:pPr marL="0" marR="0" lvl="0" indent="0" algn="ctr" defTabSz="914400" rtl="0" eaLnBrk="1" fontAlgn="t" latinLnBrk="0" hangingPunct="1">
                        <a:lnSpc>
                          <a:spcPct val="100000"/>
                        </a:lnSpc>
                        <a:spcBef>
                          <a:spcPct val="0"/>
                        </a:spcBef>
                        <a:spcAft>
                          <a:spcPct val="0"/>
                        </a:spcAft>
                        <a:buClrTx/>
                        <a:buSzTx/>
                        <a:buFontTx/>
                        <a:buNone/>
                        <a:tabLst/>
                        <a:defRPr/>
                      </a:pPr>
                      <a:r>
                        <a:rPr kumimoji="0" lang="es-PE" altLang="es-ES" sz="1400" b="0" i="0" u="none" strike="noStrike" kern="1200" cap="none" normalizeH="0" baseline="0" dirty="0">
                          <a:ln>
                            <a:noFill/>
                          </a:ln>
                          <a:solidFill>
                            <a:srgbClr val="000000"/>
                          </a:solidFill>
                          <a:effectLst/>
                          <a:latin typeface="+mn-lt"/>
                          <a:ea typeface="+mn-ea"/>
                          <a:cs typeface="Arial" panose="020B0604020202020204" pitchFamily="34" charset="0"/>
                        </a:rPr>
                        <a:t>SI</a:t>
                      </a:r>
                    </a:p>
                  </a:txBody>
                  <a:tcPr marT="45729" marB="4572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rowSpan="5">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PE" altLang="es-ES" sz="1400" b="0" i="0" u="none" strike="noStrike" cap="none" normalizeH="0" baseline="0" dirty="0">
                          <a:ln>
                            <a:noFill/>
                          </a:ln>
                          <a:solidFill>
                            <a:schemeClr val="tx1"/>
                          </a:solidFill>
                          <a:effectLst/>
                          <a:latin typeface="+mn-lt"/>
                          <a:cs typeface="Arial" panose="020B0604020202020204" pitchFamily="34" charset="0"/>
                        </a:rPr>
                        <a:t>NO</a:t>
                      </a:r>
                    </a:p>
                  </a:txBody>
                  <a:tcPr marT="45729" marB="4572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rowSpan="5">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PE" altLang="es-ES" sz="1400" b="0" i="0" u="none" strike="noStrike" cap="none" normalizeH="0" baseline="0" dirty="0">
                          <a:ln>
                            <a:noFill/>
                          </a:ln>
                          <a:solidFill>
                            <a:schemeClr val="tx1"/>
                          </a:solidFill>
                          <a:effectLst/>
                          <a:latin typeface="+mn-lt"/>
                          <a:cs typeface="Arial" panose="020B0604020202020204" pitchFamily="34" charset="0"/>
                        </a:rPr>
                        <a:t>NO</a:t>
                      </a:r>
                    </a:p>
                  </a:txBody>
                  <a:tcPr marT="45729" marB="4572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2"/>
                  </a:ext>
                </a:extLst>
              </a:tr>
              <a:tr h="360000">
                <a:tc vMerge="1">
                  <a:txBody>
                    <a:bodyPr/>
                    <a:lstStyle/>
                    <a:p>
                      <a:endParaRPr lang="es-ES"/>
                    </a:p>
                  </a:txBody>
                  <a:tcPr>
                    <a:lnT w="12700" cap="flat" cmpd="sng" algn="ctr">
                      <a:solidFill>
                        <a:schemeClr val="tx1"/>
                      </a:solidFill>
                      <a:prstDash val="solid"/>
                      <a:round/>
                      <a:headEnd type="none" w="med" len="med"/>
                      <a:tailEnd type="none" w="med" len="med"/>
                    </a:lnT>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just" defTabSz="914400" rtl="0" eaLnBrk="1" fontAlgn="t" latinLnBrk="0" hangingPunct="1">
                        <a:lnSpc>
                          <a:spcPct val="100000"/>
                        </a:lnSpc>
                        <a:spcBef>
                          <a:spcPct val="0"/>
                        </a:spcBef>
                        <a:spcAft>
                          <a:spcPct val="0"/>
                        </a:spcAft>
                        <a:buClrTx/>
                        <a:buSzTx/>
                        <a:buFontTx/>
                        <a:buNone/>
                        <a:tabLst/>
                      </a:pPr>
                      <a:r>
                        <a:rPr kumimoji="0" lang="es-PE" altLang="es-ES" sz="1200" b="0" i="0" u="none" strike="noStrike" cap="none" normalizeH="0" baseline="0" dirty="0">
                          <a:ln>
                            <a:noFill/>
                          </a:ln>
                          <a:solidFill>
                            <a:srgbClr val="000000"/>
                          </a:solidFill>
                          <a:effectLst/>
                          <a:latin typeface="+mn-lt"/>
                          <a:cs typeface="Arial" panose="020B0604020202020204" pitchFamily="34" charset="0"/>
                        </a:rPr>
                        <a:t>Orientación Telefónica</a:t>
                      </a:r>
                      <a:endParaRPr kumimoji="0" lang="es-PE" altLang="es-ES" sz="1200" b="0" i="0" u="none" strike="noStrike" cap="none" normalizeH="0" baseline="0" dirty="0">
                        <a:ln>
                          <a:noFill/>
                        </a:ln>
                        <a:solidFill>
                          <a:schemeClr val="tx1"/>
                        </a:solidFill>
                        <a:effectLst/>
                        <a:latin typeface="+mn-lt"/>
                        <a:cs typeface="Arial" panose="020B0604020202020204" pitchFamily="34" charset="0"/>
                      </a:endParaRPr>
                    </a:p>
                  </a:txBody>
                  <a:tcPr marT="45729" marB="45729" anchor="ctr" horzOverflow="overflow">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vMerge="1">
                  <a:txBody>
                    <a:bodyPr/>
                    <a:lstStyle/>
                    <a:p>
                      <a:pPr marL="0" marR="0" lvl="0" indent="0" algn="just" defTabSz="914400" rtl="0" eaLnBrk="1" fontAlgn="t" latinLnBrk="0" hangingPunct="1">
                        <a:lnSpc>
                          <a:spcPct val="100000"/>
                        </a:lnSpc>
                        <a:spcBef>
                          <a:spcPct val="0"/>
                        </a:spcBef>
                        <a:spcAft>
                          <a:spcPct val="0"/>
                        </a:spcAft>
                        <a:buClrTx/>
                        <a:buSzTx/>
                        <a:buFontTx/>
                        <a:buNone/>
                        <a:tabLst/>
                      </a:pPr>
                      <a:endParaRPr kumimoji="0" lang="es-PE" altLang="es-ES" sz="1200" b="0" i="0" u="none" strike="noStrike" cap="none" normalizeH="0" baseline="0" dirty="0">
                        <a:ln>
                          <a:noFill/>
                        </a:ln>
                        <a:solidFill>
                          <a:schemeClr val="tx1"/>
                        </a:solidFill>
                        <a:effectLst/>
                        <a:latin typeface="+mn-lt"/>
                        <a:cs typeface="Arial" panose="020B0604020202020204" pitchFamily="34" charset="0"/>
                      </a:endParaRPr>
                    </a:p>
                  </a:txBody>
                  <a:tcPr marT="45729" marB="45729" anchor="ctr" horzOverflow="overflow">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vMerge="1">
                  <a:txBody>
                    <a:bodyPr/>
                    <a:lstStyle/>
                    <a:p>
                      <a:pPr marL="0" marR="0" lvl="0" indent="0" algn="just" defTabSz="914400" rtl="0" eaLnBrk="1" fontAlgn="t" latinLnBrk="0" hangingPunct="1">
                        <a:lnSpc>
                          <a:spcPct val="100000"/>
                        </a:lnSpc>
                        <a:spcBef>
                          <a:spcPct val="0"/>
                        </a:spcBef>
                        <a:spcAft>
                          <a:spcPct val="0"/>
                        </a:spcAft>
                        <a:buClrTx/>
                        <a:buSzTx/>
                        <a:buFontTx/>
                        <a:buNone/>
                        <a:tabLst/>
                      </a:pPr>
                      <a:endParaRPr kumimoji="0" lang="es-PE" altLang="es-ES" sz="1200" b="0" i="0" u="none" strike="noStrike" cap="none" normalizeH="0" baseline="0" dirty="0">
                        <a:ln>
                          <a:noFill/>
                        </a:ln>
                        <a:solidFill>
                          <a:schemeClr val="tx1"/>
                        </a:solidFill>
                        <a:effectLst/>
                        <a:latin typeface="+mn-lt"/>
                        <a:cs typeface="Arial" panose="020B0604020202020204" pitchFamily="34" charset="0"/>
                      </a:endParaRPr>
                    </a:p>
                  </a:txBody>
                  <a:tcPr marT="45729" marB="45729" anchor="ctr" horzOverflow="overflow">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vMerge="1">
                  <a:txBody>
                    <a:bodyPr/>
                    <a:lstStyle/>
                    <a:p>
                      <a:pPr marL="0" marR="0" lvl="0" indent="0" algn="just" defTabSz="914400" rtl="0" eaLnBrk="1" fontAlgn="t" latinLnBrk="0" hangingPunct="1">
                        <a:lnSpc>
                          <a:spcPct val="100000"/>
                        </a:lnSpc>
                        <a:spcBef>
                          <a:spcPct val="0"/>
                        </a:spcBef>
                        <a:spcAft>
                          <a:spcPct val="0"/>
                        </a:spcAft>
                        <a:buClrTx/>
                        <a:buSzTx/>
                        <a:buFontTx/>
                        <a:buNone/>
                        <a:tabLst/>
                      </a:pPr>
                      <a:endParaRPr kumimoji="0" lang="es-PE" altLang="es-ES" sz="1200" b="0" i="0" u="none" strike="noStrike" cap="none" normalizeH="0" baseline="0" dirty="0">
                        <a:ln>
                          <a:noFill/>
                        </a:ln>
                        <a:solidFill>
                          <a:schemeClr val="tx1"/>
                        </a:solidFill>
                        <a:effectLst/>
                        <a:latin typeface="+mn-lt"/>
                        <a:cs typeface="Arial" panose="020B0604020202020204" pitchFamily="34" charset="0"/>
                      </a:endParaRPr>
                    </a:p>
                  </a:txBody>
                  <a:tcPr marT="45729" marB="45729" anchor="ctr" horzOverflow="overflow">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4"/>
                  </a:ext>
                </a:extLst>
              </a:tr>
              <a:tr h="360000">
                <a:tc vMerge="1">
                  <a:txBody>
                    <a:bodyPr/>
                    <a:lstStyle/>
                    <a:p>
                      <a:endParaRPr lang="es-ES"/>
                    </a:p>
                  </a:txBody>
                  <a:tcPr>
                    <a:lnT w="12700" cap="flat" cmpd="sng" algn="ctr">
                      <a:solidFill>
                        <a:schemeClr val="tx1"/>
                      </a:solidFill>
                      <a:prstDash val="solid"/>
                      <a:round/>
                      <a:headEnd type="none" w="med" len="med"/>
                      <a:tailEnd type="none" w="med" len="med"/>
                    </a:lnT>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just" defTabSz="914400" rtl="0" eaLnBrk="1" fontAlgn="t" latinLnBrk="0" hangingPunct="1">
                        <a:lnSpc>
                          <a:spcPct val="100000"/>
                        </a:lnSpc>
                        <a:spcBef>
                          <a:spcPct val="0"/>
                        </a:spcBef>
                        <a:spcAft>
                          <a:spcPct val="0"/>
                        </a:spcAft>
                        <a:buClrTx/>
                        <a:buSzTx/>
                        <a:buFontTx/>
                        <a:buNone/>
                        <a:tabLst/>
                      </a:pPr>
                      <a:r>
                        <a:rPr kumimoji="0" lang="es-PE" altLang="es-ES" sz="1200" b="0" i="0" u="none" strike="noStrike" cap="none" normalizeH="0" baseline="0" dirty="0">
                          <a:ln>
                            <a:noFill/>
                          </a:ln>
                          <a:solidFill>
                            <a:srgbClr val="000000"/>
                          </a:solidFill>
                          <a:effectLst/>
                          <a:latin typeface="+mn-lt"/>
                          <a:cs typeface="Arial" panose="020B0604020202020204" pitchFamily="34" charset="0"/>
                        </a:rPr>
                        <a:t>Trámites</a:t>
                      </a:r>
                      <a:endParaRPr kumimoji="0" lang="es-PE" altLang="es-ES" sz="1200" b="0" i="0" u="none" strike="noStrike" cap="none" normalizeH="0" baseline="0" dirty="0">
                        <a:ln>
                          <a:noFill/>
                        </a:ln>
                        <a:solidFill>
                          <a:schemeClr val="tx1"/>
                        </a:solidFill>
                        <a:effectLst/>
                        <a:latin typeface="+mn-lt"/>
                        <a:cs typeface="Arial" panose="020B0604020202020204" pitchFamily="34" charset="0"/>
                      </a:endParaRPr>
                    </a:p>
                  </a:txBody>
                  <a:tcPr marT="45729" marB="45729" anchor="ctr" horzOverflow="overflow">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vMerge="1">
                  <a:txBody>
                    <a:bodyPr/>
                    <a:lstStyle/>
                    <a:p>
                      <a:pPr marL="0" marR="0" lvl="0" indent="0" algn="just" defTabSz="914400" rtl="0" eaLnBrk="1" fontAlgn="t" latinLnBrk="0" hangingPunct="1">
                        <a:lnSpc>
                          <a:spcPct val="100000"/>
                        </a:lnSpc>
                        <a:spcBef>
                          <a:spcPct val="0"/>
                        </a:spcBef>
                        <a:spcAft>
                          <a:spcPct val="0"/>
                        </a:spcAft>
                        <a:buClrTx/>
                        <a:buSzTx/>
                        <a:buFontTx/>
                        <a:buNone/>
                        <a:tabLst/>
                      </a:pPr>
                      <a:endParaRPr kumimoji="0" lang="es-PE" altLang="es-ES" sz="1200" b="0" i="0" u="none" strike="noStrike" cap="none" normalizeH="0" baseline="0" dirty="0">
                        <a:ln>
                          <a:noFill/>
                        </a:ln>
                        <a:solidFill>
                          <a:schemeClr val="tx1"/>
                        </a:solidFill>
                        <a:effectLst/>
                        <a:latin typeface="+mn-lt"/>
                        <a:cs typeface="Arial" panose="020B0604020202020204" pitchFamily="34" charset="0"/>
                      </a:endParaRPr>
                    </a:p>
                  </a:txBody>
                  <a:tcPr marT="45729" marB="45729" anchor="ctr" horzOverflow="overflow">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vMerge="1">
                  <a:txBody>
                    <a:bodyPr/>
                    <a:lstStyle/>
                    <a:p>
                      <a:pPr marL="0" marR="0" lvl="0" indent="0" algn="just" defTabSz="914400" rtl="0" eaLnBrk="1" fontAlgn="t" latinLnBrk="0" hangingPunct="1">
                        <a:lnSpc>
                          <a:spcPct val="100000"/>
                        </a:lnSpc>
                        <a:spcBef>
                          <a:spcPct val="0"/>
                        </a:spcBef>
                        <a:spcAft>
                          <a:spcPct val="0"/>
                        </a:spcAft>
                        <a:buClrTx/>
                        <a:buSzTx/>
                        <a:buFontTx/>
                        <a:buNone/>
                        <a:tabLst/>
                      </a:pPr>
                      <a:endParaRPr kumimoji="0" lang="es-PE" altLang="es-ES" sz="1200" b="0" i="0" u="none" strike="noStrike" cap="none" normalizeH="0" baseline="0" dirty="0">
                        <a:ln>
                          <a:noFill/>
                        </a:ln>
                        <a:solidFill>
                          <a:schemeClr val="tx1"/>
                        </a:solidFill>
                        <a:effectLst/>
                        <a:latin typeface="+mn-lt"/>
                        <a:cs typeface="Arial" panose="020B0604020202020204" pitchFamily="34" charset="0"/>
                      </a:endParaRPr>
                    </a:p>
                  </a:txBody>
                  <a:tcPr marT="45729" marB="45729" anchor="ctr" horzOverflow="overflow">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vMerge="1">
                  <a:txBody>
                    <a:bodyPr/>
                    <a:lstStyle/>
                    <a:p>
                      <a:pPr marL="0" marR="0" lvl="0" indent="0" algn="just" defTabSz="914400" rtl="0" eaLnBrk="1" fontAlgn="t" latinLnBrk="0" hangingPunct="1">
                        <a:lnSpc>
                          <a:spcPct val="100000"/>
                        </a:lnSpc>
                        <a:spcBef>
                          <a:spcPct val="0"/>
                        </a:spcBef>
                        <a:spcAft>
                          <a:spcPct val="0"/>
                        </a:spcAft>
                        <a:buClrTx/>
                        <a:buSzTx/>
                        <a:buFontTx/>
                        <a:buNone/>
                        <a:tabLst/>
                      </a:pPr>
                      <a:endParaRPr kumimoji="0" lang="es-PE" altLang="es-ES" sz="1200" b="0" i="0" u="none" strike="noStrike" cap="none" normalizeH="0" baseline="0" dirty="0">
                        <a:ln>
                          <a:noFill/>
                        </a:ln>
                        <a:solidFill>
                          <a:schemeClr val="tx1"/>
                        </a:solidFill>
                        <a:effectLst/>
                        <a:latin typeface="+mn-lt"/>
                        <a:cs typeface="Arial" panose="020B0604020202020204" pitchFamily="34" charset="0"/>
                      </a:endParaRPr>
                    </a:p>
                  </a:txBody>
                  <a:tcPr marT="45729" marB="45729" anchor="ctr" horzOverflow="overflow">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5"/>
                  </a:ext>
                </a:extLst>
              </a:tr>
              <a:tr h="360000">
                <a:tc vMerge="1">
                  <a:txBody>
                    <a:bodyPr/>
                    <a:lstStyle/>
                    <a:p>
                      <a:endParaRPr lang="es-PE"/>
                    </a:p>
                  </a:txBody>
                  <a:tcPr/>
                </a:tc>
                <a:tc>
                  <a:txBody>
                    <a:bodyPr/>
                    <a:lstStyle/>
                    <a:p>
                      <a:pPr marL="0" marR="0" lvl="0" indent="0" algn="just" defTabSz="914400" rtl="0" eaLnBrk="1" fontAlgn="t" latinLnBrk="0" hangingPunct="1">
                        <a:lnSpc>
                          <a:spcPct val="100000"/>
                        </a:lnSpc>
                        <a:spcBef>
                          <a:spcPct val="0"/>
                        </a:spcBef>
                        <a:spcAft>
                          <a:spcPct val="0"/>
                        </a:spcAft>
                        <a:buClrTx/>
                        <a:buSzTx/>
                        <a:buFontTx/>
                        <a:buNone/>
                        <a:tabLst/>
                        <a:defRPr/>
                      </a:pPr>
                      <a:r>
                        <a:rPr kumimoji="0" lang="es-PE" altLang="es-ES" sz="1200" b="0" i="0" u="none" strike="noStrike" cap="none" normalizeH="0" baseline="0" dirty="0">
                          <a:ln>
                            <a:noFill/>
                          </a:ln>
                          <a:solidFill>
                            <a:srgbClr val="000000"/>
                          </a:solidFill>
                          <a:effectLst/>
                          <a:latin typeface="+mn-lt"/>
                          <a:cs typeface="Arial" panose="020B0604020202020204" pitchFamily="34" charset="0"/>
                        </a:rPr>
                        <a:t>Cabinas</a:t>
                      </a:r>
                      <a:endParaRPr kumimoji="0" lang="es-PE" altLang="es-ES" sz="1200" b="0" i="0" u="none" strike="noStrike" cap="none" normalizeH="0" baseline="0" dirty="0">
                        <a:ln>
                          <a:noFill/>
                        </a:ln>
                        <a:solidFill>
                          <a:schemeClr val="tx1"/>
                        </a:solidFill>
                        <a:effectLst/>
                        <a:latin typeface="+mn-lt"/>
                        <a:cs typeface="Arial" panose="020B0604020202020204" pitchFamily="34" charset="0"/>
                      </a:endParaRPr>
                    </a:p>
                  </a:txBody>
                  <a:tcPr marT="45729" marB="45729" anchor="ctr" horzOverflow="overflow">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vMerge="1">
                  <a:txBody>
                    <a:bodyPr/>
                    <a:lstStyle/>
                    <a:p>
                      <a:pPr marL="0" marR="0" lvl="0" indent="0" algn="just" defTabSz="914400" rtl="0" eaLnBrk="1" fontAlgn="t" latinLnBrk="0" hangingPunct="1">
                        <a:lnSpc>
                          <a:spcPct val="100000"/>
                        </a:lnSpc>
                        <a:spcBef>
                          <a:spcPct val="0"/>
                        </a:spcBef>
                        <a:spcAft>
                          <a:spcPct val="0"/>
                        </a:spcAft>
                        <a:buClrTx/>
                        <a:buSzTx/>
                        <a:buFontTx/>
                        <a:buNone/>
                        <a:tabLst/>
                        <a:defRPr/>
                      </a:pPr>
                      <a:endParaRPr kumimoji="0" lang="es-PE" altLang="es-ES" sz="1200" b="0" i="0" u="none" strike="noStrike" cap="none" normalizeH="0" baseline="0" dirty="0">
                        <a:ln>
                          <a:noFill/>
                        </a:ln>
                        <a:solidFill>
                          <a:schemeClr val="tx1"/>
                        </a:solidFill>
                        <a:effectLst/>
                        <a:latin typeface="+mn-lt"/>
                        <a:cs typeface="Arial" panose="020B0604020202020204" pitchFamily="34" charset="0"/>
                      </a:endParaRPr>
                    </a:p>
                  </a:txBody>
                  <a:tcPr marT="45729" marB="45729" anchor="ctr" horzOverflow="overflow">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vMerge="1">
                  <a:txBody>
                    <a:bodyPr/>
                    <a:lstStyle/>
                    <a:p>
                      <a:pPr marL="0" marR="0" lvl="0" indent="0" algn="just" defTabSz="914400" rtl="0" eaLnBrk="1" fontAlgn="t" latinLnBrk="0" hangingPunct="1">
                        <a:lnSpc>
                          <a:spcPct val="100000"/>
                        </a:lnSpc>
                        <a:spcBef>
                          <a:spcPct val="0"/>
                        </a:spcBef>
                        <a:spcAft>
                          <a:spcPct val="0"/>
                        </a:spcAft>
                        <a:buClrTx/>
                        <a:buSzTx/>
                        <a:buFontTx/>
                        <a:buNone/>
                        <a:tabLst/>
                        <a:defRPr/>
                      </a:pPr>
                      <a:endParaRPr kumimoji="0" lang="es-PE" altLang="es-ES" sz="1200" b="0" i="0" u="none" strike="noStrike" cap="none" normalizeH="0" baseline="0" dirty="0">
                        <a:ln>
                          <a:noFill/>
                        </a:ln>
                        <a:solidFill>
                          <a:schemeClr val="tx1"/>
                        </a:solidFill>
                        <a:effectLst/>
                        <a:latin typeface="+mn-lt"/>
                        <a:cs typeface="Arial" panose="020B0604020202020204" pitchFamily="34" charset="0"/>
                      </a:endParaRPr>
                    </a:p>
                  </a:txBody>
                  <a:tcPr marT="45729" marB="45729" anchor="ctr" horzOverflow="overflow">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vMerge="1">
                  <a:txBody>
                    <a:bodyPr/>
                    <a:lstStyle/>
                    <a:p>
                      <a:pPr marL="0" marR="0" lvl="0" indent="0" algn="just" defTabSz="914400" rtl="0" eaLnBrk="1" fontAlgn="t" latinLnBrk="0" hangingPunct="1">
                        <a:lnSpc>
                          <a:spcPct val="100000"/>
                        </a:lnSpc>
                        <a:spcBef>
                          <a:spcPct val="0"/>
                        </a:spcBef>
                        <a:spcAft>
                          <a:spcPct val="0"/>
                        </a:spcAft>
                        <a:buClrTx/>
                        <a:buSzTx/>
                        <a:buFontTx/>
                        <a:buNone/>
                        <a:tabLst/>
                        <a:defRPr/>
                      </a:pPr>
                      <a:endParaRPr kumimoji="0" lang="es-PE" altLang="es-ES" sz="1200" b="0" i="0" u="none" strike="noStrike" cap="none" normalizeH="0" baseline="0" dirty="0">
                        <a:ln>
                          <a:noFill/>
                        </a:ln>
                        <a:solidFill>
                          <a:schemeClr val="tx1"/>
                        </a:solidFill>
                        <a:effectLst/>
                        <a:latin typeface="+mn-lt"/>
                        <a:cs typeface="Arial" panose="020B0604020202020204" pitchFamily="34" charset="0"/>
                      </a:endParaRPr>
                    </a:p>
                  </a:txBody>
                  <a:tcPr marT="45729" marB="45729" anchor="ctr" horzOverflow="overflow">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305132949"/>
                  </a:ext>
                </a:extLst>
              </a:tr>
              <a:tr h="360000">
                <a:tc vMerge="1">
                  <a:txBody>
                    <a:bodyPr/>
                    <a:lstStyle/>
                    <a:p>
                      <a:endParaRPr lang="es-PE"/>
                    </a:p>
                  </a:txBody>
                  <a:tcPr/>
                </a:tc>
                <a:tc>
                  <a:txBody>
                    <a:bodyPr/>
                    <a:lstStyle/>
                    <a:p>
                      <a:pPr marL="0" marR="0" lvl="0" indent="0" algn="just" defTabSz="914400" rtl="0" eaLnBrk="1" fontAlgn="t" latinLnBrk="0" hangingPunct="1">
                        <a:lnSpc>
                          <a:spcPct val="100000"/>
                        </a:lnSpc>
                        <a:spcBef>
                          <a:spcPct val="0"/>
                        </a:spcBef>
                        <a:spcAft>
                          <a:spcPct val="0"/>
                        </a:spcAft>
                        <a:buClrTx/>
                        <a:buSzTx/>
                        <a:buFontTx/>
                        <a:buNone/>
                        <a:tabLst/>
                        <a:defRPr/>
                      </a:pPr>
                      <a:r>
                        <a:rPr kumimoji="0" lang="es-MX" altLang="es-ES" sz="1200" b="0" i="0" u="none" strike="noStrike" kern="1200" cap="none" normalizeH="0" baseline="0" dirty="0">
                          <a:ln>
                            <a:noFill/>
                          </a:ln>
                          <a:solidFill>
                            <a:srgbClr val="000000"/>
                          </a:solidFill>
                          <a:effectLst/>
                          <a:latin typeface="+mn-lt"/>
                          <a:ea typeface="+mn-ea"/>
                          <a:cs typeface="Arial" panose="020B0604020202020204" pitchFamily="34" charset="0"/>
                        </a:rPr>
                        <a:t>Chat virtual</a:t>
                      </a:r>
                      <a:endParaRPr kumimoji="0" lang="es-PE" altLang="es-ES" sz="1200" b="0" i="0" u="none" strike="noStrike" kern="1200" cap="none" normalizeH="0" baseline="0" dirty="0">
                        <a:ln>
                          <a:noFill/>
                        </a:ln>
                        <a:solidFill>
                          <a:srgbClr val="000000"/>
                        </a:solidFill>
                        <a:effectLst/>
                        <a:latin typeface="+mn-lt"/>
                        <a:ea typeface="+mn-ea"/>
                        <a:cs typeface="Arial" panose="020B0604020202020204" pitchFamily="34" charset="0"/>
                      </a:endParaRPr>
                    </a:p>
                  </a:txBody>
                  <a:tcPr marT="45729" marB="45729" anchor="ctr" horzOverflow="overflow">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vMerge="1">
                  <a:txBody>
                    <a:bodyPr/>
                    <a:lstStyle/>
                    <a:p>
                      <a:pPr marL="0" marR="0" lvl="0" indent="0" algn="just" defTabSz="914400" rtl="0" eaLnBrk="1" fontAlgn="t" latinLnBrk="0" hangingPunct="1">
                        <a:lnSpc>
                          <a:spcPct val="100000"/>
                        </a:lnSpc>
                        <a:spcBef>
                          <a:spcPct val="0"/>
                        </a:spcBef>
                        <a:spcAft>
                          <a:spcPct val="0"/>
                        </a:spcAft>
                        <a:buClrTx/>
                        <a:buSzTx/>
                        <a:buFontTx/>
                        <a:buNone/>
                        <a:tabLst/>
                        <a:defRPr/>
                      </a:pPr>
                      <a:endParaRPr kumimoji="0" lang="es-PE" altLang="es-ES" sz="1200" b="0" i="0" u="none" strike="noStrike" kern="1200" cap="none" normalizeH="0" baseline="0" dirty="0">
                        <a:ln>
                          <a:noFill/>
                        </a:ln>
                        <a:solidFill>
                          <a:srgbClr val="000000"/>
                        </a:solidFill>
                        <a:effectLst/>
                        <a:latin typeface="+mn-lt"/>
                        <a:ea typeface="+mn-ea"/>
                        <a:cs typeface="Arial" panose="020B0604020202020204" pitchFamily="34" charset="0"/>
                      </a:endParaRPr>
                    </a:p>
                  </a:txBody>
                  <a:tcPr marT="45729" marB="45729" anchor="ctr" horzOverflow="overflow">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vMerge="1">
                  <a:txBody>
                    <a:bodyPr/>
                    <a:lstStyle/>
                    <a:p>
                      <a:pPr marL="0" marR="0" lvl="0" indent="0" algn="just" defTabSz="914400" rtl="0" eaLnBrk="1" fontAlgn="t" latinLnBrk="0" hangingPunct="1">
                        <a:lnSpc>
                          <a:spcPct val="100000"/>
                        </a:lnSpc>
                        <a:spcBef>
                          <a:spcPct val="0"/>
                        </a:spcBef>
                        <a:spcAft>
                          <a:spcPct val="0"/>
                        </a:spcAft>
                        <a:buClrTx/>
                        <a:buSzTx/>
                        <a:buFontTx/>
                        <a:buNone/>
                        <a:tabLst/>
                        <a:defRPr/>
                      </a:pPr>
                      <a:endParaRPr kumimoji="0" lang="es-PE" altLang="es-ES" sz="1200" b="0" i="0" u="none" strike="noStrike" kern="1200" cap="none" normalizeH="0" baseline="0" dirty="0">
                        <a:ln>
                          <a:noFill/>
                        </a:ln>
                        <a:solidFill>
                          <a:srgbClr val="000000"/>
                        </a:solidFill>
                        <a:effectLst/>
                        <a:latin typeface="+mn-lt"/>
                        <a:ea typeface="+mn-ea"/>
                        <a:cs typeface="Arial" panose="020B0604020202020204" pitchFamily="34" charset="0"/>
                      </a:endParaRPr>
                    </a:p>
                  </a:txBody>
                  <a:tcPr marT="45729" marB="45729" anchor="ctr" horzOverflow="overflow">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vMerge="1">
                  <a:txBody>
                    <a:bodyPr/>
                    <a:lstStyle/>
                    <a:p>
                      <a:pPr marL="0" marR="0" lvl="0" indent="0" algn="just" defTabSz="914400" rtl="0" eaLnBrk="1" fontAlgn="t" latinLnBrk="0" hangingPunct="1">
                        <a:lnSpc>
                          <a:spcPct val="100000"/>
                        </a:lnSpc>
                        <a:spcBef>
                          <a:spcPct val="0"/>
                        </a:spcBef>
                        <a:spcAft>
                          <a:spcPct val="0"/>
                        </a:spcAft>
                        <a:buClrTx/>
                        <a:buSzTx/>
                        <a:buFontTx/>
                        <a:buNone/>
                        <a:tabLst/>
                        <a:defRPr/>
                      </a:pPr>
                      <a:endParaRPr kumimoji="0" lang="es-PE" altLang="es-ES" sz="1200" b="0" i="0" u="none" strike="noStrike" kern="1200" cap="none" normalizeH="0" baseline="0" dirty="0">
                        <a:ln>
                          <a:noFill/>
                        </a:ln>
                        <a:solidFill>
                          <a:srgbClr val="000000"/>
                        </a:solidFill>
                        <a:effectLst/>
                        <a:latin typeface="+mn-lt"/>
                        <a:ea typeface="+mn-ea"/>
                        <a:cs typeface="Arial" panose="020B0604020202020204" pitchFamily="34" charset="0"/>
                      </a:endParaRPr>
                    </a:p>
                  </a:txBody>
                  <a:tcPr marT="45729" marB="45729" anchor="ctr" horzOverflow="overflow">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92960469"/>
                  </a:ext>
                </a:extLst>
              </a:tr>
              <a:tr h="360000">
                <a:tc rowSpan="3">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just" defTabSz="914400" rtl="0" eaLnBrk="1" fontAlgn="b" latinLnBrk="0" hangingPunct="1">
                        <a:lnSpc>
                          <a:spcPct val="100000"/>
                        </a:lnSpc>
                        <a:spcBef>
                          <a:spcPct val="0"/>
                        </a:spcBef>
                        <a:spcAft>
                          <a:spcPct val="0"/>
                        </a:spcAft>
                        <a:buClrTx/>
                        <a:buSzTx/>
                        <a:buFontTx/>
                        <a:buNone/>
                        <a:tabLst/>
                      </a:pPr>
                      <a:r>
                        <a:rPr kumimoji="0" lang="es-PE" altLang="es-ES" sz="1200" b="1" i="0" u="none" strike="noStrike" cap="none" normalizeH="0" baseline="0" dirty="0">
                          <a:ln>
                            <a:noFill/>
                          </a:ln>
                          <a:solidFill>
                            <a:schemeClr val="tx1"/>
                          </a:solidFill>
                          <a:effectLst/>
                          <a:latin typeface="+mn-lt"/>
                          <a:cs typeface="Arial" panose="020B0604020202020204" pitchFamily="34" charset="0"/>
                        </a:rPr>
                        <a:t>Fiscalización</a:t>
                      </a:r>
                      <a:endParaRPr kumimoji="0" lang="es-PE" altLang="es-ES" sz="1200" b="0" i="0" u="none" strike="noStrike" cap="none" normalizeH="0" baseline="0" dirty="0">
                        <a:ln>
                          <a:noFill/>
                        </a:ln>
                        <a:solidFill>
                          <a:schemeClr val="tx1"/>
                        </a:solidFill>
                        <a:effectLst/>
                        <a:latin typeface="+mn-lt"/>
                        <a:cs typeface="Arial" panose="020B0604020202020204" pitchFamily="34" charset="0"/>
                      </a:endParaRPr>
                    </a:p>
                  </a:txBody>
                  <a:tcPr marT="45729" marB="4572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just" defTabSz="914400" rtl="0" eaLnBrk="1" fontAlgn="t" latinLnBrk="0" hangingPunct="1">
                        <a:lnSpc>
                          <a:spcPct val="100000"/>
                        </a:lnSpc>
                        <a:spcBef>
                          <a:spcPct val="0"/>
                        </a:spcBef>
                        <a:spcAft>
                          <a:spcPct val="0"/>
                        </a:spcAft>
                        <a:buClrTx/>
                        <a:buSzTx/>
                        <a:buFontTx/>
                        <a:buNone/>
                        <a:tabLst/>
                      </a:pPr>
                      <a:r>
                        <a:rPr kumimoji="0" lang="es-PE" altLang="es-ES" sz="1200" b="0" i="0" u="none" strike="noStrike" kern="1200" cap="none" normalizeH="0" baseline="0" dirty="0">
                          <a:ln>
                            <a:noFill/>
                          </a:ln>
                          <a:solidFill>
                            <a:srgbClr val="000000"/>
                          </a:solidFill>
                          <a:effectLst/>
                          <a:latin typeface="+mn-lt"/>
                          <a:ea typeface="+mn-ea"/>
                          <a:cs typeface="Arial" panose="020B0604020202020204" pitchFamily="34" charset="0"/>
                        </a:rPr>
                        <a:t>Auditorias y/o verificaciones</a:t>
                      </a:r>
                    </a:p>
                  </a:txBody>
                  <a:tcPr marT="45729" marB="4572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rowSpan="4">
                  <a:txBody>
                    <a:bodyPr/>
                    <a:lstStyle/>
                    <a:p>
                      <a:pPr marL="0" marR="0" lvl="0" indent="0" algn="ctr" defTabSz="914400" rtl="0" eaLnBrk="1" fontAlgn="t" latinLnBrk="0" hangingPunct="1">
                        <a:lnSpc>
                          <a:spcPct val="100000"/>
                        </a:lnSpc>
                        <a:spcBef>
                          <a:spcPct val="0"/>
                        </a:spcBef>
                        <a:spcAft>
                          <a:spcPct val="0"/>
                        </a:spcAft>
                        <a:buClrTx/>
                        <a:buSzTx/>
                        <a:buFontTx/>
                        <a:buNone/>
                        <a:tabLst/>
                        <a:defRPr/>
                      </a:pPr>
                      <a:r>
                        <a:rPr kumimoji="0" lang="es-PE" altLang="es-ES" sz="1400" b="0" i="0" u="none" strike="noStrike" kern="1200" cap="none" normalizeH="0" baseline="0" dirty="0">
                          <a:ln>
                            <a:noFill/>
                          </a:ln>
                          <a:solidFill>
                            <a:srgbClr val="000000"/>
                          </a:solidFill>
                          <a:effectLst/>
                          <a:latin typeface="+mn-lt"/>
                          <a:ea typeface="+mn-ea"/>
                          <a:cs typeface="Arial" panose="020B0604020202020204" pitchFamily="34" charset="0"/>
                        </a:rPr>
                        <a:t>NO</a:t>
                      </a:r>
                    </a:p>
                  </a:txBody>
                  <a:tcPr marT="45729" marB="4572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rowSpan="4">
                  <a:txBody>
                    <a:bodyPr/>
                    <a:lstStyle/>
                    <a:p>
                      <a:pPr marL="0" marR="0" lvl="0" indent="0" algn="ctr" defTabSz="914400" rtl="0" eaLnBrk="1" fontAlgn="t" latinLnBrk="0" hangingPunct="1">
                        <a:lnSpc>
                          <a:spcPct val="100000"/>
                        </a:lnSpc>
                        <a:spcBef>
                          <a:spcPct val="0"/>
                        </a:spcBef>
                        <a:spcAft>
                          <a:spcPct val="0"/>
                        </a:spcAft>
                        <a:buClrTx/>
                        <a:buSzTx/>
                        <a:buFontTx/>
                        <a:buNone/>
                        <a:tabLst/>
                        <a:defRPr/>
                      </a:pPr>
                      <a:r>
                        <a:rPr kumimoji="0" lang="es-PE" altLang="es-ES" sz="1400" b="0" i="0" u="none" strike="noStrike" kern="1200" cap="none" normalizeH="0" baseline="0" dirty="0">
                          <a:ln>
                            <a:noFill/>
                          </a:ln>
                          <a:solidFill>
                            <a:srgbClr val="000000"/>
                          </a:solidFill>
                          <a:effectLst/>
                          <a:latin typeface="+mn-lt"/>
                          <a:ea typeface="+mn-ea"/>
                          <a:cs typeface="Arial" panose="020B0604020202020204" pitchFamily="34" charset="0"/>
                        </a:rPr>
                        <a:t>SI</a:t>
                      </a:r>
                    </a:p>
                  </a:txBody>
                  <a:tcPr marT="45729" marB="4572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rowSpan="4">
                  <a:txBody>
                    <a:bodyPr/>
                    <a:lstStyle/>
                    <a:p>
                      <a:pPr marL="0" marR="0" lvl="0" indent="0" algn="ctr" defTabSz="914400" rtl="0" eaLnBrk="1" fontAlgn="t" latinLnBrk="0" hangingPunct="1">
                        <a:lnSpc>
                          <a:spcPct val="100000"/>
                        </a:lnSpc>
                        <a:spcBef>
                          <a:spcPct val="0"/>
                        </a:spcBef>
                        <a:spcAft>
                          <a:spcPct val="0"/>
                        </a:spcAft>
                        <a:buClrTx/>
                        <a:buSzTx/>
                        <a:buFontTx/>
                        <a:buNone/>
                        <a:tabLst/>
                        <a:defRPr/>
                      </a:pPr>
                      <a:r>
                        <a:rPr kumimoji="0" lang="es-PE" altLang="es-ES" sz="1400" b="0" i="0" u="none" strike="noStrike" kern="1200" cap="none" normalizeH="0" baseline="0" dirty="0">
                          <a:ln>
                            <a:noFill/>
                          </a:ln>
                          <a:solidFill>
                            <a:srgbClr val="000000"/>
                          </a:solidFill>
                          <a:effectLst/>
                          <a:latin typeface="+mn-lt"/>
                          <a:ea typeface="+mn-ea"/>
                          <a:cs typeface="Arial" panose="020B0604020202020204" pitchFamily="34" charset="0"/>
                        </a:rPr>
                        <a:t>NO</a:t>
                      </a:r>
                    </a:p>
                  </a:txBody>
                  <a:tcPr marT="45729" marB="4572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8"/>
                  </a:ext>
                </a:extLst>
              </a:tr>
              <a:tr h="360000">
                <a:tc vMerge="1">
                  <a:txBody>
                    <a:bodyPr/>
                    <a:lstStyle/>
                    <a:p>
                      <a:endParaRPr lang="es-ES"/>
                    </a:p>
                  </a:txBody>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just" defTabSz="914400" rtl="0" eaLnBrk="1" fontAlgn="t" latinLnBrk="0" hangingPunct="1">
                        <a:lnSpc>
                          <a:spcPct val="100000"/>
                        </a:lnSpc>
                        <a:spcBef>
                          <a:spcPct val="0"/>
                        </a:spcBef>
                        <a:spcAft>
                          <a:spcPct val="0"/>
                        </a:spcAft>
                        <a:buClrTx/>
                        <a:buSzTx/>
                        <a:buFontTx/>
                        <a:buNone/>
                        <a:tabLst/>
                      </a:pPr>
                      <a:r>
                        <a:rPr kumimoji="0" lang="es-PE" altLang="es-ES" sz="1200" b="0" i="0" u="none" strike="noStrike" kern="1200" cap="none" normalizeH="0" baseline="0" dirty="0">
                          <a:ln>
                            <a:noFill/>
                          </a:ln>
                          <a:solidFill>
                            <a:srgbClr val="000000"/>
                          </a:solidFill>
                          <a:effectLst/>
                          <a:latin typeface="+mn-lt"/>
                          <a:ea typeface="+mn-ea"/>
                          <a:cs typeface="Arial" panose="020B0604020202020204" pitchFamily="34" charset="0"/>
                        </a:rPr>
                        <a:t>Compulsas</a:t>
                      </a:r>
                    </a:p>
                  </a:txBody>
                  <a:tcPr marT="45729" marB="4572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vMerge="1">
                  <a:txBody>
                    <a:bodyPr/>
                    <a:lstStyle/>
                    <a:p>
                      <a:pPr marL="0" marR="0" lvl="0" indent="0" algn="just" defTabSz="914400" rtl="0" eaLnBrk="1" fontAlgn="t" latinLnBrk="0" hangingPunct="1">
                        <a:lnSpc>
                          <a:spcPct val="100000"/>
                        </a:lnSpc>
                        <a:spcBef>
                          <a:spcPct val="0"/>
                        </a:spcBef>
                        <a:spcAft>
                          <a:spcPct val="0"/>
                        </a:spcAft>
                        <a:buClrTx/>
                        <a:buSzTx/>
                        <a:buFontTx/>
                        <a:buNone/>
                        <a:tabLst/>
                      </a:pPr>
                      <a:endParaRPr kumimoji="0" lang="es-PE" altLang="es-ES" sz="1200" b="0" i="0" u="none" strike="noStrike" kern="1200" cap="none" normalizeH="0" baseline="0" dirty="0">
                        <a:ln>
                          <a:noFill/>
                        </a:ln>
                        <a:solidFill>
                          <a:srgbClr val="000000"/>
                        </a:solidFill>
                        <a:effectLst/>
                        <a:latin typeface="+mn-lt"/>
                        <a:ea typeface="+mn-ea"/>
                        <a:cs typeface="Arial" panose="020B0604020202020204" pitchFamily="34" charset="0"/>
                      </a:endParaRPr>
                    </a:p>
                  </a:txBody>
                  <a:tcPr marT="45729" marB="4572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vMerge="1">
                  <a:txBody>
                    <a:bodyPr/>
                    <a:lstStyle/>
                    <a:p>
                      <a:pPr marL="0" marR="0" lvl="0" indent="0" algn="just" defTabSz="914400" rtl="0" eaLnBrk="1" fontAlgn="t" latinLnBrk="0" hangingPunct="1">
                        <a:lnSpc>
                          <a:spcPct val="100000"/>
                        </a:lnSpc>
                        <a:spcBef>
                          <a:spcPct val="0"/>
                        </a:spcBef>
                        <a:spcAft>
                          <a:spcPct val="0"/>
                        </a:spcAft>
                        <a:buClrTx/>
                        <a:buSzTx/>
                        <a:buFontTx/>
                        <a:buNone/>
                        <a:tabLst/>
                      </a:pPr>
                      <a:endParaRPr kumimoji="0" lang="es-PE" altLang="es-ES" sz="1200" b="0" i="0" u="none" strike="noStrike" kern="1200" cap="none" normalizeH="0" baseline="0" dirty="0">
                        <a:ln>
                          <a:noFill/>
                        </a:ln>
                        <a:solidFill>
                          <a:srgbClr val="000000"/>
                        </a:solidFill>
                        <a:effectLst/>
                        <a:latin typeface="+mn-lt"/>
                        <a:ea typeface="+mn-ea"/>
                        <a:cs typeface="Arial" panose="020B0604020202020204" pitchFamily="34" charset="0"/>
                      </a:endParaRPr>
                    </a:p>
                  </a:txBody>
                  <a:tcPr marT="45729" marB="4572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vMerge="1">
                  <a:txBody>
                    <a:bodyPr/>
                    <a:lstStyle/>
                    <a:p>
                      <a:pPr marL="0" marR="0" lvl="0" indent="0" algn="just" defTabSz="914400" rtl="0" eaLnBrk="1" fontAlgn="t" latinLnBrk="0" hangingPunct="1">
                        <a:lnSpc>
                          <a:spcPct val="100000"/>
                        </a:lnSpc>
                        <a:spcBef>
                          <a:spcPct val="0"/>
                        </a:spcBef>
                        <a:spcAft>
                          <a:spcPct val="0"/>
                        </a:spcAft>
                        <a:buClrTx/>
                        <a:buSzTx/>
                        <a:buFontTx/>
                        <a:buNone/>
                        <a:tabLst/>
                      </a:pPr>
                      <a:endParaRPr kumimoji="0" lang="es-PE" altLang="es-ES" sz="1200" b="0" i="0" u="none" strike="noStrike" kern="1200" cap="none" normalizeH="0" baseline="0" dirty="0">
                        <a:ln>
                          <a:noFill/>
                        </a:ln>
                        <a:solidFill>
                          <a:srgbClr val="000000"/>
                        </a:solidFill>
                        <a:effectLst/>
                        <a:latin typeface="+mn-lt"/>
                        <a:ea typeface="+mn-ea"/>
                        <a:cs typeface="Arial" panose="020B0604020202020204" pitchFamily="34" charset="0"/>
                      </a:endParaRPr>
                    </a:p>
                  </a:txBody>
                  <a:tcPr marT="45729" marB="4572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9"/>
                  </a:ext>
                </a:extLst>
              </a:tr>
              <a:tr h="360000">
                <a:tc vMerge="1">
                  <a:txBody>
                    <a:bodyPr/>
                    <a:lstStyle/>
                    <a:p>
                      <a:endParaRPr lang="es-ES"/>
                    </a:p>
                  </a:txBody>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just" defTabSz="914400" rtl="0" eaLnBrk="1" fontAlgn="t" latinLnBrk="0" hangingPunct="1">
                        <a:lnSpc>
                          <a:spcPct val="100000"/>
                        </a:lnSpc>
                        <a:spcBef>
                          <a:spcPct val="0"/>
                        </a:spcBef>
                        <a:spcAft>
                          <a:spcPct val="0"/>
                        </a:spcAft>
                        <a:buClrTx/>
                        <a:buSzTx/>
                        <a:buFontTx/>
                        <a:buNone/>
                        <a:tabLst/>
                      </a:pPr>
                      <a:r>
                        <a:rPr kumimoji="0" lang="es-PE" altLang="es-ES" sz="1200" b="0" i="0" u="none" strike="noStrike" cap="none" normalizeH="0" baseline="0" dirty="0">
                          <a:ln>
                            <a:noFill/>
                          </a:ln>
                          <a:solidFill>
                            <a:srgbClr val="000000"/>
                          </a:solidFill>
                          <a:effectLst/>
                          <a:latin typeface="+mn-lt"/>
                          <a:cs typeface="Arial" panose="020B0604020202020204" pitchFamily="34" charset="0"/>
                        </a:rPr>
                        <a:t>Operativos Masivos - VICOT</a:t>
                      </a:r>
                      <a:endParaRPr kumimoji="0" lang="es-PE" altLang="es-ES" sz="1200" b="0" i="0" u="none" strike="noStrike" cap="none" normalizeH="0" baseline="0" dirty="0">
                        <a:ln>
                          <a:noFill/>
                        </a:ln>
                        <a:solidFill>
                          <a:schemeClr val="tx1"/>
                        </a:solidFill>
                        <a:effectLst/>
                        <a:latin typeface="+mn-lt"/>
                        <a:cs typeface="Arial" panose="020B0604020202020204" pitchFamily="34" charset="0"/>
                      </a:endParaRPr>
                    </a:p>
                  </a:txBody>
                  <a:tcPr marT="45729" marB="4572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vMerge="1">
                  <a:txBody>
                    <a:bodyPr/>
                    <a:lstStyle/>
                    <a:p>
                      <a:pPr marL="0" marR="0" lvl="0" indent="0" algn="just" defTabSz="914400" rtl="0" eaLnBrk="1" fontAlgn="t" latinLnBrk="0" hangingPunct="1">
                        <a:lnSpc>
                          <a:spcPct val="100000"/>
                        </a:lnSpc>
                        <a:spcBef>
                          <a:spcPct val="0"/>
                        </a:spcBef>
                        <a:spcAft>
                          <a:spcPct val="0"/>
                        </a:spcAft>
                        <a:buClrTx/>
                        <a:buSzTx/>
                        <a:buFontTx/>
                        <a:buNone/>
                        <a:tabLst/>
                      </a:pPr>
                      <a:endParaRPr kumimoji="0" lang="es-PE" altLang="es-ES" sz="1200" b="0" i="0" u="none" strike="noStrike" cap="none" normalizeH="0" baseline="0" dirty="0">
                        <a:ln>
                          <a:noFill/>
                        </a:ln>
                        <a:solidFill>
                          <a:schemeClr val="tx1"/>
                        </a:solidFill>
                        <a:effectLst/>
                        <a:latin typeface="+mn-lt"/>
                        <a:cs typeface="Arial" panose="020B0604020202020204" pitchFamily="34" charset="0"/>
                      </a:endParaRPr>
                    </a:p>
                  </a:txBody>
                  <a:tcPr marT="45729" marB="4572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vMerge="1">
                  <a:txBody>
                    <a:bodyPr/>
                    <a:lstStyle/>
                    <a:p>
                      <a:pPr marL="0" marR="0" lvl="0" indent="0" algn="just" defTabSz="914400" rtl="0" eaLnBrk="1" fontAlgn="t" latinLnBrk="0" hangingPunct="1">
                        <a:lnSpc>
                          <a:spcPct val="100000"/>
                        </a:lnSpc>
                        <a:spcBef>
                          <a:spcPct val="0"/>
                        </a:spcBef>
                        <a:spcAft>
                          <a:spcPct val="0"/>
                        </a:spcAft>
                        <a:buClrTx/>
                        <a:buSzTx/>
                        <a:buFontTx/>
                        <a:buNone/>
                        <a:tabLst/>
                      </a:pPr>
                      <a:endParaRPr kumimoji="0" lang="es-PE" altLang="es-ES" sz="1200" b="0" i="0" u="none" strike="noStrike" cap="none" normalizeH="0" baseline="0" dirty="0">
                        <a:ln>
                          <a:noFill/>
                        </a:ln>
                        <a:solidFill>
                          <a:schemeClr val="tx1"/>
                        </a:solidFill>
                        <a:effectLst/>
                        <a:latin typeface="+mn-lt"/>
                        <a:cs typeface="Arial" panose="020B0604020202020204" pitchFamily="34" charset="0"/>
                      </a:endParaRPr>
                    </a:p>
                  </a:txBody>
                  <a:tcPr marT="45729" marB="4572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vMerge="1">
                  <a:txBody>
                    <a:bodyPr/>
                    <a:lstStyle/>
                    <a:p>
                      <a:pPr marL="0" marR="0" lvl="0" indent="0" algn="just" defTabSz="914400" rtl="0" eaLnBrk="1" fontAlgn="t" latinLnBrk="0" hangingPunct="1">
                        <a:lnSpc>
                          <a:spcPct val="100000"/>
                        </a:lnSpc>
                        <a:spcBef>
                          <a:spcPct val="0"/>
                        </a:spcBef>
                        <a:spcAft>
                          <a:spcPct val="0"/>
                        </a:spcAft>
                        <a:buClrTx/>
                        <a:buSzTx/>
                        <a:buFontTx/>
                        <a:buNone/>
                        <a:tabLst/>
                      </a:pPr>
                      <a:endParaRPr kumimoji="0" lang="es-PE" altLang="es-ES" sz="1200" b="0" i="0" u="none" strike="noStrike" cap="none" normalizeH="0" baseline="0" dirty="0">
                        <a:ln>
                          <a:noFill/>
                        </a:ln>
                        <a:solidFill>
                          <a:schemeClr val="tx1"/>
                        </a:solidFill>
                        <a:effectLst/>
                        <a:latin typeface="+mn-lt"/>
                        <a:cs typeface="Arial" panose="020B0604020202020204" pitchFamily="34" charset="0"/>
                      </a:endParaRPr>
                    </a:p>
                  </a:txBody>
                  <a:tcPr marT="45729" marB="4572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10"/>
                  </a:ext>
                </a:extLst>
              </a:tr>
              <a:tr h="360000">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just" defTabSz="914400" rtl="0" eaLnBrk="1" fontAlgn="b" latinLnBrk="0" hangingPunct="1">
                        <a:lnSpc>
                          <a:spcPct val="100000"/>
                        </a:lnSpc>
                        <a:spcBef>
                          <a:spcPct val="0"/>
                        </a:spcBef>
                        <a:spcAft>
                          <a:spcPct val="0"/>
                        </a:spcAft>
                        <a:buClrTx/>
                        <a:buSzTx/>
                        <a:buFontTx/>
                        <a:buNone/>
                        <a:tabLst/>
                      </a:pPr>
                      <a:r>
                        <a:rPr kumimoji="0" lang="es-PE" altLang="es-ES" sz="1200" b="1" i="0" u="none" strike="noStrike" cap="none" normalizeH="0" baseline="0" dirty="0">
                          <a:ln>
                            <a:noFill/>
                          </a:ln>
                          <a:solidFill>
                            <a:schemeClr val="tx1"/>
                          </a:solidFill>
                          <a:effectLst/>
                          <a:latin typeface="+mn-lt"/>
                          <a:cs typeface="Arial" panose="020B0604020202020204" pitchFamily="34" charset="0"/>
                        </a:rPr>
                        <a:t>Gestión y recuperación de deuda</a:t>
                      </a:r>
                      <a:endParaRPr kumimoji="0" lang="es-PE" altLang="es-ES" sz="1200" b="0" i="0" u="none" strike="noStrike" cap="none" normalizeH="0" baseline="0" dirty="0">
                        <a:ln>
                          <a:noFill/>
                        </a:ln>
                        <a:solidFill>
                          <a:schemeClr val="tx1"/>
                        </a:solidFill>
                        <a:effectLst/>
                        <a:latin typeface="+mn-lt"/>
                        <a:cs typeface="Arial" panose="020B0604020202020204" pitchFamily="34" charset="0"/>
                      </a:endParaRPr>
                    </a:p>
                  </a:txBody>
                  <a:tcPr marT="45729" marB="4572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just" defTabSz="914400" rtl="0" eaLnBrk="1" fontAlgn="t" latinLnBrk="0" hangingPunct="1">
                        <a:lnSpc>
                          <a:spcPct val="100000"/>
                        </a:lnSpc>
                        <a:spcBef>
                          <a:spcPct val="0"/>
                        </a:spcBef>
                        <a:spcAft>
                          <a:spcPct val="0"/>
                        </a:spcAft>
                        <a:buClrTx/>
                        <a:buSzTx/>
                        <a:buFontTx/>
                        <a:buNone/>
                        <a:tabLst/>
                      </a:pPr>
                      <a:r>
                        <a:rPr kumimoji="0" lang="es-PE" altLang="es-ES" sz="1200" b="0" i="0" u="none" strike="noStrike" cap="none" normalizeH="0" baseline="0" dirty="0">
                          <a:ln>
                            <a:noFill/>
                          </a:ln>
                          <a:solidFill>
                            <a:srgbClr val="000000"/>
                          </a:solidFill>
                          <a:effectLst/>
                          <a:latin typeface="+mn-lt"/>
                          <a:cs typeface="Arial" panose="020B0604020202020204" pitchFamily="34" charset="0"/>
                        </a:rPr>
                        <a:t>Cobranza Coactiva</a:t>
                      </a:r>
                      <a:endParaRPr kumimoji="0" lang="es-PE" altLang="es-ES" sz="1200" b="0" i="0" u="none" strike="noStrike" cap="none" normalizeH="0" baseline="0" dirty="0">
                        <a:ln>
                          <a:noFill/>
                        </a:ln>
                        <a:solidFill>
                          <a:schemeClr val="tx1"/>
                        </a:solidFill>
                        <a:effectLst/>
                        <a:latin typeface="+mn-lt"/>
                        <a:cs typeface="Arial" panose="020B0604020202020204" pitchFamily="34" charset="0"/>
                      </a:endParaRPr>
                    </a:p>
                  </a:txBody>
                  <a:tcPr marT="45729" marB="4572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vMerge="1">
                  <a:txBody>
                    <a:bodyPr/>
                    <a:lstStyle/>
                    <a:p>
                      <a:pPr marL="0" marR="0" lvl="0" indent="0" algn="just" defTabSz="914400" rtl="0" eaLnBrk="1" fontAlgn="t" latinLnBrk="0" hangingPunct="1">
                        <a:lnSpc>
                          <a:spcPct val="100000"/>
                        </a:lnSpc>
                        <a:spcBef>
                          <a:spcPct val="0"/>
                        </a:spcBef>
                        <a:spcAft>
                          <a:spcPct val="0"/>
                        </a:spcAft>
                        <a:buClrTx/>
                        <a:buSzTx/>
                        <a:buFontTx/>
                        <a:buNone/>
                        <a:tabLst/>
                      </a:pPr>
                      <a:endParaRPr kumimoji="0" lang="es-PE" altLang="es-ES" sz="1200" b="0" i="0" u="none" strike="noStrike" cap="none" normalizeH="0" baseline="0" dirty="0">
                        <a:ln>
                          <a:noFill/>
                        </a:ln>
                        <a:solidFill>
                          <a:schemeClr val="tx1"/>
                        </a:solidFill>
                        <a:effectLst/>
                        <a:latin typeface="+mn-lt"/>
                        <a:cs typeface="Arial" panose="020B0604020202020204" pitchFamily="34" charset="0"/>
                      </a:endParaRPr>
                    </a:p>
                  </a:txBody>
                  <a:tcPr marT="45729" marB="4572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vMerge="1">
                  <a:txBody>
                    <a:bodyPr/>
                    <a:lstStyle/>
                    <a:p>
                      <a:pPr marL="0" marR="0" lvl="0" indent="0" algn="just" defTabSz="914400" rtl="0" eaLnBrk="1" fontAlgn="t" latinLnBrk="0" hangingPunct="1">
                        <a:lnSpc>
                          <a:spcPct val="100000"/>
                        </a:lnSpc>
                        <a:spcBef>
                          <a:spcPct val="0"/>
                        </a:spcBef>
                        <a:spcAft>
                          <a:spcPct val="0"/>
                        </a:spcAft>
                        <a:buClrTx/>
                        <a:buSzTx/>
                        <a:buFontTx/>
                        <a:buNone/>
                        <a:tabLst/>
                      </a:pPr>
                      <a:endParaRPr kumimoji="0" lang="es-PE" altLang="es-ES" sz="1200" b="0" i="0" u="none" strike="noStrike" cap="none" normalizeH="0" baseline="0" dirty="0">
                        <a:ln>
                          <a:noFill/>
                        </a:ln>
                        <a:solidFill>
                          <a:schemeClr val="tx1"/>
                        </a:solidFill>
                        <a:effectLst/>
                        <a:latin typeface="+mn-lt"/>
                        <a:cs typeface="Arial" panose="020B0604020202020204" pitchFamily="34" charset="0"/>
                      </a:endParaRPr>
                    </a:p>
                  </a:txBody>
                  <a:tcPr marT="45729" marB="4572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vMerge="1">
                  <a:txBody>
                    <a:bodyPr/>
                    <a:lstStyle/>
                    <a:p>
                      <a:pPr marL="0" marR="0" lvl="0" indent="0" algn="just" defTabSz="914400" rtl="0" eaLnBrk="1" fontAlgn="t" latinLnBrk="0" hangingPunct="1">
                        <a:lnSpc>
                          <a:spcPct val="100000"/>
                        </a:lnSpc>
                        <a:spcBef>
                          <a:spcPct val="0"/>
                        </a:spcBef>
                        <a:spcAft>
                          <a:spcPct val="0"/>
                        </a:spcAft>
                        <a:buClrTx/>
                        <a:buSzTx/>
                        <a:buFontTx/>
                        <a:buNone/>
                        <a:tabLst/>
                      </a:pPr>
                      <a:endParaRPr kumimoji="0" lang="es-PE" altLang="es-ES" sz="1200" b="0" i="0" u="none" strike="noStrike" cap="none" normalizeH="0" baseline="0" dirty="0">
                        <a:ln>
                          <a:noFill/>
                        </a:ln>
                        <a:solidFill>
                          <a:schemeClr val="tx1"/>
                        </a:solidFill>
                        <a:effectLst/>
                        <a:latin typeface="+mn-lt"/>
                        <a:cs typeface="Arial" panose="020B0604020202020204" pitchFamily="34" charset="0"/>
                      </a:endParaRPr>
                    </a:p>
                  </a:txBody>
                  <a:tcPr marT="45729" marB="4572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12"/>
                  </a:ext>
                </a:extLst>
              </a:tr>
            </a:tbl>
          </a:graphicData>
        </a:graphic>
      </p:graphicFrame>
      <p:sp>
        <p:nvSpPr>
          <p:cNvPr id="49" name="TextBox 51">
            <a:extLst>
              <a:ext uri="{FF2B5EF4-FFF2-40B4-BE49-F238E27FC236}">
                <a16:creationId xmlns:a16="http://schemas.microsoft.com/office/drawing/2014/main" id="{F376D9C0-3F74-496F-A6C5-C8E5BBEB74B4}"/>
              </a:ext>
            </a:extLst>
          </p:cNvPr>
          <p:cNvSpPr txBox="1"/>
          <p:nvPr/>
        </p:nvSpPr>
        <p:spPr>
          <a:xfrm>
            <a:off x="6736881" y="1858533"/>
            <a:ext cx="2388795" cy="461665"/>
          </a:xfrm>
          <a:prstGeom prst="rect">
            <a:avLst/>
          </a:prstGeom>
          <a:noFill/>
        </p:spPr>
        <p:txBody>
          <a:bodyPr wrap="none"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0" cap="none" spc="0" normalizeH="0" baseline="0" noProof="0" dirty="0">
                <a:ln>
                  <a:noFill/>
                </a:ln>
                <a:solidFill>
                  <a:srgbClr val="1264A1"/>
                </a:solidFill>
                <a:effectLst/>
                <a:uLnTx/>
                <a:uFillTx/>
                <a:latin typeface="Calibri"/>
                <a:ea typeface="+mn-ea"/>
                <a:cs typeface="+mn-cs"/>
              </a:rPr>
              <a:t>Tributos Internos</a:t>
            </a:r>
          </a:p>
        </p:txBody>
      </p:sp>
    </p:spTree>
    <p:extLst>
      <p:ext uri="{BB962C8B-B14F-4D97-AF65-F5344CB8AC3E}">
        <p14:creationId xmlns:p14="http://schemas.microsoft.com/office/powerpoint/2010/main" val="3967798139"/>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 name="Rectangle 131">
            <a:extLst>
              <a:ext uri="{FF2B5EF4-FFF2-40B4-BE49-F238E27FC236}">
                <a16:creationId xmlns:a16="http://schemas.microsoft.com/office/drawing/2014/main" id="{EFCCCB01-2E0D-412F-A7A8-7FF6F66B9480}"/>
              </a:ext>
            </a:extLst>
          </p:cNvPr>
          <p:cNvSpPr>
            <a:spLocks noChangeArrowheads="1"/>
          </p:cNvSpPr>
          <p:nvPr/>
        </p:nvSpPr>
        <p:spPr bwMode="auto">
          <a:xfrm>
            <a:off x="543133" y="1326289"/>
            <a:ext cx="8962887" cy="2624373"/>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p>
            <a:pPr marL="0" marR="0" lvl="0" indent="0" algn="just" defTabSz="457200" rtl="0" eaLnBrk="0" fontAlgn="auto" latinLnBrk="0" hangingPunct="0">
              <a:lnSpc>
                <a:spcPct val="100000"/>
              </a:lnSpc>
              <a:spcBef>
                <a:spcPts val="0"/>
              </a:spcBef>
              <a:spcAft>
                <a:spcPts val="0"/>
              </a:spcAft>
              <a:buClrTx/>
              <a:buSzTx/>
              <a:buFontTx/>
              <a:buNone/>
              <a:tabLst/>
              <a:defRPr/>
            </a:pPr>
            <a:endParaRPr kumimoji="0" lang="es-PE" sz="1500" b="0" i="0" u="none" strike="noStrike" kern="1200" cap="none" spc="0" normalizeH="0" baseline="0" noProof="0" dirty="0">
              <a:ln>
                <a:noFill/>
              </a:ln>
              <a:solidFill>
                <a:srgbClr val="FF0000"/>
              </a:solidFill>
              <a:effectLst/>
              <a:uLnTx/>
              <a:uFillTx/>
              <a:latin typeface="Calibri" panose="020F0502020204030204" pitchFamily="34" charset="0"/>
              <a:ea typeface="+mn-ea"/>
              <a:cs typeface="Calibri" panose="020F0502020204030204" pitchFamily="34" charset="0"/>
            </a:endParaRPr>
          </a:p>
          <a:p>
            <a:pPr marL="342900" lvl="0" indent="-342900" algn="just">
              <a:lnSpc>
                <a:spcPct val="107000"/>
              </a:lnSpc>
              <a:spcAft>
                <a:spcPts val="800"/>
              </a:spcAft>
              <a:buFont typeface="Wingdings" panose="05000000000000000000" pitchFamily="2" charset="2"/>
              <a:buChar char=""/>
              <a:tabLst>
                <a:tab pos="457200" algn="l"/>
              </a:tabLst>
            </a:pPr>
            <a:r>
              <a:rPr lang="es-ES" sz="1600" dirty="0">
                <a:latin typeface="Calibri" panose="020F0502020204030204" pitchFamily="34" charset="0"/>
                <a:ea typeface="Calibri" panose="020F0502020204030204" pitchFamily="34" charset="0"/>
                <a:cs typeface="Times New Roman" panose="02020603050405020304" pitchFamily="18" charset="0"/>
              </a:rPr>
              <a:t>Se debe monitorear la evolución de la dimensión de </a:t>
            </a:r>
            <a:r>
              <a:rPr lang="es-ES" sz="1600" i="1" dirty="0">
                <a:latin typeface="Calibri" panose="020F0502020204030204" pitchFamily="34" charset="0"/>
                <a:ea typeface="Calibri" panose="020F0502020204030204" pitchFamily="34" charset="0"/>
                <a:cs typeface="Times New Roman" panose="02020603050405020304" pitchFamily="18" charset="0"/>
              </a:rPr>
              <a:t>Efectividad</a:t>
            </a:r>
            <a:r>
              <a:rPr lang="es-ES" sz="1600" dirty="0">
                <a:latin typeface="Calibri" panose="020F0502020204030204" pitchFamily="34" charset="0"/>
                <a:ea typeface="Calibri" panose="020F0502020204030204" pitchFamily="34" charset="0"/>
                <a:cs typeface="Times New Roman" panose="02020603050405020304" pitchFamily="18" charset="0"/>
              </a:rPr>
              <a:t> relacionada al tiempo de atención y espera, ya que también es importante para los usuarios y esta dimensión ha obtenido los índices de satisfacción mas bajo en siete servicios (Orientación Presencial, Orientación Telefónica, Trámites Presencial, Cabinas, Chat Virtual, Auditorías y Compulsas). </a:t>
            </a:r>
          </a:p>
          <a:p>
            <a:pPr lvl="0" algn="just">
              <a:lnSpc>
                <a:spcPct val="107000"/>
              </a:lnSpc>
              <a:spcAft>
                <a:spcPts val="800"/>
              </a:spcAft>
              <a:tabLst>
                <a:tab pos="457200" algn="l"/>
              </a:tabLst>
            </a:pPr>
            <a:endParaRPr lang="es-ES" sz="16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Wingdings" panose="05000000000000000000" pitchFamily="2" charset="2"/>
              <a:buChar char=""/>
              <a:tabLst>
                <a:tab pos="457200" algn="l"/>
              </a:tabLst>
            </a:pPr>
            <a:r>
              <a:rPr lang="es-ES" sz="1600" dirty="0">
                <a:latin typeface="Calibri" panose="020F0502020204030204" pitchFamily="34" charset="0"/>
                <a:ea typeface="Calibri" panose="020F0502020204030204" pitchFamily="34" charset="0"/>
                <a:cs typeface="Times New Roman" panose="02020603050405020304" pitchFamily="18" charset="0"/>
              </a:rPr>
              <a:t>Asimismo, se debe mantener los buenos resultados de la dimensión de Elementos Tangibles, que obtuvo los mejores resultados en seis servicios (Orientación Presencial, Trámites Presencial, Cabinas, Auditorías, Compulsas y Cobranza Coactiva) </a:t>
            </a:r>
          </a:p>
        </p:txBody>
      </p:sp>
      <p:sp>
        <p:nvSpPr>
          <p:cNvPr id="6" name="Título 2">
            <a:extLst>
              <a:ext uri="{FF2B5EF4-FFF2-40B4-BE49-F238E27FC236}">
                <a16:creationId xmlns:a16="http://schemas.microsoft.com/office/drawing/2014/main" id="{2551F2F1-F09B-4AEA-B4AD-78598975D9CA}"/>
              </a:ext>
            </a:extLst>
          </p:cNvPr>
          <p:cNvSpPr>
            <a:spLocks noGrp="1"/>
          </p:cNvSpPr>
          <p:nvPr>
            <p:ph type="title"/>
          </p:nvPr>
        </p:nvSpPr>
        <p:spPr>
          <a:xfrm>
            <a:off x="231727" y="179275"/>
            <a:ext cx="9442546" cy="970187"/>
          </a:xfrm>
        </p:spPr>
        <p:txBody>
          <a:bodyPr>
            <a:normAutofit/>
          </a:bodyPr>
          <a:lstStyle/>
          <a:p>
            <a:r>
              <a:rPr lang="es-PE" sz="2400" dirty="0"/>
              <a:t>3.2. Recomendaciones</a:t>
            </a:r>
            <a:br>
              <a:rPr lang="es-PE" dirty="0"/>
            </a:br>
            <a:r>
              <a:rPr lang="es-PE" dirty="0"/>
              <a:t>   </a:t>
            </a:r>
            <a:endParaRPr lang="es-PE" sz="1800" dirty="0">
              <a:solidFill>
                <a:srgbClr val="1264A1"/>
              </a:solidFill>
            </a:endParaRPr>
          </a:p>
        </p:txBody>
      </p:sp>
      <p:sp>
        <p:nvSpPr>
          <p:cNvPr id="2" name="CuadroTexto 1">
            <a:extLst>
              <a:ext uri="{FF2B5EF4-FFF2-40B4-BE49-F238E27FC236}">
                <a16:creationId xmlns:a16="http://schemas.microsoft.com/office/drawing/2014/main" id="{8DAB604E-A0D8-4018-87EA-2128D86F93A2}"/>
              </a:ext>
            </a:extLst>
          </p:cNvPr>
          <p:cNvSpPr txBox="1"/>
          <p:nvPr/>
        </p:nvSpPr>
        <p:spPr>
          <a:xfrm>
            <a:off x="785085" y="1053210"/>
            <a:ext cx="4239491"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s-PE" sz="1800" b="1" i="0" u="none" strike="noStrike" kern="1200" cap="none" spc="0" normalizeH="0" baseline="0" noProof="0" dirty="0">
                <a:ln>
                  <a:noFill/>
                </a:ln>
                <a:solidFill>
                  <a:prstClr val="black"/>
                </a:solidFill>
                <a:effectLst/>
                <a:uLnTx/>
                <a:uFillTx/>
                <a:latin typeface="Calibri" panose="020F0502020204030204"/>
                <a:ea typeface="+mn-ea"/>
                <a:cs typeface="+mn-cs"/>
              </a:rPr>
              <a:t>Unidad de negocios: Tributos Internos</a:t>
            </a:r>
          </a:p>
        </p:txBody>
      </p:sp>
    </p:spTree>
    <p:extLst>
      <p:ext uri="{BB962C8B-B14F-4D97-AF65-F5344CB8AC3E}">
        <p14:creationId xmlns:p14="http://schemas.microsoft.com/office/powerpoint/2010/main" val="1499404962"/>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2">
            <a:extLst>
              <a:ext uri="{FF2B5EF4-FFF2-40B4-BE49-F238E27FC236}">
                <a16:creationId xmlns:a16="http://schemas.microsoft.com/office/drawing/2014/main" id="{2551F2F1-F09B-4AEA-B4AD-78598975D9CA}"/>
              </a:ext>
            </a:extLst>
          </p:cNvPr>
          <p:cNvSpPr>
            <a:spLocks noGrp="1"/>
          </p:cNvSpPr>
          <p:nvPr>
            <p:ph type="title"/>
          </p:nvPr>
        </p:nvSpPr>
        <p:spPr>
          <a:xfrm>
            <a:off x="231727" y="179275"/>
            <a:ext cx="9442546" cy="970187"/>
          </a:xfrm>
        </p:spPr>
        <p:txBody>
          <a:bodyPr>
            <a:normAutofit/>
          </a:bodyPr>
          <a:lstStyle/>
          <a:p>
            <a:r>
              <a:rPr lang="es-PE" sz="2400" dirty="0"/>
              <a:t>4.2. Recomendaciones</a:t>
            </a:r>
            <a:br>
              <a:rPr lang="es-PE" dirty="0"/>
            </a:br>
            <a:r>
              <a:rPr lang="es-PE" dirty="0"/>
              <a:t>   </a:t>
            </a:r>
            <a:endParaRPr lang="es-PE" sz="1800" dirty="0">
              <a:solidFill>
                <a:srgbClr val="1264A1"/>
              </a:solidFill>
            </a:endParaRPr>
          </a:p>
        </p:txBody>
      </p:sp>
      <p:sp>
        <p:nvSpPr>
          <p:cNvPr id="3" name="Rectángulo 2">
            <a:extLst>
              <a:ext uri="{FF2B5EF4-FFF2-40B4-BE49-F238E27FC236}">
                <a16:creationId xmlns:a16="http://schemas.microsoft.com/office/drawing/2014/main" id="{7AEF92A9-3826-4C0A-9BF5-2E533C17FE6C}"/>
              </a:ext>
            </a:extLst>
          </p:cNvPr>
          <p:cNvSpPr/>
          <p:nvPr/>
        </p:nvSpPr>
        <p:spPr>
          <a:xfrm>
            <a:off x="492087" y="1801693"/>
            <a:ext cx="8921825" cy="3652603"/>
          </a:xfrm>
          <a:prstGeom prst="rect">
            <a:avLst/>
          </a:prstGeom>
        </p:spPr>
        <p:txBody>
          <a:bodyPr wrap="square">
            <a:spAutoFit/>
          </a:bodyPr>
          <a:lstStyle/>
          <a:p>
            <a:pPr marL="342900" lvl="0" indent="-342900" algn="just">
              <a:lnSpc>
                <a:spcPct val="107000"/>
              </a:lnSpc>
              <a:spcAft>
                <a:spcPts val="800"/>
              </a:spcAft>
              <a:buFont typeface="Wingdings" panose="05000000000000000000" pitchFamily="2" charset="2"/>
              <a:buChar char=""/>
              <a:tabLst>
                <a:tab pos="457200" algn="l"/>
              </a:tabLst>
            </a:pPr>
            <a:r>
              <a:rPr lang="es-ES" sz="1600" dirty="0">
                <a:latin typeface="Calibri" panose="020F0502020204030204" pitchFamily="34" charset="0"/>
                <a:ea typeface="Calibri" panose="020F0502020204030204" pitchFamily="34" charset="0"/>
                <a:cs typeface="Times New Roman" panose="02020603050405020304" pitchFamily="18" charset="0"/>
              </a:rPr>
              <a:t>En la unidad de negocios Aduana, para los servicios de Manifiesto de Exportación y Despacho de Exportación se sugiere reforzar las dimensiones  de Conocimiento Técnico, Comunicación, Elementos Tangibles, Calidez y Efectividad, que presentan resultados por debajo de la variación media.</a:t>
            </a:r>
          </a:p>
          <a:p>
            <a:pPr lvl="0" algn="just">
              <a:lnSpc>
                <a:spcPct val="107000"/>
              </a:lnSpc>
              <a:spcAft>
                <a:spcPts val="800"/>
              </a:spcAft>
              <a:tabLst>
                <a:tab pos="457200" algn="l"/>
              </a:tabLst>
            </a:pPr>
            <a:endParaRPr lang="es-ES" sz="16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Wingdings" panose="05000000000000000000" pitchFamily="2" charset="2"/>
              <a:buChar char=""/>
              <a:tabLst>
                <a:tab pos="457200" algn="l"/>
              </a:tabLst>
            </a:pPr>
            <a:r>
              <a:rPr lang="es-ES" sz="1600" dirty="0">
                <a:latin typeface="Calibri" panose="020F0502020204030204" pitchFamily="34" charset="0"/>
                <a:ea typeface="Calibri" panose="020F0502020204030204" pitchFamily="34" charset="0"/>
                <a:cs typeface="Times New Roman" panose="02020603050405020304" pitchFamily="18" charset="0"/>
              </a:rPr>
              <a:t>En el servicio de Cobranza Coactiva Centralizada, que obtuvo el nivel de satisfacción más bajo de todos, se debe reforzar todas las dimensiones, sobre todo  la dimensión de Elementos Tangibles.</a:t>
            </a:r>
          </a:p>
          <a:p>
            <a:pPr lvl="0" algn="just">
              <a:lnSpc>
                <a:spcPct val="107000"/>
              </a:lnSpc>
              <a:spcAft>
                <a:spcPts val="800"/>
              </a:spcAft>
              <a:tabLst>
                <a:tab pos="457200" algn="l"/>
              </a:tabLst>
            </a:pPr>
            <a:endParaRPr lang="es-ES" sz="16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Wingdings" panose="05000000000000000000" pitchFamily="2" charset="2"/>
              <a:buChar char=""/>
              <a:tabLst>
                <a:tab pos="457200" algn="l"/>
              </a:tabLst>
            </a:pPr>
            <a:r>
              <a:rPr lang="es-ES" sz="1600" dirty="0">
                <a:latin typeface="Calibri" panose="020F0502020204030204" pitchFamily="34" charset="0"/>
                <a:ea typeface="Calibri" panose="020F0502020204030204" pitchFamily="34" charset="0"/>
                <a:cs typeface="Times New Roman" panose="02020603050405020304" pitchFamily="18" charset="0"/>
              </a:rPr>
              <a:t>En relación a los servicios electrónicos, el indicador de Esfuerzo del Cliente (</a:t>
            </a:r>
            <a:r>
              <a:rPr lang="es-ES" sz="1600" dirty="0" err="1">
                <a:latin typeface="Calibri" panose="020F0502020204030204" pitchFamily="34" charset="0"/>
                <a:ea typeface="Calibri" panose="020F0502020204030204" pitchFamily="34" charset="0"/>
                <a:cs typeface="Times New Roman" panose="02020603050405020304" pitchFamily="18" charset="0"/>
              </a:rPr>
              <a:t>Customer</a:t>
            </a:r>
            <a:r>
              <a:rPr lang="es-ES" sz="1600" dirty="0">
                <a:latin typeface="Calibri" panose="020F0502020204030204" pitchFamily="34" charset="0"/>
                <a:ea typeface="Calibri" panose="020F0502020204030204" pitchFamily="34" charset="0"/>
                <a:cs typeface="Times New Roman" panose="02020603050405020304" pitchFamily="18" charset="0"/>
              </a:rPr>
              <a:t> </a:t>
            </a:r>
            <a:r>
              <a:rPr lang="es-ES" sz="1600" dirty="0" err="1">
                <a:latin typeface="Calibri" panose="020F0502020204030204" pitchFamily="34" charset="0"/>
                <a:ea typeface="Calibri" panose="020F0502020204030204" pitchFamily="34" charset="0"/>
                <a:cs typeface="Times New Roman" panose="02020603050405020304" pitchFamily="18" charset="0"/>
              </a:rPr>
              <a:t>Effort</a:t>
            </a:r>
            <a:r>
              <a:rPr lang="es-ES" sz="1600" dirty="0">
                <a:latin typeface="Calibri" panose="020F0502020204030204" pitchFamily="34" charset="0"/>
                <a:ea typeface="Calibri" panose="020F0502020204030204" pitchFamily="34" charset="0"/>
                <a:cs typeface="Times New Roman" panose="02020603050405020304" pitchFamily="18" charset="0"/>
              </a:rPr>
              <a:t> Score – CES), presenta una disminución de once puntos porcentuales. Cabe destacar que los servicios de Numeración de Manifiesto y Consulta de Levante mejoraron su indicador. Se sugiere que se comuniquen constantemente con los usuarios y brinden asistencia en tanto se termine de implementar el programa FAST. </a:t>
            </a:r>
          </a:p>
        </p:txBody>
      </p:sp>
      <p:sp>
        <p:nvSpPr>
          <p:cNvPr id="7" name="CuadroTexto 6">
            <a:extLst>
              <a:ext uri="{FF2B5EF4-FFF2-40B4-BE49-F238E27FC236}">
                <a16:creationId xmlns:a16="http://schemas.microsoft.com/office/drawing/2014/main" id="{06F031FB-0C34-408D-A097-A5BF26E36D1A}"/>
              </a:ext>
            </a:extLst>
          </p:cNvPr>
          <p:cNvSpPr txBox="1"/>
          <p:nvPr/>
        </p:nvSpPr>
        <p:spPr>
          <a:xfrm>
            <a:off x="871029" y="1149462"/>
            <a:ext cx="4239491"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s-PE" sz="1800" b="1" i="0" u="none" strike="noStrike" kern="1200" cap="none" spc="0" normalizeH="0" baseline="0" noProof="0" dirty="0">
                <a:ln>
                  <a:noFill/>
                </a:ln>
                <a:effectLst/>
                <a:uLnTx/>
                <a:uFillTx/>
                <a:latin typeface="Calibri" panose="020F0502020204030204"/>
                <a:ea typeface="+mn-ea"/>
                <a:cs typeface="+mn-cs"/>
              </a:rPr>
              <a:t>Unidad de negocios: Aduanas</a:t>
            </a:r>
          </a:p>
        </p:txBody>
      </p:sp>
    </p:spTree>
    <p:extLst>
      <p:ext uri="{BB962C8B-B14F-4D97-AF65-F5344CB8AC3E}">
        <p14:creationId xmlns:p14="http://schemas.microsoft.com/office/powerpoint/2010/main" val="1226021410"/>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A6DA40FB-729D-438F-A84F-1F9F4891C3AE}"/>
              </a:ext>
            </a:extLst>
          </p:cNvPr>
          <p:cNvSpPr txBox="1"/>
          <p:nvPr/>
        </p:nvSpPr>
        <p:spPr>
          <a:xfrm>
            <a:off x="3106057" y="3275111"/>
            <a:ext cx="4339772" cy="307777"/>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PE" sz="1400" b="0" i="0" u="none" strike="noStrike" kern="1200" cap="none" spc="0" normalizeH="0" baseline="0" noProof="0" dirty="0">
                <a:ln>
                  <a:noFill/>
                </a:ln>
                <a:solidFill>
                  <a:prstClr val="white"/>
                </a:solidFill>
                <a:effectLst/>
                <a:uLnTx/>
                <a:uFillTx/>
                <a:latin typeface="Calibri" panose="020F0502020204030204"/>
                <a:ea typeface="+mn-ea"/>
                <a:cs typeface="+mn-cs"/>
              </a:rPr>
              <a:t>The Lima Consulting Group - 2020</a:t>
            </a:r>
          </a:p>
        </p:txBody>
      </p:sp>
    </p:spTree>
    <p:extLst>
      <p:ext uri="{BB962C8B-B14F-4D97-AF65-F5344CB8AC3E}">
        <p14:creationId xmlns:p14="http://schemas.microsoft.com/office/powerpoint/2010/main" val="12640872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8D945A54-3BD5-4B9D-9436-CE7E48350CD6}"/>
              </a:ext>
            </a:extLst>
          </p:cNvPr>
          <p:cNvSpPr>
            <a:spLocks noGrp="1"/>
          </p:cNvSpPr>
          <p:nvPr>
            <p:ph type="title"/>
          </p:nvPr>
        </p:nvSpPr>
        <p:spPr>
          <a:xfrm>
            <a:off x="304802" y="365127"/>
            <a:ext cx="9442546" cy="970187"/>
          </a:xfrm>
        </p:spPr>
        <p:txBody>
          <a:bodyPr/>
          <a:lstStyle/>
          <a:p>
            <a:r>
              <a:rPr lang="es-PE" dirty="0"/>
              <a:t>1. Ficha Técnica</a:t>
            </a:r>
            <a:br>
              <a:rPr lang="es-PE" dirty="0"/>
            </a:br>
            <a:r>
              <a:rPr lang="es-PE" sz="1600" dirty="0"/>
              <a:t>       </a:t>
            </a:r>
            <a:r>
              <a:rPr lang="es-PE" sz="1600" dirty="0">
                <a:solidFill>
                  <a:srgbClr val="1264A1"/>
                </a:solidFill>
              </a:rPr>
              <a:t>1.3 Descripción del estudio</a:t>
            </a:r>
          </a:p>
        </p:txBody>
      </p:sp>
      <p:graphicFrame>
        <p:nvGraphicFramePr>
          <p:cNvPr id="48" name="Group 5">
            <a:extLst>
              <a:ext uri="{FF2B5EF4-FFF2-40B4-BE49-F238E27FC236}">
                <a16:creationId xmlns:a16="http://schemas.microsoft.com/office/drawing/2014/main" id="{F52D6185-63FA-4893-A002-B560D86A3E57}"/>
              </a:ext>
            </a:extLst>
          </p:cNvPr>
          <p:cNvGraphicFramePr>
            <a:graphicFrameLocks noGrp="1"/>
          </p:cNvGraphicFramePr>
          <p:nvPr>
            <p:extLst>
              <p:ext uri="{D42A27DB-BD31-4B8C-83A1-F6EECF244321}">
                <p14:modId xmlns:p14="http://schemas.microsoft.com/office/powerpoint/2010/main" val="743715083"/>
              </p:ext>
            </p:extLst>
          </p:nvPr>
        </p:nvGraphicFramePr>
        <p:xfrm>
          <a:off x="796634" y="1432296"/>
          <a:ext cx="8312731" cy="4804632"/>
        </p:xfrm>
        <a:graphic>
          <a:graphicData uri="http://schemas.openxmlformats.org/drawingml/2006/table">
            <a:tbl>
              <a:tblPr/>
              <a:tblGrid>
                <a:gridCol w="1600202">
                  <a:extLst>
                    <a:ext uri="{9D8B030D-6E8A-4147-A177-3AD203B41FA5}">
                      <a16:colId xmlns:a16="http://schemas.microsoft.com/office/drawing/2014/main" val="20000"/>
                    </a:ext>
                  </a:extLst>
                </a:gridCol>
                <a:gridCol w="2500745">
                  <a:extLst>
                    <a:ext uri="{9D8B030D-6E8A-4147-A177-3AD203B41FA5}">
                      <a16:colId xmlns:a16="http://schemas.microsoft.com/office/drawing/2014/main" val="20001"/>
                    </a:ext>
                  </a:extLst>
                </a:gridCol>
                <a:gridCol w="1403928">
                  <a:extLst>
                    <a:ext uri="{9D8B030D-6E8A-4147-A177-3AD203B41FA5}">
                      <a16:colId xmlns:a16="http://schemas.microsoft.com/office/drawing/2014/main" val="1420382145"/>
                    </a:ext>
                  </a:extLst>
                </a:gridCol>
                <a:gridCol w="1403928">
                  <a:extLst>
                    <a:ext uri="{9D8B030D-6E8A-4147-A177-3AD203B41FA5}">
                      <a16:colId xmlns:a16="http://schemas.microsoft.com/office/drawing/2014/main" val="3655154082"/>
                    </a:ext>
                  </a:extLst>
                </a:gridCol>
                <a:gridCol w="1403928">
                  <a:extLst>
                    <a:ext uri="{9D8B030D-6E8A-4147-A177-3AD203B41FA5}">
                      <a16:colId xmlns:a16="http://schemas.microsoft.com/office/drawing/2014/main" val="2440456084"/>
                    </a:ext>
                  </a:extLst>
                </a:gridCol>
              </a:tblGrid>
              <a:tr h="396000">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PE" altLang="es-ES" sz="1200" b="1" i="0" u="none" strike="noStrike" cap="none" normalizeH="0" baseline="0" dirty="0">
                          <a:ln>
                            <a:noFill/>
                          </a:ln>
                          <a:solidFill>
                            <a:schemeClr val="bg1"/>
                          </a:solidFill>
                          <a:effectLst/>
                          <a:latin typeface="+mn-lt"/>
                          <a:cs typeface="Arial" panose="020B0604020202020204" pitchFamily="34" charset="0"/>
                        </a:rPr>
                        <a:t>Proceso</a:t>
                      </a:r>
                    </a:p>
                  </a:txBody>
                  <a:tcPr marT="45729" marB="4572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02C4D"/>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PE" altLang="es-ES" sz="1200" b="1" i="0" u="none" strike="noStrike" cap="none" normalizeH="0" baseline="0" dirty="0">
                          <a:ln>
                            <a:noFill/>
                          </a:ln>
                          <a:solidFill>
                            <a:schemeClr val="bg1"/>
                          </a:solidFill>
                          <a:effectLst/>
                          <a:latin typeface="+mn-lt"/>
                          <a:cs typeface="Arial" panose="020B0604020202020204" pitchFamily="34" charset="0"/>
                        </a:rPr>
                        <a:t>Servicio</a:t>
                      </a:r>
                    </a:p>
                  </a:txBody>
                  <a:tcPr marT="45729" marB="4572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02C4D"/>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PE" altLang="es-ES" sz="1200" b="1" i="0" u="none" strike="noStrike" cap="none" normalizeH="0" baseline="0" dirty="0">
                          <a:ln>
                            <a:noFill/>
                          </a:ln>
                          <a:solidFill>
                            <a:schemeClr val="bg1"/>
                          </a:solidFill>
                          <a:effectLst/>
                          <a:latin typeface="+mn-lt"/>
                          <a:cs typeface="Arial" panose="020B0604020202020204" pitchFamily="34" charset="0"/>
                        </a:rPr>
                        <a:t>Encuestas Post Contacto Semanal</a:t>
                      </a:r>
                    </a:p>
                  </a:txBody>
                  <a:tcPr marT="45729" marB="4572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02C4D"/>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PE" altLang="es-ES" sz="1200" b="1" i="0" u="none" strike="noStrike" cap="none" normalizeH="0" baseline="0" dirty="0">
                          <a:ln>
                            <a:noFill/>
                          </a:ln>
                          <a:solidFill>
                            <a:schemeClr val="bg1"/>
                          </a:solidFill>
                          <a:effectLst/>
                          <a:latin typeface="+mn-lt"/>
                          <a:cs typeface="Arial" panose="020B0604020202020204" pitchFamily="34" charset="0"/>
                        </a:rPr>
                        <a:t>Encuestas Post Contacto Mensual</a:t>
                      </a:r>
                    </a:p>
                  </a:txBody>
                  <a:tcPr marT="45729" marB="4572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02C4D"/>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PE" altLang="es-ES" sz="1200" b="1" i="0" u="none" strike="noStrike" cap="none" normalizeH="0" baseline="0" dirty="0">
                          <a:ln>
                            <a:noFill/>
                          </a:ln>
                          <a:solidFill>
                            <a:schemeClr val="bg1"/>
                          </a:solidFill>
                          <a:effectLst/>
                          <a:latin typeface="+mn-lt"/>
                          <a:cs typeface="Arial" panose="020B0604020202020204" pitchFamily="34" charset="0"/>
                        </a:rPr>
                        <a:t>Encuestas Pos Contacto Trimestral</a:t>
                      </a:r>
                    </a:p>
                  </a:txBody>
                  <a:tcPr marT="45729" marB="4572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02C4D"/>
                    </a:solidFill>
                  </a:tcPr>
                </a:tc>
                <a:extLst>
                  <a:ext uri="{0D108BD9-81ED-4DB2-BD59-A6C34878D82A}">
                    <a16:rowId xmlns:a16="http://schemas.microsoft.com/office/drawing/2014/main" val="10000"/>
                  </a:ext>
                </a:extLst>
              </a:tr>
              <a:tr h="368547">
                <a:tc rowSpan="3">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s-PE" altLang="es-ES" sz="1200" b="1" i="0" u="none" strike="noStrike" cap="none" normalizeH="0" baseline="0" dirty="0">
                          <a:ln>
                            <a:noFill/>
                          </a:ln>
                          <a:solidFill>
                            <a:schemeClr val="tx1"/>
                          </a:solidFill>
                          <a:effectLst/>
                          <a:latin typeface="+mn-lt"/>
                          <a:cs typeface="Arial" panose="020B0604020202020204" pitchFamily="34" charset="0"/>
                        </a:rPr>
                        <a:t>Atención al usuario aduanero</a:t>
                      </a:r>
                    </a:p>
                  </a:txBody>
                  <a:tcPr marT="45709" marB="4570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just" defTabSz="914400" rtl="0" eaLnBrk="1" fontAlgn="t" latinLnBrk="0" hangingPunct="1">
                        <a:lnSpc>
                          <a:spcPct val="100000"/>
                        </a:lnSpc>
                        <a:spcBef>
                          <a:spcPct val="0"/>
                        </a:spcBef>
                        <a:spcAft>
                          <a:spcPct val="0"/>
                        </a:spcAft>
                        <a:buClrTx/>
                        <a:buSzTx/>
                        <a:buFontTx/>
                        <a:buNone/>
                        <a:tabLst/>
                      </a:pPr>
                      <a:r>
                        <a:rPr kumimoji="0" lang="es-PE" altLang="es-ES" sz="1200" b="0" i="0" u="none" strike="noStrike" cap="none" normalizeH="0" baseline="0" dirty="0">
                          <a:ln>
                            <a:noFill/>
                          </a:ln>
                          <a:solidFill>
                            <a:srgbClr val="000000"/>
                          </a:solidFill>
                          <a:effectLst/>
                          <a:latin typeface="+mn-lt"/>
                          <a:cs typeface="Arial" panose="020B0604020202020204" pitchFamily="34" charset="0"/>
                        </a:rPr>
                        <a:t>Orientación telefónica ( Call Center)</a:t>
                      </a:r>
                      <a:endParaRPr kumimoji="0" lang="es-PE" altLang="es-ES" sz="1200" b="0" i="0" u="none" strike="noStrike" cap="none" normalizeH="0" baseline="0" dirty="0">
                        <a:ln>
                          <a:noFill/>
                        </a:ln>
                        <a:solidFill>
                          <a:schemeClr val="tx1"/>
                        </a:solidFill>
                        <a:effectLst/>
                        <a:latin typeface="+mn-lt"/>
                        <a:cs typeface="Arial" panose="020B0604020202020204" pitchFamily="34" charset="0"/>
                      </a:endParaRPr>
                    </a:p>
                  </a:txBody>
                  <a:tcPr marT="45709" marB="4570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rowSpan="2">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s-PE" altLang="es-ES" sz="1200" b="0" i="0" u="none" strike="noStrike" kern="1200" cap="none" normalizeH="0" baseline="0" dirty="0">
                          <a:ln>
                            <a:noFill/>
                          </a:ln>
                          <a:solidFill>
                            <a:srgbClr val="000000"/>
                          </a:solidFill>
                          <a:effectLst/>
                          <a:latin typeface="Arial" panose="020B0604020202020204" pitchFamily="34" charset="0"/>
                          <a:ea typeface="+mn-ea"/>
                          <a:cs typeface="Arial" panose="020B0604020202020204" pitchFamily="34" charset="0"/>
                        </a:rPr>
                        <a:t>NO</a:t>
                      </a:r>
                    </a:p>
                  </a:txBody>
                  <a:tcPr marT="45709" marB="4570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rowSpan="2">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s-PE" altLang="es-ES" sz="1200" b="0" i="0" u="none" strike="noStrike" kern="1200" cap="none" normalizeH="0" baseline="0" dirty="0">
                          <a:ln>
                            <a:noFill/>
                          </a:ln>
                          <a:solidFill>
                            <a:srgbClr val="000000"/>
                          </a:solidFill>
                          <a:effectLst/>
                          <a:latin typeface="Arial" panose="020B0604020202020204" pitchFamily="34" charset="0"/>
                          <a:ea typeface="+mn-ea"/>
                          <a:cs typeface="Arial" panose="020B0604020202020204" pitchFamily="34" charset="0"/>
                        </a:rPr>
                        <a:t>SI</a:t>
                      </a:r>
                    </a:p>
                  </a:txBody>
                  <a:tcPr marT="45709" marB="4570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rowSpan="2">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s-PE" altLang="es-ES" sz="1200" b="0" i="0" u="none" strike="noStrike" kern="1200" cap="none" normalizeH="0" baseline="0" dirty="0">
                          <a:ln>
                            <a:noFill/>
                          </a:ln>
                          <a:solidFill>
                            <a:srgbClr val="000000"/>
                          </a:solidFill>
                          <a:effectLst/>
                          <a:latin typeface="Arial" panose="020B0604020202020204" pitchFamily="34" charset="0"/>
                          <a:ea typeface="+mn-ea"/>
                          <a:cs typeface="Arial" panose="020B0604020202020204" pitchFamily="34" charset="0"/>
                        </a:rPr>
                        <a:t>NO</a:t>
                      </a:r>
                    </a:p>
                  </a:txBody>
                  <a:tcPr marT="45729" marB="4572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83972700"/>
                  </a:ext>
                </a:extLst>
              </a:tr>
              <a:tr h="321447">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s-PE" altLang="es-ES" sz="1200" b="1" i="1"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T="45709" marB="4570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t" latinLnBrk="0" hangingPunct="1">
                        <a:lnSpc>
                          <a:spcPct val="100000"/>
                        </a:lnSpc>
                        <a:spcBef>
                          <a:spcPct val="0"/>
                        </a:spcBef>
                        <a:spcAft>
                          <a:spcPct val="0"/>
                        </a:spcAft>
                        <a:buClrTx/>
                        <a:buSzTx/>
                        <a:buFontTx/>
                        <a:buNone/>
                        <a:tabLst/>
                      </a:pPr>
                      <a:r>
                        <a:rPr kumimoji="0" lang="es-PE" altLang="es-ES" sz="1200" b="0" i="0" u="none" strike="noStrike" cap="none" normalizeH="0" baseline="0" dirty="0">
                          <a:ln>
                            <a:noFill/>
                          </a:ln>
                          <a:solidFill>
                            <a:schemeClr val="tx1"/>
                          </a:solidFill>
                          <a:effectLst/>
                          <a:latin typeface="+mn-lt"/>
                          <a:cs typeface="Arial" panose="020B0604020202020204" pitchFamily="34" charset="0"/>
                        </a:rPr>
                        <a:t>Orientación portal (Contáctenos)</a:t>
                      </a:r>
                    </a:p>
                  </a:txBody>
                  <a:tcPr marT="45709" marB="4570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vMerge="1">
                  <a:txBody>
                    <a:body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s-PE" altLang="es-E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T="45709" marB="4570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vMerge="1">
                  <a:txBody>
                    <a:body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s-PE" altLang="es-E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T="45709" marB="4570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vMerge="1">
                  <a:txBody>
                    <a:bodyPr/>
                    <a:lstStyle/>
                    <a:p>
                      <a:pPr marL="0" marR="0" lvl="0" indent="0" algn="ctr" defTabSz="914400" rtl="0" eaLnBrk="1" fontAlgn="t" latinLnBrk="0" hangingPunct="1">
                        <a:lnSpc>
                          <a:spcPct val="100000"/>
                        </a:lnSpc>
                        <a:spcBef>
                          <a:spcPct val="0"/>
                        </a:spcBef>
                        <a:spcAft>
                          <a:spcPct val="0"/>
                        </a:spcAft>
                        <a:buClrTx/>
                        <a:buSzTx/>
                        <a:buFontTx/>
                        <a:buNone/>
                        <a:tabLst/>
                      </a:pPr>
                      <a:endParaRPr kumimoji="0" lang="es-PE" altLang="es-ES" sz="1200" b="1" i="0" u="none" strike="noStrike" cap="none" normalizeH="0" baseline="0" dirty="0">
                        <a:ln>
                          <a:noFill/>
                        </a:ln>
                        <a:solidFill>
                          <a:schemeClr val="bg1"/>
                        </a:solidFill>
                        <a:effectLst/>
                        <a:latin typeface="+mn-lt"/>
                        <a:cs typeface="Arial" panose="020B0604020202020204" pitchFamily="34" charset="0"/>
                      </a:endParaRPr>
                    </a:p>
                  </a:txBody>
                  <a:tcPr marT="45729" marB="4572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3008805214"/>
                  </a:ext>
                </a:extLst>
              </a:tr>
              <a:tr h="207739">
                <a:tc vMerge="1">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s-PE" altLang="es-ES" sz="1200" b="1" i="1"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T="45709" marB="4570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t" latinLnBrk="0" hangingPunct="1">
                        <a:lnSpc>
                          <a:spcPct val="100000"/>
                        </a:lnSpc>
                        <a:spcBef>
                          <a:spcPct val="0"/>
                        </a:spcBef>
                        <a:spcAft>
                          <a:spcPct val="0"/>
                        </a:spcAft>
                        <a:buClrTx/>
                        <a:buSzTx/>
                        <a:buFontTx/>
                        <a:buNone/>
                        <a:tabLst/>
                      </a:pPr>
                      <a:r>
                        <a:rPr kumimoji="0" lang="es-PE" altLang="es-ES" sz="1200" b="0" i="0" u="none" strike="noStrike" cap="none" normalizeH="0" baseline="0" dirty="0">
                          <a:ln>
                            <a:noFill/>
                          </a:ln>
                          <a:solidFill>
                            <a:schemeClr val="tx1"/>
                          </a:solidFill>
                          <a:effectLst/>
                          <a:latin typeface="+mn-lt"/>
                          <a:cs typeface="Arial" panose="020B0604020202020204" pitchFamily="34" charset="0"/>
                        </a:rPr>
                        <a:t>Servicios electrónicos (*)</a:t>
                      </a:r>
                    </a:p>
                  </a:txBody>
                  <a:tcPr marT="45709" marB="4570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s-PE" altLang="es-ES" sz="1200" b="0" i="0" u="none" strike="noStrike" kern="1200" cap="none" normalizeH="0" baseline="0" dirty="0">
                          <a:ln>
                            <a:noFill/>
                          </a:ln>
                          <a:solidFill>
                            <a:srgbClr val="000000"/>
                          </a:solidFill>
                          <a:effectLst/>
                          <a:latin typeface="Arial" panose="020B0604020202020204" pitchFamily="34" charset="0"/>
                          <a:ea typeface="+mn-ea"/>
                          <a:cs typeface="Arial" panose="020B0604020202020204" pitchFamily="34" charset="0"/>
                        </a:rPr>
                        <a:t>NO</a:t>
                      </a:r>
                    </a:p>
                  </a:txBody>
                  <a:tcPr marT="45709" marB="4570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s-PE" altLang="es-ES" sz="1200" b="0" i="0" u="none" strike="noStrike" kern="1200" cap="none" normalizeH="0" baseline="0" dirty="0">
                          <a:ln>
                            <a:noFill/>
                          </a:ln>
                          <a:solidFill>
                            <a:srgbClr val="000000"/>
                          </a:solidFill>
                          <a:effectLst/>
                          <a:latin typeface="Arial" panose="020B0604020202020204" pitchFamily="34" charset="0"/>
                          <a:ea typeface="+mn-ea"/>
                          <a:cs typeface="Arial" panose="020B0604020202020204" pitchFamily="34" charset="0"/>
                        </a:rPr>
                        <a:t>NO</a:t>
                      </a:r>
                    </a:p>
                  </a:txBody>
                  <a:tcPr marT="45709" marB="4570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s-PE" altLang="es-ES" sz="1200" b="0" i="0" u="none" strike="noStrike" kern="1200" cap="none" normalizeH="0" baseline="0" dirty="0">
                          <a:ln>
                            <a:noFill/>
                          </a:ln>
                          <a:solidFill>
                            <a:srgbClr val="000000"/>
                          </a:solidFill>
                          <a:effectLst/>
                          <a:latin typeface="Arial" panose="020B0604020202020204" pitchFamily="34" charset="0"/>
                          <a:ea typeface="+mn-ea"/>
                          <a:cs typeface="Arial" panose="020B0604020202020204" pitchFamily="34" charset="0"/>
                        </a:rPr>
                        <a:t>SI</a:t>
                      </a:r>
                    </a:p>
                  </a:txBody>
                  <a:tcPr marT="45729" marB="4572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84012772"/>
                  </a:ext>
                </a:extLst>
              </a:tr>
              <a:tr h="0">
                <a:tc rowSpan="4">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s-PE" altLang="es-ES" sz="1200" b="1" i="0" u="none" strike="noStrike" cap="none" normalizeH="0" baseline="0" dirty="0">
                          <a:ln>
                            <a:noFill/>
                          </a:ln>
                          <a:solidFill>
                            <a:schemeClr val="tx1"/>
                          </a:solidFill>
                          <a:effectLst/>
                          <a:latin typeface="+mn-lt"/>
                          <a:cs typeface="Arial" panose="020B0604020202020204" pitchFamily="34" charset="0"/>
                        </a:rPr>
                        <a:t>Control  de ingreso de mercancías (importaciones)</a:t>
                      </a:r>
                    </a:p>
                  </a:txBody>
                  <a:tcPr marT="45709" marB="4570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just" defTabSz="914400" rtl="0" eaLnBrk="1" fontAlgn="t" latinLnBrk="0" hangingPunct="1">
                        <a:lnSpc>
                          <a:spcPct val="100000"/>
                        </a:lnSpc>
                        <a:spcBef>
                          <a:spcPct val="0"/>
                        </a:spcBef>
                        <a:spcAft>
                          <a:spcPct val="0"/>
                        </a:spcAft>
                        <a:buClrTx/>
                        <a:buSzTx/>
                        <a:buFontTx/>
                        <a:buNone/>
                        <a:tabLst/>
                      </a:pPr>
                      <a:r>
                        <a:rPr kumimoji="0" lang="es-PE" altLang="es-ES" sz="1200" b="0" i="0" u="none" strike="noStrike" cap="none" normalizeH="0" baseline="0" dirty="0">
                          <a:ln>
                            <a:noFill/>
                          </a:ln>
                          <a:solidFill>
                            <a:srgbClr val="000000"/>
                          </a:solidFill>
                          <a:effectLst/>
                          <a:latin typeface="+mn-lt"/>
                          <a:cs typeface="Arial" panose="020B0604020202020204" pitchFamily="34" charset="0"/>
                        </a:rPr>
                        <a:t>Manifiesto</a:t>
                      </a:r>
                      <a:endParaRPr kumimoji="0" lang="es-PE" altLang="es-ES" sz="1200" b="0" i="0" u="none" strike="noStrike" cap="none" normalizeH="0" baseline="0" dirty="0">
                        <a:ln>
                          <a:noFill/>
                        </a:ln>
                        <a:solidFill>
                          <a:schemeClr val="tx1"/>
                        </a:solidFill>
                        <a:effectLst/>
                        <a:latin typeface="+mn-lt"/>
                        <a:cs typeface="Arial" panose="020B0604020202020204" pitchFamily="34" charset="0"/>
                      </a:endParaRPr>
                    </a:p>
                  </a:txBody>
                  <a:tcPr marT="45709" marB="4570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rowSpan="4">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s-PE" altLang="es-ES" sz="1200" b="0" i="0" u="none" strike="noStrike" kern="1200" cap="none" normalizeH="0" baseline="0" dirty="0">
                          <a:ln>
                            <a:noFill/>
                          </a:ln>
                          <a:solidFill>
                            <a:srgbClr val="000000"/>
                          </a:solidFill>
                          <a:effectLst/>
                          <a:latin typeface="Arial" panose="020B0604020202020204" pitchFamily="34" charset="0"/>
                          <a:ea typeface="+mn-ea"/>
                          <a:cs typeface="Arial" panose="020B0604020202020204" pitchFamily="34" charset="0"/>
                        </a:rPr>
                        <a:t>NO</a:t>
                      </a:r>
                    </a:p>
                    <a:p>
                      <a:pPr marL="0" marR="0" lvl="0" indent="0" algn="ctr" defTabSz="914400" rtl="0" eaLnBrk="1" fontAlgn="b" latinLnBrk="0" hangingPunct="1">
                        <a:lnSpc>
                          <a:spcPct val="100000"/>
                        </a:lnSpc>
                        <a:spcBef>
                          <a:spcPct val="0"/>
                        </a:spcBef>
                        <a:spcAft>
                          <a:spcPct val="0"/>
                        </a:spcAft>
                        <a:buClrTx/>
                        <a:buSzTx/>
                        <a:buFontTx/>
                        <a:buNone/>
                        <a:tabLst/>
                      </a:pPr>
                      <a:endParaRPr kumimoji="0" lang="es-PE" altLang="es-ES" sz="1200" b="0" i="0" u="none" strike="noStrike" cap="none" normalizeH="0" baseline="0" dirty="0">
                        <a:ln>
                          <a:noFill/>
                        </a:ln>
                        <a:solidFill>
                          <a:schemeClr val="tx1"/>
                        </a:solidFill>
                        <a:effectLst/>
                        <a:latin typeface="+mn-lt"/>
                        <a:cs typeface="Arial" panose="020B0604020202020204" pitchFamily="34" charset="0"/>
                      </a:endParaRPr>
                    </a:p>
                  </a:txBody>
                  <a:tcPr marT="45709" marB="4570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rowSpan="4">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s-PE" altLang="es-ES" sz="1200" b="0" i="0" u="none" strike="noStrike" kern="1200" cap="none" normalizeH="0" baseline="0" dirty="0">
                          <a:ln>
                            <a:noFill/>
                          </a:ln>
                          <a:solidFill>
                            <a:srgbClr val="000000"/>
                          </a:solidFill>
                          <a:effectLst/>
                          <a:latin typeface="Arial" panose="020B0604020202020204" pitchFamily="34" charset="0"/>
                          <a:ea typeface="+mn-ea"/>
                          <a:cs typeface="Arial" panose="020B0604020202020204" pitchFamily="34" charset="0"/>
                        </a:rPr>
                        <a:t>NO</a:t>
                      </a:r>
                    </a:p>
                    <a:p>
                      <a:pPr marL="0" marR="0" lvl="0" indent="0" algn="ctr" defTabSz="914400" rtl="0" eaLnBrk="1" fontAlgn="b" latinLnBrk="0" hangingPunct="1">
                        <a:lnSpc>
                          <a:spcPct val="100000"/>
                        </a:lnSpc>
                        <a:spcBef>
                          <a:spcPct val="0"/>
                        </a:spcBef>
                        <a:spcAft>
                          <a:spcPct val="0"/>
                        </a:spcAft>
                        <a:buClrTx/>
                        <a:buSzTx/>
                        <a:buFontTx/>
                        <a:buNone/>
                        <a:tabLst/>
                      </a:pPr>
                      <a:endParaRPr kumimoji="0" lang="es-PE" altLang="es-ES" sz="1200" b="0" i="0" u="none" strike="noStrike" cap="none" normalizeH="0" baseline="0" dirty="0">
                        <a:ln>
                          <a:noFill/>
                        </a:ln>
                        <a:solidFill>
                          <a:schemeClr val="tx1"/>
                        </a:solidFill>
                        <a:effectLst/>
                        <a:latin typeface="+mn-lt"/>
                        <a:cs typeface="Arial" panose="020B0604020202020204" pitchFamily="34" charset="0"/>
                      </a:endParaRPr>
                    </a:p>
                  </a:txBody>
                  <a:tcPr marT="45709" marB="4570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rowSpan="4">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s-PE" altLang="es-ES" sz="1200" b="0" i="0" u="none" strike="noStrike" kern="1200" cap="none" normalizeH="0" baseline="0" dirty="0">
                          <a:ln>
                            <a:noFill/>
                          </a:ln>
                          <a:solidFill>
                            <a:srgbClr val="000000"/>
                          </a:solidFill>
                          <a:effectLst/>
                          <a:latin typeface="Arial" panose="020B0604020202020204" pitchFamily="34" charset="0"/>
                          <a:ea typeface="+mn-ea"/>
                          <a:cs typeface="Arial" panose="020B0604020202020204" pitchFamily="34" charset="0"/>
                        </a:rPr>
                        <a:t>SI</a:t>
                      </a:r>
                    </a:p>
                    <a:p>
                      <a:pPr marL="0" marR="0" lvl="0" indent="0" algn="ctr" defTabSz="914400" rtl="0" eaLnBrk="1" fontAlgn="b" latinLnBrk="0" hangingPunct="1">
                        <a:lnSpc>
                          <a:spcPct val="100000"/>
                        </a:lnSpc>
                        <a:spcBef>
                          <a:spcPct val="0"/>
                        </a:spcBef>
                        <a:spcAft>
                          <a:spcPct val="0"/>
                        </a:spcAft>
                        <a:buClrTx/>
                        <a:buSzTx/>
                        <a:buFontTx/>
                        <a:buNone/>
                        <a:tabLst/>
                        <a:defRPr/>
                      </a:pPr>
                      <a:endParaRPr kumimoji="0" lang="es-PE" altLang="es-ES" sz="1200" b="0" i="0" u="none" strike="noStrike" kern="1200" cap="none" normalizeH="0" baseline="0" dirty="0">
                        <a:ln>
                          <a:noFill/>
                        </a:ln>
                        <a:solidFill>
                          <a:srgbClr val="000000"/>
                        </a:solidFill>
                        <a:effectLst/>
                        <a:latin typeface="Arial" panose="020B0604020202020204" pitchFamily="34" charset="0"/>
                        <a:ea typeface="+mn-ea"/>
                        <a:cs typeface="Arial" panose="020B0604020202020204" pitchFamily="34" charset="0"/>
                      </a:endParaRPr>
                    </a:p>
                  </a:txBody>
                  <a:tcPr marT="45729" marB="4572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745647092"/>
                  </a:ext>
                </a:extLst>
              </a:tr>
              <a:tr h="228628">
                <a:tc vMerge="1">
                  <a:txBody>
                    <a:bodyPr/>
                    <a:lstStyle/>
                    <a:p>
                      <a:endParaRPr lang="es-MX"/>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t" latinLnBrk="0" hangingPunct="1">
                        <a:lnSpc>
                          <a:spcPct val="100000"/>
                        </a:lnSpc>
                        <a:spcBef>
                          <a:spcPct val="0"/>
                        </a:spcBef>
                        <a:spcAft>
                          <a:spcPct val="0"/>
                        </a:spcAft>
                        <a:buClrTx/>
                        <a:buSzTx/>
                        <a:buFontTx/>
                        <a:buNone/>
                        <a:tabLst/>
                      </a:pPr>
                      <a:r>
                        <a:rPr kumimoji="0" lang="es-PE" altLang="es-ES" sz="1200" b="0" i="0" u="none" strike="noStrike" cap="none" normalizeH="0" baseline="0" dirty="0">
                          <a:ln>
                            <a:noFill/>
                          </a:ln>
                          <a:solidFill>
                            <a:schemeClr val="tx1"/>
                          </a:solidFill>
                          <a:effectLst/>
                          <a:latin typeface="+mn-lt"/>
                          <a:cs typeface="Arial" panose="020B0604020202020204" pitchFamily="34" charset="0"/>
                        </a:rPr>
                        <a:t>Despacho de importación</a:t>
                      </a:r>
                    </a:p>
                  </a:txBody>
                  <a:tcPr marT="45709" marB="4570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vMerge="1">
                  <a:txBody>
                    <a:bodyPr/>
                    <a:lstStyle/>
                    <a:p>
                      <a:endParaRPr lang="es-MX"/>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es-MX"/>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pPr marL="0" marR="0" lvl="0" indent="0" algn="ctr" defTabSz="914400" rtl="0" eaLnBrk="1" fontAlgn="t" latinLnBrk="0" hangingPunct="1">
                        <a:lnSpc>
                          <a:spcPct val="100000"/>
                        </a:lnSpc>
                        <a:spcBef>
                          <a:spcPct val="0"/>
                        </a:spcBef>
                        <a:spcAft>
                          <a:spcPct val="0"/>
                        </a:spcAft>
                        <a:buClrTx/>
                        <a:buSzTx/>
                        <a:buFontTx/>
                        <a:buNone/>
                        <a:tabLst/>
                      </a:pPr>
                      <a:endParaRPr kumimoji="0" lang="es-PE" altLang="es-ES" sz="1200" b="1" i="0" u="none" strike="noStrike" cap="none" normalizeH="0" baseline="0" dirty="0">
                        <a:ln>
                          <a:noFill/>
                        </a:ln>
                        <a:solidFill>
                          <a:schemeClr val="bg1"/>
                        </a:solidFill>
                        <a:effectLst/>
                        <a:latin typeface="+mn-lt"/>
                        <a:cs typeface="Arial" panose="020B0604020202020204" pitchFamily="34" charset="0"/>
                      </a:endParaRPr>
                    </a:p>
                  </a:txBody>
                  <a:tcPr marT="45729" marB="4572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2433767175"/>
                  </a:ext>
                </a:extLst>
              </a:tr>
              <a:tr h="411468">
                <a:tc vMerge="1">
                  <a:txBody>
                    <a:bodyPr/>
                    <a:lstStyle/>
                    <a:p>
                      <a:endParaRPr lang="es-MX"/>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t" latinLnBrk="0" hangingPunct="1">
                        <a:lnSpc>
                          <a:spcPct val="100000"/>
                        </a:lnSpc>
                        <a:spcBef>
                          <a:spcPct val="0"/>
                        </a:spcBef>
                        <a:spcAft>
                          <a:spcPct val="0"/>
                        </a:spcAft>
                        <a:buClrTx/>
                        <a:buSzTx/>
                        <a:buFontTx/>
                        <a:buNone/>
                        <a:tabLst/>
                      </a:pPr>
                      <a:r>
                        <a:rPr kumimoji="0" lang="es-PE" altLang="es-ES" sz="1200" b="0" i="0" u="none" strike="noStrike" cap="none" normalizeH="0" baseline="0" dirty="0">
                          <a:ln>
                            <a:noFill/>
                          </a:ln>
                          <a:solidFill>
                            <a:schemeClr val="tx1"/>
                          </a:solidFill>
                          <a:effectLst/>
                          <a:latin typeface="+mn-lt"/>
                          <a:cs typeface="Arial" panose="020B0604020202020204" pitchFamily="34" charset="0"/>
                        </a:rPr>
                        <a:t>Despacho simplificado de importación</a:t>
                      </a:r>
                    </a:p>
                  </a:txBody>
                  <a:tcPr marT="45709" marB="4570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vMerge="1">
                  <a:txBody>
                    <a:bodyPr/>
                    <a:lstStyle/>
                    <a:p>
                      <a:endParaRPr lang="es-MX"/>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es-MX"/>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pPr marL="0" marR="0" lvl="0" indent="0" algn="ctr" defTabSz="914400" rtl="0" eaLnBrk="1" fontAlgn="t" latinLnBrk="0" hangingPunct="1">
                        <a:lnSpc>
                          <a:spcPct val="100000"/>
                        </a:lnSpc>
                        <a:spcBef>
                          <a:spcPct val="0"/>
                        </a:spcBef>
                        <a:spcAft>
                          <a:spcPct val="0"/>
                        </a:spcAft>
                        <a:buClrTx/>
                        <a:buSzTx/>
                        <a:buFontTx/>
                        <a:buNone/>
                        <a:tabLst/>
                      </a:pPr>
                      <a:endParaRPr kumimoji="0" lang="es-PE" altLang="es-ES" sz="1200" b="1" i="0" u="none" strike="noStrike" cap="none" normalizeH="0" baseline="0" dirty="0">
                        <a:ln>
                          <a:noFill/>
                        </a:ln>
                        <a:solidFill>
                          <a:schemeClr val="bg1"/>
                        </a:solidFill>
                        <a:effectLst/>
                        <a:latin typeface="+mn-lt"/>
                        <a:cs typeface="Arial" panose="020B0604020202020204" pitchFamily="34" charset="0"/>
                      </a:endParaRPr>
                    </a:p>
                  </a:txBody>
                  <a:tcPr marT="45729" marB="4572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2665693945"/>
                  </a:ext>
                </a:extLst>
              </a:tr>
              <a:tr h="0">
                <a:tc vMerge="1">
                  <a:txBody>
                    <a:bodyPr/>
                    <a:lstStyle/>
                    <a:p>
                      <a:endParaRPr lang="es-E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t" latinLnBrk="0" hangingPunct="1">
                        <a:lnSpc>
                          <a:spcPct val="100000"/>
                        </a:lnSpc>
                        <a:spcBef>
                          <a:spcPct val="0"/>
                        </a:spcBef>
                        <a:spcAft>
                          <a:spcPct val="0"/>
                        </a:spcAft>
                        <a:buClrTx/>
                        <a:buSzTx/>
                        <a:buFontTx/>
                        <a:buNone/>
                        <a:tabLst/>
                      </a:pPr>
                      <a:r>
                        <a:rPr kumimoji="0" lang="es-PE" altLang="es-ES" sz="1200" b="0" i="0" u="none" strike="noStrike" cap="none" normalizeH="0" baseline="0" dirty="0">
                          <a:ln>
                            <a:noFill/>
                          </a:ln>
                          <a:solidFill>
                            <a:srgbClr val="000000"/>
                          </a:solidFill>
                          <a:effectLst/>
                          <a:latin typeface="+mn-lt"/>
                          <a:cs typeface="Arial" panose="020B0604020202020204" pitchFamily="34" charset="0"/>
                        </a:rPr>
                        <a:t>Envíos de entrega Rápida (**)</a:t>
                      </a:r>
                      <a:endParaRPr kumimoji="0" lang="es-PE" altLang="es-ES" sz="1200" b="0" i="0" u="none" strike="noStrike" cap="none" normalizeH="0" baseline="0" dirty="0">
                        <a:ln>
                          <a:noFill/>
                        </a:ln>
                        <a:solidFill>
                          <a:schemeClr val="tx1"/>
                        </a:solidFill>
                        <a:effectLst/>
                        <a:latin typeface="+mn-lt"/>
                        <a:cs typeface="Arial" panose="020B0604020202020204" pitchFamily="34" charset="0"/>
                      </a:endParaRPr>
                    </a:p>
                  </a:txBody>
                  <a:tcPr marT="45709" marB="4570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vMerge="1">
                  <a:txBody>
                    <a:bodyPr/>
                    <a:lstStyle/>
                    <a:p>
                      <a:endParaRPr lang="es-E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es-E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pPr marL="0" marR="0" lvl="0" indent="0" algn="ctr" defTabSz="914400" rtl="0" eaLnBrk="1" fontAlgn="t" latinLnBrk="0" hangingPunct="1">
                        <a:lnSpc>
                          <a:spcPct val="100000"/>
                        </a:lnSpc>
                        <a:spcBef>
                          <a:spcPct val="0"/>
                        </a:spcBef>
                        <a:spcAft>
                          <a:spcPct val="0"/>
                        </a:spcAft>
                        <a:buClrTx/>
                        <a:buSzTx/>
                        <a:buFontTx/>
                        <a:buNone/>
                        <a:tabLst/>
                      </a:pPr>
                      <a:endParaRPr kumimoji="0" lang="es-PE" altLang="es-ES" sz="1200" b="1" i="0" u="none" strike="noStrike" cap="none" normalizeH="0" baseline="0" dirty="0">
                        <a:ln>
                          <a:noFill/>
                        </a:ln>
                        <a:solidFill>
                          <a:schemeClr val="bg1"/>
                        </a:solidFill>
                        <a:effectLst/>
                        <a:latin typeface="+mn-lt"/>
                        <a:cs typeface="Arial" panose="020B0604020202020204" pitchFamily="34" charset="0"/>
                      </a:endParaRPr>
                    </a:p>
                  </a:txBody>
                  <a:tcPr marT="45729" marB="4572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3813445092"/>
                  </a:ext>
                </a:extLst>
              </a:tr>
              <a:tr h="0">
                <a:tc rowSpan="4">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s-PE" altLang="es-ES" sz="1200" b="1" i="0" u="none" strike="noStrike" cap="none" normalizeH="0" baseline="0" dirty="0">
                          <a:ln>
                            <a:noFill/>
                          </a:ln>
                          <a:solidFill>
                            <a:schemeClr val="tx1"/>
                          </a:solidFill>
                          <a:effectLst/>
                          <a:latin typeface="+mn-lt"/>
                          <a:cs typeface="Arial" panose="020B0604020202020204" pitchFamily="34" charset="0"/>
                        </a:rPr>
                        <a:t>Control de salida de mercancías (Exportaciones)</a:t>
                      </a:r>
                    </a:p>
                  </a:txBody>
                  <a:tcPr marT="45709" marB="4570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just" defTabSz="914400" rtl="0" eaLnBrk="1" fontAlgn="t" latinLnBrk="0" hangingPunct="1">
                        <a:lnSpc>
                          <a:spcPct val="100000"/>
                        </a:lnSpc>
                        <a:spcBef>
                          <a:spcPct val="0"/>
                        </a:spcBef>
                        <a:spcAft>
                          <a:spcPct val="0"/>
                        </a:spcAft>
                        <a:buClrTx/>
                        <a:buSzTx/>
                        <a:buFontTx/>
                        <a:buNone/>
                        <a:tabLst/>
                      </a:pPr>
                      <a:r>
                        <a:rPr kumimoji="0" lang="es-PE" altLang="es-ES" sz="1200" b="0" i="0" u="none" strike="noStrike" cap="none" normalizeH="0" baseline="0" dirty="0">
                          <a:ln>
                            <a:noFill/>
                          </a:ln>
                          <a:solidFill>
                            <a:srgbClr val="000000"/>
                          </a:solidFill>
                          <a:effectLst/>
                          <a:latin typeface="+mn-lt"/>
                          <a:cs typeface="Arial" panose="020B0604020202020204" pitchFamily="34" charset="0"/>
                        </a:rPr>
                        <a:t>Manifiesto</a:t>
                      </a:r>
                      <a:endParaRPr kumimoji="0" lang="es-PE" altLang="es-ES" sz="1200" b="0" i="0" u="none" strike="noStrike" cap="none" normalizeH="0" baseline="0" dirty="0">
                        <a:ln>
                          <a:noFill/>
                        </a:ln>
                        <a:solidFill>
                          <a:schemeClr val="tx1"/>
                        </a:solidFill>
                        <a:effectLst/>
                        <a:latin typeface="+mn-lt"/>
                        <a:cs typeface="Arial" panose="020B0604020202020204" pitchFamily="34" charset="0"/>
                      </a:endParaRPr>
                    </a:p>
                  </a:txBody>
                  <a:tcPr marT="45709" marB="4570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rowSpan="4">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s-PE" altLang="es-ES" sz="1200" b="0" i="0" u="none" strike="noStrike" kern="1200" cap="none" normalizeH="0" baseline="0" dirty="0">
                          <a:ln>
                            <a:noFill/>
                          </a:ln>
                          <a:solidFill>
                            <a:srgbClr val="000000"/>
                          </a:solidFill>
                          <a:effectLst/>
                          <a:latin typeface="Arial" panose="020B0604020202020204" pitchFamily="34" charset="0"/>
                          <a:ea typeface="+mn-ea"/>
                          <a:cs typeface="Arial" panose="020B0604020202020204" pitchFamily="34" charset="0"/>
                        </a:rPr>
                        <a:t>NO</a:t>
                      </a:r>
                    </a:p>
                  </a:txBody>
                  <a:tcPr marT="45709" marB="4570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rowSpan="4">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s-PE" altLang="es-ES" sz="1200" b="0" i="0" u="none" strike="noStrike" kern="1200" cap="none" normalizeH="0" baseline="0" dirty="0">
                          <a:ln>
                            <a:noFill/>
                          </a:ln>
                          <a:solidFill>
                            <a:srgbClr val="000000"/>
                          </a:solidFill>
                          <a:effectLst/>
                          <a:latin typeface="Arial" panose="020B0604020202020204" pitchFamily="34" charset="0"/>
                          <a:ea typeface="+mn-ea"/>
                          <a:cs typeface="Arial" panose="020B0604020202020204" pitchFamily="34" charset="0"/>
                        </a:rPr>
                        <a:t>NO</a:t>
                      </a:r>
                    </a:p>
                  </a:txBody>
                  <a:tcPr marT="45709" marB="4570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rowSpan="4">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s-PE" altLang="es-ES" sz="1200" b="0" i="0" u="none" strike="noStrike" kern="1200" cap="none" normalizeH="0" baseline="0" dirty="0">
                          <a:ln>
                            <a:noFill/>
                          </a:ln>
                          <a:solidFill>
                            <a:srgbClr val="000000"/>
                          </a:solidFill>
                          <a:effectLst/>
                          <a:latin typeface="Arial" panose="020B0604020202020204" pitchFamily="34" charset="0"/>
                          <a:ea typeface="+mn-ea"/>
                          <a:cs typeface="Arial" panose="020B0604020202020204" pitchFamily="34" charset="0"/>
                        </a:rPr>
                        <a:t>SI</a:t>
                      </a:r>
                    </a:p>
                  </a:txBody>
                  <a:tcPr marT="45729" marB="4572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899207588"/>
                  </a:ext>
                </a:extLst>
              </a:tr>
              <a:tr h="228628">
                <a:tc vMerge="1">
                  <a:txBody>
                    <a:bodyPr/>
                    <a:lstStyle/>
                    <a:p>
                      <a:endParaRPr lang="es-MX"/>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t" latinLnBrk="0" hangingPunct="1">
                        <a:lnSpc>
                          <a:spcPct val="100000"/>
                        </a:lnSpc>
                        <a:spcBef>
                          <a:spcPct val="0"/>
                        </a:spcBef>
                        <a:spcAft>
                          <a:spcPct val="0"/>
                        </a:spcAft>
                        <a:buClrTx/>
                        <a:buSzTx/>
                        <a:buFontTx/>
                        <a:buNone/>
                        <a:tabLst/>
                      </a:pPr>
                      <a:r>
                        <a:rPr kumimoji="0" lang="es-PE" altLang="es-ES" sz="1200" b="0" i="0" u="none" strike="noStrike" cap="none" normalizeH="0" baseline="0" dirty="0">
                          <a:ln>
                            <a:noFill/>
                          </a:ln>
                          <a:solidFill>
                            <a:schemeClr val="tx1"/>
                          </a:solidFill>
                          <a:effectLst/>
                          <a:latin typeface="+mn-lt"/>
                          <a:cs typeface="Arial" panose="020B0604020202020204" pitchFamily="34" charset="0"/>
                        </a:rPr>
                        <a:t>Despacho de exportación</a:t>
                      </a:r>
                    </a:p>
                  </a:txBody>
                  <a:tcPr marT="45709" marB="4570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vMerge="1">
                  <a:txBody>
                    <a:bodyPr/>
                    <a:lstStyle/>
                    <a:p>
                      <a:endParaRPr lang="es-MX"/>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es-MX"/>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pPr marL="0" marR="0" lvl="0" indent="0" algn="ctr" defTabSz="914400" rtl="0" eaLnBrk="1" fontAlgn="t" latinLnBrk="0" hangingPunct="1">
                        <a:lnSpc>
                          <a:spcPct val="100000"/>
                        </a:lnSpc>
                        <a:spcBef>
                          <a:spcPct val="0"/>
                        </a:spcBef>
                        <a:spcAft>
                          <a:spcPct val="0"/>
                        </a:spcAft>
                        <a:buClrTx/>
                        <a:buSzTx/>
                        <a:buFontTx/>
                        <a:buNone/>
                        <a:tabLst/>
                      </a:pPr>
                      <a:endParaRPr kumimoji="0" lang="es-PE" altLang="es-ES" sz="1200" b="1" i="0" u="none" strike="noStrike" cap="none" normalizeH="0" baseline="0" dirty="0">
                        <a:ln>
                          <a:noFill/>
                        </a:ln>
                        <a:solidFill>
                          <a:schemeClr val="bg1"/>
                        </a:solidFill>
                        <a:effectLst/>
                        <a:latin typeface="+mn-lt"/>
                        <a:cs typeface="Arial" panose="020B0604020202020204" pitchFamily="34" charset="0"/>
                      </a:endParaRPr>
                    </a:p>
                  </a:txBody>
                  <a:tcPr marT="45729" marB="4572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4232694977"/>
                  </a:ext>
                </a:extLst>
              </a:tr>
              <a:tr h="411468">
                <a:tc vMerge="1">
                  <a:txBody>
                    <a:bodyPr/>
                    <a:lstStyle/>
                    <a:p>
                      <a:endParaRPr lang="es-MX"/>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t" latinLnBrk="0" hangingPunct="1">
                        <a:lnSpc>
                          <a:spcPct val="100000"/>
                        </a:lnSpc>
                        <a:spcBef>
                          <a:spcPct val="0"/>
                        </a:spcBef>
                        <a:spcAft>
                          <a:spcPct val="0"/>
                        </a:spcAft>
                        <a:buClrTx/>
                        <a:buSzTx/>
                        <a:buFontTx/>
                        <a:buNone/>
                        <a:tabLst/>
                      </a:pPr>
                      <a:r>
                        <a:rPr kumimoji="0" lang="es-PE" altLang="es-ES" sz="1200" b="0" i="0" u="none" strike="noStrike" cap="none" normalizeH="0" baseline="0" dirty="0">
                          <a:ln>
                            <a:noFill/>
                          </a:ln>
                          <a:solidFill>
                            <a:schemeClr val="tx1"/>
                          </a:solidFill>
                          <a:effectLst/>
                          <a:latin typeface="+mn-lt"/>
                          <a:cs typeface="Arial" panose="020B0604020202020204" pitchFamily="34" charset="0"/>
                        </a:rPr>
                        <a:t>Despacho simplificado de exportación</a:t>
                      </a:r>
                    </a:p>
                  </a:txBody>
                  <a:tcPr marT="45709" marB="4570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vMerge="1">
                  <a:txBody>
                    <a:bodyPr/>
                    <a:lstStyle/>
                    <a:p>
                      <a:endParaRPr lang="es-MX"/>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es-MX"/>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pPr marL="0" marR="0" lvl="0" indent="0" algn="ctr" defTabSz="914400" rtl="0" eaLnBrk="1" fontAlgn="t" latinLnBrk="0" hangingPunct="1">
                        <a:lnSpc>
                          <a:spcPct val="100000"/>
                        </a:lnSpc>
                        <a:spcBef>
                          <a:spcPct val="0"/>
                        </a:spcBef>
                        <a:spcAft>
                          <a:spcPct val="0"/>
                        </a:spcAft>
                        <a:buClrTx/>
                        <a:buSzTx/>
                        <a:buFontTx/>
                        <a:buNone/>
                        <a:tabLst/>
                      </a:pPr>
                      <a:endParaRPr kumimoji="0" lang="es-PE" altLang="es-ES" sz="1200" b="1" i="0" u="none" strike="noStrike" cap="none" normalizeH="0" baseline="0" dirty="0">
                        <a:ln>
                          <a:noFill/>
                        </a:ln>
                        <a:solidFill>
                          <a:schemeClr val="bg1"/>
                        </a:solidFill>
                        <a:effectLst/>
                        <a:latin typeface="+mn-lt"/>
                        <a:cs typeface="Arial" panose="020B0604020202020204" pitchFamily="34" charset="0"/>
                      </a:endParaRPr>
                    </a:p>
                  </a:txBody>
                  <a:tcPr marT="45729" marB="4572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12188938"/>
                  </a:ext>
                </a:extLst>
              </a:tr>
              <a:tr h="0">
                <a:tc vMerge="1">
                  <a:txBody>
                    <a:bodyPr/>
                    <a:lstStyle/>
                    <a:p>
                      <a:endParaRPr lang="es-E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t" latinLnBrk="0" hangingPunct="1">
                        <a:lnSpc>
                          <a:spcPct val="100000"/>
                        </a:lnSpc>
                        <a:spcBef>
                          <a:spcPct val="0"/>
                        </a:spcBef>
                        <a:spcAft>
                          <a:spcPct val="0"/>
                        </a:spcAft>
                        <a:buClrTx/>
                        <a:buSzTx/>
                        <a:buFontTx/>
                        <a:buNone/>
                        <a:tabLst/>
                      </a:pPr>
                      <a:r>
                        <a:rPr kumimoji="0" lang="es-PE" altLang="es-ES" sz="1200" b="0" i="0" u="none" strike="noStrike" cap="none" normalizeH="0" baseline="0" dirty="0">
                          <a:ln>
                            <a:noFill/>
                          </a:ln>
                          <a:solidFill>
                            <a:srgbClr val="000000"/>
                          </a:solidFill>
                          <a:effectLst/>
                          <a:latin typeface="+mn-lt"/>
                          <a:cs typeface="Arial" panose="020B0604020202020204" pitchFamily="34" charset="0"/>
                        </a:rPr>
                        <a:t>Exporta Fácil</a:t>
                      </a:r>
                      <a:endParaRPr kumimoji="0" lang="es-PE" altLang="es-ES" sz="1200" b="0" i="0" u="none" strike="noStrike" cap="none" normalizeH="0" baseline="0" dirty="0">
                        <a:ln>
                          <a:noFill/>
                        </a:ln>
                        <a:solidFill>
                          <a:schemeClr val="tx1"/>
                        </a:solidFill>
                        <a:effectLst/>
                        <a:latin typeface="+mn-lt"/>
                        <a:cs typeface="Arial" panose="020B0604020202020204" pitchFamily="34" charset="0"/>
                      </a:endParaRPr>
                    </a:p>
                  </a:txBody>
                  <a:tcPr marT="45709" marB="4570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vMerge="1">
                  <a:txBody>
                    <a:bodyPr/>
                    <a:lstStyle/>
                    <a:p>
                      <a:endParaRPr lang="es-E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es-E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pPr marL="0" marR="0" lvl="0" indent="0" algn="ctr" defTabSz="914400" rtl="0" eaLnBrk="1" fontAlgn="t" latinLnBrk="0" hangingPunct="1">
                        <a:lnSpc>
                          <a:spcPct val="100000"/>
                        </a:lnSpc>
                        <a:spcBef>
                          <a:spcPct val="0"/>
                        </a:spcBef>
                        <a:spcAft>
                          <a:spcPct val="0"/>
                        </a:spcAft>
                        <a:buClrTx/>
                        <a:buSzTx/>
                        <a:buFontTx/>
                        <a:buNone/>
                        <a:tabLst/>
                      </a:pPr>
                      <a:endParaRPr kumimoji="0" lang="es-PE" altLang="es-ES" sz="1200" b="1" i="0" u="none" strike="noStrike" cap="none" normalizeH="0" baseline="0" dirty="0">
                        <a:ln>
                          <a:noFill/>
                        </a:ln>
                        <a:solidFill>
                          <a:schemeClr val="bg1"/>
                        </a:solidFill>
                        <a:effectLst/>
                        <a:latin typeface="+mn-lt"/>
                        <a:cs typeface="Arial" panose="020B0604020202020204" pitchFamily="34" charset="0"/>
                      </a:endParaRPr>
                    </a:p>
                  </a:txBody>
                  <a:tcPr marT="45729" marB="4572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2163506423"/>
                  </a:ext>
                </a:extLst>
              </a:tr>
              <a:tr h="0">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s-PE" altLang="es-ES" sz="1200" b="1" i="0" u="none" strike="noStrike" cap="none" normalizeH="0" baseline="0" dirty="0">
                          <a:ln>
                            <a:noFill/>
                          </a:ln>
                          <a:solidFill>
                            <a:schemeClr val="tx1"/>
                          </a:solidFill>
                          <a:effectLst/>
                          <a:latin typeface="+mn-lt"/>
                          <a:cs typeface="Arial" panose="020B0604020202020204" pitchFamily="34" charset="0"/>
                        </a:rPr>
                        <a:t>Gestión y recuperación de deuda aduanera</a:t>
                      </a:r>
                    </a:p>
                  </a:txBody>
                  <a:tcPr marT="45709" marB="4570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just" defTabSz="914400" rtl="0" eaLnBrk="1" fontAlgn="t" latinLnBrk="0" hangingPunct="1">
                        <a:lnSpc>
                          <a:spcPct val="100000"/>
                        </a:lnSpc>
                        <a:spcBef>
                          <a:spcPct val="0"/>
                        </a:spcBef>
                        <a:spcAft>
                          <a:spcPct val="0"/>
                        </a:spcAft>
                        <a:buClrTx/>
                        <a:buSzTx/>
                        <a:buFontTx/>
                        <a:buNone/>
                        <a:tabLst/>
                      </a:pPr>
                      <a:r>
                        <a:rPr kumimoji="0" lang="es-PE" altLang="es-ES" sz="1200" b="0" i="0" u="none" strike="noStrike" cap="none" normalizeH="0" baseline="0" dirty="0">
                          <a:ln>
                            <a:noFill/>
                          </a:ln>
                          <a:solidFill>
                            <a:srgbClr val="000000"/>
                          </a:solidFill>
                          <a:effectLst/>
                          <a:latin typeface="+mn-lt"/>
                          <a:cs typeface="Arial" panose="020B0604020202020204" pitchFamily="34" charset="0"/>
                        </a:rPr>
                        <a:t>Cobranza Coactiva Centralizada</a:t>
                      </a:r>
                      <a:endParaRPr kumimoji="0" lang="es-PE" altLang="es-ES" sz="1200" b="0" i="0" u="none" strike="noStrike" cap="none" normalizeH="0" baseline="0" dirty="0">
                        <a:ln>
                          <a:noFill/>
                        </a:ln>
                        <a:solidFill>
                          <a:schemeClr val="tx1"/>
                        </a:solidFill>
                        <a:effectLst/>
                        <a:latin typeface="+mn-lt"/>
                        <a:cs typeface="Arial" panose="020B0604020202020204" pitchFamily="34" charset="0"/>
                      </a:endParaRPr>
                    </a:p>
                  </a:txBody>
                  <a:tcPr marT="45709" marB="4570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s-PE" altLang="es-ES" sz="1200" b="0" i="0" u="none" strike="noStrike" kern="1200" cap="none" normalizeH="0" baseline="0" dirty="0">
                          <a:ln>
                            <a:noFill/>
                          </a:ln>
                          <a:solidFill>
                            <a:srgbClr val="000000"/>
                          </a:solidFill>
                          <a:effectLst/>
                          <a:latin typeface="Arial" panose="020B0604020202020204" pitchFamily="34" charset="0"/>
                          <a:ea typeface="+mn-ea"/>
                          <a:cs typeface="Arial" panose="020B0604020202020204" pitchFamily="34" charset="0"/>
                        </a:rPr>
                        <a:t>NO</a:t>
                      </a:r>
                    </a:p>
                  </a:txBody>
                  <a:tcPr marT="45709" marB="4570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cs typeface="Arial" panose="020B0604020202020204" pitchFamily="34" charset="0"/>
                        </a:defRPr>
                      </a:lvl1pPr>
                      <a:lvl2pPr marL="742950" indent="-285750">
                        <a:spcBef>
                          <a:spcPct val="20000"/>
                        </a:spcBef>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defRPr>
                          <a:solidFill>
                            <a:schemeClr val="tx1"/>
                          </a:solidFill>
                          <a:latin typeface="Arial" panose="020B0604020202020204" pitchFamily="34" charset="0"/>
                          <a:cs typeface="Arial" panose="020B0604020202020204" pitchFamily="34" charset="0"/>
                        </a:defRPr>
                      </a:lvl4pPr>
                      <a:lvl5pPr marL="2057400" indent="-228600">
                        <a:spcBef>
                          <a:spcPct val="20000"/>
                        </a:spcBef>
                        <a:defRPr>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s-PE" altLang="es-ES" sz="1200" b="0" i="0" u="none" strike="noStrike" kern="1200" cap="none" normalizeH="0" baseline="0" dirty="0">
                          <a:ln>
                            <a:noFill/>
                          </a:ln>
                          <a:solidFill>
                            <a:srgbClr val="000000"/>
                          </a:solidFill>
                          <a:effectLst/>
                          <a:latin typeface="Arial" panose="020B0604020202020204" pitchFamily="34" charset="0"/>
                          <a:ea typeface="+mn-ea"/>
                          <a:cs typeface="Arial" panose="020B0604020202020204" pitchFamily="34" charset="0"/>
                        </a:rPr>
                        <a:t>NO</a:t>
                      </a:r>
                    </a:p>
                  </a:txBody>
                  <a:tcPr marT="45709" marB="4570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s-PE" altLang="es-ES" sz="1200" b="0" i="0" u="none" strike="noStrike" kern="1200" cap="none" normalizeH="0" baseline="0" dirty="0">
                          <a:ln>
                            <a:noFill/>
                          </a:ln>
                          <a:solidFill>
                            <a:srgbClr val="000000"/>
                          </a:solidFill>
                          <a:effectLst/>
                          <a:latin typeface="Arial" panose="020B0604020202020204" pitchFamily="34" charset="0"/>
                          <a:ea typeface="+mn-ea"/>
                          <a:cs typeface="Arial" panose="020B0604020202020204" pitchFamily="34" charset="0"/>
                        </a:rPr>
                        <a:t>SI</a:t>
                      </a:r>
                    </a:p>
                  </a:txBody>
                  <a:tcPr marT="45729" marB="4572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2886525437"/>
                  </a:ext>
                </a:extLst>
              </a:tr>
            </a:tbl>
          </a:graphicData>
        </a:graphic>
      </p:graphicFrame>
      <p:sp>
        <p:nvSpPr>
          <p:cNvPr id="49" name="TextBox 51">
            <a:extLst>
              <a:ext uri="{FF2B5EF4-FFF2-40B4-BE49-F238E27FC236}">
                <a16:creationId xmlns:a16="http://schemas.microsoft.com/office/drawing/2014/main" id="{F376D9C0-3F74-496F-A6C5-C8E5BBEB74B4}"/>
              </a:ext>
            </a:extLst>
          </p:cNvPr>
          <p:cNvSpPr txBox="1"/>
          <p:nvPr/>
        </p:nvSpPr>
        <p:spPr>
          <a:xfrm>
            <a:off x="7867035" y="1001991"/>
            <a:ext cx="1293944" cy="461665"/>
          </a:xfrm>
          <a:prstGeom prst="rect">
            <a:avLst/>
          </a:prstGeom>
          <a:noFill/>
        </p:spPr>
        <p:txBody>
          <a:bodyPr wrap="none"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0" cap="none" spc="0" normalizeH="0" baseline="0" noProof="0" dirty="0">
                <a:ln>
                  <a:noFill/>
                </a:ln>
                <a:solidFill>
                  <a:srgbClr val="1264A1"/>
                </a:solidFill>
                <a:effectLst/>
                <a:uLnTx/>
                <a:uFillTx/>
                <a:latin typeface="Calibri"/>
                <a:ea typeface="+mn-ea"/>
                <a:cs typeface="+mn-cs"/>
              </a:rPr>
              <a:t>Aduanas</a:t>
            </a:r>
          </a:p>
        </p:txBody>
      </p:sp>
      <p:sp>
        <p:nvSpPr>
          <p:cNvPr id="7" name="Text Box 83">
            <a:extLst>
              <a:ext uri="{FF2B5EF4-FFF2-40B4-BE49-F238E27FC236}">
                <a16:creationId xmlns:a16="http://schemas.microsoft.com/office/drawing/2014/main" id="{28C95C02-F17E-44ED-B2CC-99170473B11C}"/>
              </a:ext>
            </a:extLst>
          </p:cNvPr>
          <p:cNvSpPr txBox="1">
            <a:spLocks noChangeArrowheads="1"/>
          </p:cNvSpPr>
          <p:nvPr/>
        </p:nvSpPr>
        <p:spPr bwMode="auto">
          <a:xfrm>
            <a:off x="740568" y="6299285"/>
            <a:ext cx="8424863" cy="4962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spcBef>
                <a:spcPct val="50000"/>
              </a:spcBef>
              <a:buFontTx/>
              <a:buNone/>
            </a:pPr>
            <a:r>
              <a:rPr lang="es-ES" altLang="es-ES" sz="1050" dirty="0">
                <a:latin typeface="Calibri" panose="020F0502020204030204" pitchFamily="34" charset="0"/>
                <a:cs typeface="Calibri" panose="020F0502020204030204" pitchFamily="34" charset="0"/>
              </a:rPr>
              <a:t>(*) No se tiene en cuenta para al cálculo del indicador general</a:t>
            </a:r>
          </a:p>
          <a:p>
            <a:pPr>
              <a:spcBef>
                <a:spcPct val="50000"/>
              </a:spcBef>
              <a:buNone/>
            </a:pPr>
            <a:r>
              <a:rPr lang="es-ES" altLang="es-ES" sz="1050" dirty="0">
                <a:latin typeface="Calibri" panose="020F0502020204030204" pitchFamily="34" charset="0"/>
                <a:cs typeface="Calibri" panose="020F0502020204030204" pitchFamily="34" charset="0"/>
              </a:rPr>
              <a:t>(**)</a:t>
            </a:r>
            <a:r>
              <a:rPr lang="es-ES" sz="1050" dirty="0"/>
              <a:t> </a:t>
            </a:r>
            <a:r>
              <a:rPr lang="es-ES" sz="1050" dirty="0">
                <a:latin typeface="Calibri" panose="020F0502020204030204" pitchFamily="34" charset="0"/>
                <a:cs typeface="Calibri" panose="020F0502020204030204" pitchFamily="34" charset="0"/>
              </a:rPr>
              <a:t>A solicitud de Aduanas, se sustituye la medición del Servicio Importa Fácil por Envíos de Entrega Rápida (EER)</a:t>
            </a:r>
            <a:endParaRPr lang="es-ES" altLang="es-ES" sz="105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6675840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8D945A54-3BD5-4B9D-9436-CE7E48350CD6}"/>
              </a:ext>
            </a:extLst>
          </p:cNvPr>
          <p:cNvSpPr>
            <a:spLocks noGrp="1"/>
          </p:cNvSpPr>
          <p:nvPr>
            <p:ph type="title"/>
          </p:nvPr>
        </p:nvSpPr>
        <p:spPr>
          <a:xfrm>
            <a:off x="304802" y="365127"/>
            <a:ext cx="9442546" cy="970187"/>
          </a:xfrm>
        </p:spPr>
        <p:txBody>
          <a:bodyPr/>
          <a:lstStyle/>
          <a:p>
            <a:r>
              <a:rPr lang="es-PE" dirty="0"/>
              <a:t>1. Ficha Técnica</a:t>
            </a:r>
            <a:br>
              <a:rPr lang="es-PE" dirty="0"/>
            </a:br>
            <a:r>
              <a:rPr lang="es-PE" sz="1600" dirty="0"/>
              <a:t>        </a:t>
            </a:r>
            <a:r>
              <a:rPr lang="es-PE" sz="1600" dirty="0">
                <a:solidFill>
                  <a:srgbClr val="1264A1"/>
                </a:solidFill>
              </a:rPr>
              <a:t>1.3 Descripción del estudio</a:t>
            </a:r>
          </a:p>
        </p:txBody>
      </p:sp>
      <p:sp>
        <p:nvSpPr>
          <p:cNvPr id="6" name="CuadroTexto 5">
            <a:extLst>
              <a:ext uri="{FF2B5EF4-FFF2-40B4-BE49-F238E27FC236}">
                <a16:creationId xmlns:a16="http://schemas.microsoft.com/office/drawing/2014/main" id="{6F03B145-F04E-457A-880E-8147BE808A6A}"/>
              </a:ext>
            </a:extLst>
          </p:cNvPr>
          <p:cNvSpPr txBox="1"/>
          <p:nvPr/>
        </p:nvSpPr>
        <p:spPr>
          <a:xfrm>
            <a:off x="745021" y="1335314"/>
            <a:ext cx="8380656" cy="338554"/>
          </a:xfrm>
          <a:prstGeom prst="rect">
            <a:avLst/>
          </a:prstGeom>
          <a:noFill/>
        </p:spPr>
        <p:txBody>
          <a:bodyPr wrap="square" rtlCol="0">
            <a:spAutoFit/>
          </a:bodyPr>
          <a:lstStyle/>
          <a:p>
            <a:pPr>
              <a:spcBef>
                <a:spcPct val="50000"/>
              </a:spcBef>
              <a:buFontTx/>
              <a:buNone/>
            </a:pPr>
            <a:r>
              <a:rPr lang="es-ES" altLang="es-ES" sz="1600" dirty="0">
                <a:latin typeface="Calibri" panose="020F0502020204030204" pitchFamily="34" charset="0"/>
                <a:cs typeface="Calibri" panose="020F0502020204030204" pitchFamily="34" charset="0"/>
              </a:rPr>
              <a:t>Las </a:t>
            </a:r>
            <a:r>
              <a:rPr lang="es-ES" altLang="es-ES" sz="1600" b="1" dirty="0">
                <a:latin typeface="Calibri" panose="020F0502020204030204" pitchFamily="34" charset="0"/>
                <a:cs typeface="Calibri" panose="020F0502020204030204" pitchFamily="34" charset="0"/>
              </a:rPr>
              <a:t>dimensiones </a:t>
            </a:r>
            <a:r>
              <a:rPr lang="es-ES" altLang="es-ES" sz="1600" dirty="0">
                <a:latin typeface="Calibri" panose="020F0502020204030204" pitchFamily="34" charset="0"/>
                <a:cs typeface="Calibri" panose="020F0502020204030204" pitchFamily="34" charset="0"/>
              </a:rPr>
              <a:t>que se han tenido en cuenta en el estudio son las siguientes:</a:t>
            </a:r>
          </a:p>
        </p:txBody>
      </p:sp>
      <p:sp>
        <p:nvSpPr>
          <p:cNvPr id="2" name="CuadroTexto 1">
            <a:extLst>
              <a:ext uri="{FF2B5EF4-FFF2-40B4-BE49-F238E27FC236}">
                <a16:creationId xmlns:a16="http://schemas.microsoft.com/office/drawing/2014/main" id="{BE01BCE8-2396-4D27-8816-2DFF29F1B691}"/>
              </a:ext>
            </a:extLst>
          </p:cNvPr>
          <p:cNvSpPr txBox="1"/>
          <p:nvPr/>
        </p:nvSpPr>
        <p:spPr>
          <a:xfrm>
            <a:off x="910603" y="2275234"/>
            <a:ext cx="8049491" cy="2800767"/>
          </a:xfrm>
          <a:prstGeom prst="rect">
            <a:avLst/>
          </a:prstGeom>
          <a:noFill/>
          <a:ln>
            <a:solidFill>
              <a:srgbClr val="1264A1"/>
            </a:solidFill>
          </a:ln>
        </p:spPr>
        <p:txBody>
          <a:bodyPr wrap="square" rtlCol="0">
            <a:spAutoFit/>
          </a:bodyPr>
          <a:lstStyle/>
          <a:p>
            <a:pPr marL="285750" indent="-285750" algn="just">
              <a:buFont typeface="Wingdings" panose="05000000000000000000" pitchFamily="2" charset="2"/>
              <a:buChar char="ü"/>
            </a:pPr>
            <a:r>
              <a:rPr lang="es-ES" sz="1600" b="1" dirty="0">
                <a:solidFill>
                  <a:srgbClr val="C00000"/>
                </a:solidFill>
              </a:rPr>
              <a:t>Conocimiento técnico: </a:t>
            </a:r>
            <a:r>
              <a:rPr lang="es-ES" sz="1600" dirty="0"/>
              <a:t>Nivel de conocimiento, actualización, experiencia y criterio, confiabilidad. </a:t>
            </a:r>
          </a:p>
          <a:p>
            <a:pPr marL="285750" indent="-285750" algn="just">
              <a:buFont typeface="Wingdings" panose="05000000000000000000" pitchFamily="2" charset="2"/>
              <a:buChar char="ü"/>
            </a:pPr>
            <a:endParaRPr lang="es-ES" sz="1600" dirty="0"/>
          </a:p>
          <a:p>
            <a:pPr marL="285750" indent="-285750" algn="just">
              <a:buFont typeface="Wingdings" panose="05000000000000000000" pitchFamily="2" charset="2"/>
              <a:buChar char="ü"/>
            </a:pPr>
            <a:r>
              <a:rPr lang="es-ES" sz="1600" b="1" dirty="0">
                <a:solidFill>
                  <a:srgbClr val="C00000"/>
                </a:solidFill>
              </a:rPr>
              <a:t>Comunicación: </a:t>
            </a:r>
            <a:r>
              <a:rPr lang="es-ES" sz="1600" dirty="0"/>
              <a:t>Uniformidad, calidad, paciencia y lenguaje empleado. </a:t>
            </a:r>
          </a:p>
          <a:p>
            <a:pPr marL="285750" indent="-285750" algn="just">
              <a:buFont typeface="Wingdings" panose="05000000000000000000" pitchFamily="2" charset="2"/>
              <a:buChar char="ü"/>
            </a:pPr>
            <a:endParaRPr lang="es-ES" sz="1600" dirty="0"/>
          </a:p>
          <a:p>
            <a:pPr marL="285750" indent="-285750" algn="just">
              <a:buFont typeface="Wingdings" panose="05000000000000000000" pitchFamily="2" charset="2"/>
              <a:buChar char="ü"/>
            </a:pPr>
            <a:r>
              <a:rPr lang="es-ES" sz="1600" b="1" dirty="0">
                <a:solidFill>
                  <a:srgbClr val="C00000"/>
                </a:solidFill>
              </a:rPr>
              <a:t>Calidez: </a:t>
            </a:r>
            <a:r>
              <a:rPr lang="es-ES" sz="1600" dirty="0"/>
              <a:t>Trato equitativo, disposición y preocupación. </a:t>
            </a:r>
          </a:p>
          <a:p>
            <a:pPr marL="285750" indent="-285750" algn="just">
              <a:buFont typeface="Wingdings" panose="05000000000000000000" pitchFamily="2" charset="2"/>
              <a:buChar char="ü"/>
            </a:pPr>
            <a:endParaRPr lang="es-ES" sz="1600" dirty="0"/>
          </a:p>
          <a:p>
            <a:pPr marL="285750" indent="-285750" algn="just">
              <a:buFont typeface="Wingdings" panose="05000000000000000000" pitchFamily="2" charset="2"/>
              <a:buChar char="ü"/>
            </a:pPr>
            <a:r>
              <a:rPr lang="es-ES" sz="1600" b="1" dirty="0">
                <a:solidFill>
                  <a:srgbClr val="C00000"/>
                </a:solidFill>
              </a:rPr>
              <a:t>Efectividad: </a:t>
            </a:r>
            <a:r>
              <a:rPr lang="es-ES" sz="1600" dirty="0"/>
              <a:t>Flexibilidad, empoderamiento, resolución, asertividad, tiempo/plazo. </a:t>
            </a:r>
          </a:p>
          <a:p>
            <a:pPr marL="285750" indent="-285750" algn="just">
              <a:buFont typeface="Wingdings" panose="05000000000000000000" pitchFamily="2" charset="2"/>
              <a:buChar char="ü"/>
            </a:pPr>
            <a:endParaRPr lang="es-ES" sz="1600" dirty="0"/>
          </a:p>
          <a:p>
            <a:pPr marL="285750" indent="-285750" algn="just">
              <a:buFont typeface="Wingdings" panose="05000000000000000000" pitchFamily="2" charset="2"/>
              <a:buChar char="ü"/>
            </a:pPr>
            <a:r>
              <a:rPr lang="es-ES" sz="1600" b="1" dirty="0">
                <a:solidFill>
                  <a:srgbClr val="C00000"/>
                </a:solidFill>
              </a:rPr>
              <a:t>Elementos tangibles: </a:t>
            </a:r>
            <a:r>
              <a:rPr lang="es-ES" sz="1600" dirty="0"/>
              <a:t>Locales, tecnología de la información, (accesibilidad, disponibilidad, usabilidad, continuidad operativa, entre otros), personal para la atención.</a:t>
            </a:r>
          </a:p>
        </p:txBody>
      </p:sp>
      <p:sp>
        <p:nvSpPr>
          <p:cNvPr id="4" name="Rectángulo 3">
            <a:extLst>
              <a:ext uri="{FF2B5EF4-FFF2-40B4-BE49-F238E27FC236}">
                <a16:creationId xmlns:a16="http://schemas.microsoft.com/office/drawing/2014/main" id="{9B30EF54-0819-4CB9-883B-F28CFBFCEACE}"/>
              </a:ext>
            </a:extLst>
          </p:cNvPr>
          <p:cNvSpPr/>
          <p:nvPr/>
        </p:nvSpPr>
        <p:spPr>
          <a:xfrm>
            <a:off x="910603" y="5646487"/>
            <a:ext cx="7374082" cy="846386"/>
          </a:xfrm>
          <a:prstGeom prst="rect">
            <a:avLst/>
          </a:prstGeom>
        </p:spPr>
        <p:txBody>
          <a:bodyPr wrap="square">
            <a:spAutoFit/>
          </a:bodyPr>
          <a:lstStyle/>
          <a:p>
            <a:pPr algn="just">
              <a:spcBef>
                <a:spcPct val="50000"/>
              </a:spcBef>
              <a:buFontTx/>
              <a:buNone/>
            </a:pPr>
            <a:r>
              <a:rPr lang="es-ES" altLang="es-ES" sz="1400" dirty="0">
                <a:latin typeface="Calibri" panose="020F0502020204030204" pitchFamily="34" charset="0"/>
                <a:cs typeface="Calibri" panose="020F0502020204030204" pitchFamily="34" charset="0"/>
              </a:rPr>
              <a:t>Los cuestionarios contenían distintas preguntas y/o variables, agrupadas en torno a las </a:t>
            </a:r>
            <a:r>
              <a:rPr lang="es-ES" altLang="es-ES" sz="1400" b="1" dirty="0">
                <a:latin typeface="Calibri" panose="020F0502020204030204" pitchFamily="34" charset="0"/>
                <a:cs typeface="Calibri" panose="020F0502020204030204" pitchFamily="34" charset="0"/>
              </a:rPr>
              <a:t>dimensiones</a:t>
            </a:r>
          </a:p>
          <a:p>
            <a:pPr algn="just">
              <a:spcBef>
                <a:spcPct val="50000"/>
              </a:spcBef>
              <a:buFontTx/>
              <a:buNone/>
            </a:pPr>
            <a:r>
              <a:rPr lang="es-ES" altLang="es-ES" sz="1400" dirty="0">
                <a:latin typeface="Calibri" panose="020F0502020204030204" pitchFamily="34" charset="0"/>
                <a:cs typeface="Calibri" panose="020F0502020204030204" pitchFamily="34" charset="0"/>
              </a:rPr>
              <a:t>En total se han utilizado en el proceso de recojo de información 22 cuestionarios distintos. </a:t>
            </a:r>
          </a:p>
        </p:txBody>
      </p:sp>
    </p:spTree>
    <p:extLst>
      <p:ext uri="{BB962C8B-B14F-4D97-AF65-F5344CB8AC3E}">
        <p14:creationId xmlns:p14="http://schemas.microsoft.com/office/powerpoint/2010/main" val="1659870433"/>
      </p:ext>
    </p:extLst>
  </p:cSld>
  <p:clrMapOvr>
    <a:masterClrMapping/>
  </p:clrMapOvr>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0.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6.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9.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Gallery</Template>
  <TotalTime>11300</TotalTime>
  <Words>8679</Words>
  <Application>Microsoft Office PowerPoint</Application>
  <PresentationFormat>A4 (210 x 297 mm)</PresentationFormat>
  <Paragraphs>2568</Paragraphs>
  <Slides>72</Slides>
  <Notes>0</Notes>
  <HiddenSlides>0</HiddenSlides>
  <MMClips>0</MMClips>
  <ScaleCrop>false</ScaleCrop>
  <HeadingPairs>
    <vt:vector size="6" baseType="variant">
      <vt:variant>
        <vt:lpstr>Fuentes usadas</vt:lpstr>
      </vt:variant>
      <vt:variant>
        <vt:i4>9</vt:i4>
      </vt:variant>
      <vt:variant>
        <vt:lpstr>Tema</vt:lpstr>
      </vt:variant>
      <vt:variant>
        <vt:i4>1</vt:i4>
      </vt:variant>
      <vt:variant>
        <vt:lpstr>Títulos de diapositiva</vt:lpstr>
      </vt:variant>
      <vt:variant>
        <vt:i4>72</vt:i4>
      </vt:variant>
    </vt:vector>
  </HeadingPairs>
  <TitlesOfParts>
    <vt:vector size="82" baseType="lpstr">
      <vt:lpstr>Arial</vt:lpstr>
      <vt:lpstr>Calibri</vt:lpstr>
      <vt:lpstr>Calibri Light</vt:lpstr>
      <vt:lpstr>Century Gothic</vt:lpstr>
      <vt:lpstr>Eras Bold ITC</vt:lpstr>
      <vt:lpstr>LilyUPC</vt:lpstr>
      <vt:lpstr>Open Sans</vt:lpstr>
      <vt:lpstr>Trebuchet MS</vt:lpstr>
      <vt:lpstr>Wingdings</vt:lpstr>
      <vt:lpstr>Tema de Office</vt:lpstr>
      <vt:lpstr>ESTUDIO DE MEDICIÓN DE NIVEL DE POST CONTACTO CON EL CONTRIBUYENTE Y USUARIO DEL COMERCIO EXTERIOR</vt:lpstr>
      <vt:lpstr>Presentación de PowerPoint</vt:lpstr>
      <vt:lpstr>Presentación de PowerPoint</vt:lpstr>
      <vt:lpstr>1. Ficha Técnica         1.1 Objetivo General</vt:lpstr>
      <vt:lpstr>1. Ficha Técnica        1.1 Objetivos Específicos</vt:lpstr>
      <vt:lpstr>1. Ficha Técnica         1.2 Metodología</vt:lpstr>
      <vt:lpstr>1. Ficha Técnica         1.3 Descripción del estudio</vt:lpstr>
      <vt:lpstr>1. Ficha Técnica        1.3 Descripción del estudio</vt:lpstr>
      <vt:lpstr>1. Ficha Técnica         1.3 Descripción del estudio</vt:lpstr>
      <vt:lpstr>1. Ficha Técnica         1.4 Distribución de la muestra y margen de error</vt:lpstr>
      <vt:lpstr>1. Ficha Técnica         1.5 Ponderadores por procesos</vt:lpstr>
      <vt:lpstr>1. Ficha Técnica         1.5 Ponderadores por procesos</vt:lpstr>
      <vt:lpstr>1. Ficha Técnica         1.5 Ponderadores por procesos</vt:lpstr>
      <vt:lpstr>Presentación de PowerPoint</vt:lpstr>
      <vt:lpstr>2. Resumen Ejecutivo     2.1 Indicadores de Satisfacción Post Contacto</vt:lpstr>
      <vt:lpstr>2. Resumen Ejecutivo     2.1 Indicadores de Satisfacción Post Contacto            2.1.1 Comparativo</vt:lpstr>
      <vt:lpstr>Presentación de PowerPoint</vt:lpstr>
      <vt:lpstr>2. Resumen Ejecutivo      2.1 Indicadores de Satisfacción Post Contacto – Tributos Internos               2.1.1 Cálculo del Indicador de cada Servicio</vt:lpstr>
      <vt:lpstr>2. Resumen Ejecutivo        2.1 Indicadores de Satisfacción Post Contacto – Tributos Internos               2.1.1 Cálculo del Indicador de cada Servicio</vt:lpstr>
      <vt:lpstr>2. Resumen Ejecutivo     2.1 Indicadores de Satisfacción Post Contacto – Tributos Internos              2.1.2 Puntos Fuertes y Débiles </vt:lpstr>
      <vt:lpstr>2. Resumen Ejecutivo     2.1 Indicadores de Satisfacción Post Contacto – Tributos Internos              2.1.2 Puntos Fuertes y Débiles: Diferencias entre la 2da y 3era medición</vt:lpstr>
      <vt:lpstr>2. Resumen Ejecutivo     2.1 Indicadores de Satisfacción Post Contacto – Tributos Internos              2.1.2 Puntos Fuertes y Débiles : Por Dependencias – Servicio Orientación Presencial</vt:lpstr>
      <vt:lpstr>2. Resumen Ejecutivo     2.1 Indicadores de Satisfacción Post Contacto – Tributos Internos              2.1.2 Puntos Fuertes y Débiles : Por Dependencias – Servicio Trámites</vt:lpstr>
      <vt:lpstr>2. Resumen Ejecutivo     2.1 Indicadores de Satisfacción Post Contacto – Tributos Internos              2.1.2 Puntos Fuertes y Débiles : Por Dependencias – Servicio Cabinas</vt:lpstr>
      <vt:lpstr>2. Resumen Ejecutivo       2.1 Indicadores de Satisfacción Post Contacto  –  Tributos Internos               2.1.3 Cálculo de Indicadores</vt:lpstr>
      <vt:lpstr>2. Resumen Ejecutivo     2.1 Indicadores de Satisfacción Post Contacto – Tributos Internos              2.1.4 Ranking por Dependencias: Servicios Orientación Presencial, Trámites y Cabinas</vt:lpstr>
      <vt:lpstr>Presentación de PowerPoint</vt:lpstr>
      <vt:lpstr>Presentación de PowerPoint</vt:lpstr>
      <vt:lpstr>Presentación de PowerPoint</vt:lpstr>
      <vt:lpstr>Presentación de PowerPoint</vt:lpstr>
      <vt:lpstr>Presentación de PowerPoint</vt:lpstr>
      <vt:lpstr>Presentación de PowerPoint</vt:lpstr>
      <vt:lpstr>2. Resumen Ejecutivo     2.1 Indicadores de Satisfacción Post Contacto – Tributos Internos              2.1.11 Ranking por Dependencias: Proceso de Fiscalización (Auditorias y/o verificaciones, Compulsas, Operativos masivos VICOT)</vt:lpstr>
      <vt:lpstr>2. Resumen Ejecutivo     2.1 Indicadores de Satisfacción Post Contacto – Tributos Internos              2.1.12 Ranking por Dependencias: Servicio de Fiscalización - Auditorias y/o verificaciones</vt:lpstr>
      <vt:lpstr>2. Resumen Ejecutivo     2.1 Indicadores de Satisfacción Post Contacto – Tributos Internos              2.1.13 Ranking por Dependencias: Servicio de Fiscalización - Compulsas</vt:lpstr>
      <vt:lpstr>2. Resumen Ejecutivo     2.1 Indicadores de Satisfacción Post Contacto – Tributos Internos              2.1.14 Ranking por Dependencias: Servicio de Fiscalización - Operativos Masivos VICOT</vt:lpstr>
      <vt:lpstr>2. Resumen Ejecutivo     2.1 Indicadores de Satisfacción Post Contacto – Tributos Internos              2.1.15 Puntos Fuertes y Débiles : Por Dependencias – Servicio Auditoría y Verificaciones</vt:lpstr>
      <vt:lpstr>2. Resumen Ejecutivo     2.1 Indicadores de Satisfacción Post Contacto – Tributos Internos              2.1.15 Puntos Fuertes y Débiles : Por Dependencias – Servicio  Compulsas</vt:lpstr>
      <vt:lpstr>2. Resumen Ejecutivo     2.1 Indicadores de Satisfacción Post Contacto – Tributos Internos              2.1.15 Puntos Fuertes y Débiles : Por Dependencias – Servicio Operativos Masivos VICOT</vt:lpstr>
      <vt:lpstr>2. Resumen Ejecutivo     2.1 Indicadores de Satisfacción Post Contacto – Tributos Internos              2.1.16 Ranking por Dependencias: Proceso de Gestión y Recuperación de la Deuda (Cobranza Coactiva)</vt:lpstr>
      <vt:lpstr>2. Resumen Ejecutivo     2.1 Indicadores de Satisfacción Post Contacto – Tributos Internos              2.1.17 Puntos Fuertes y Débiles : Por Dependencias – Servicio Cobranza Coactiva</vt:lpstr>
      <vt:lpstr>Presentación de PowerPoint</vt:lpstr>
      <vt:lpstr>2. Resumen Ejecutivo        2.1 Indicadores de Satisfacción Post Contacto  - Aduanas               2.1.18 Cálculo del Indicador de cada Servicio</vt:lpstr>
      <vt:lpstr>2. Resumen Ejecutivo      2.1 Indicadores de Satisfacción Post Contacto  - Aduanas               2.1.19 Cálculo del Indicador de cada Servicio</vt:lpstr>
      <vt:lpstr>2. Resumen Ejecutivo        2.1 Indicadores de Satisfacción Post Contacto  - Aduanas               2.1.20 Puntos Fuertes y Débiles</vt:lpstr>
      <vt:lpstr>2. Resumen Ejecutivo        2.1 Indicadores de Satisfacción Post Contacto  - Aduanas               2.1.20 Puntos Fuertes y Débiles: Diferencia entre la 2da. Y 3ra medición</vt:lpstr>
      <vt:lpstr>2. Resumen Ejecutivo      2.1 Indicadores de Satisfacción Post Contacto  - Aduanas               2.1.21 Puntos Fuertes y Débiles</vt:lpstr>
      <vt:lpstr>Presentación de PowerPoint</vt:lpstr>
      <vt:lpstr>Presentación de PowerPoint</vt:lpstr>
      <vt:lpstr>2. Resumen Ejecutivo      2.1 Indicadores de Satisfacción Post Contacto  - Aduanas               2.1.23 Cálculo de Indicadores</vt:lpstr>
      <vt:lpstr>Presentación de PowerPoint</vt:lpstr>
      <vt:lpstr>2. Resumen Ejecutivo       2.2 Resultados Encuesta de Servicios Electrónicos – Aduanas</vt:lpstr>
      <vt:lpstr>2. Resumen Ejecutivo        2.2 Resultados Encuesta de Servicios Electrónicos – Aduanas</vt:lpstr>
      <vt:lpstr>2. Resumen Ejecutivo        2.2 Resultados Encuesta de Servicios Electrónicos – Aduanas</vt:lpstr>
      <vt:lpstr>2. Resumen Ejecutivo        2.2 Resultados Encuesta de Servicios Electrónicos – Aduanas</vt:lpstr>
      <vt:lpstr>2. Resumen Ejecutivo        2.2 Resultados Encuesta de Servicios Electrónicos – Aduanas</vt:lpstr>
      <vt:lpstr>Presentación de PowerPoint</vt:lpstr>
      <vt:lpstr>Presentación de PowerPoint</vt:lpstr>
      <vt:lpstr>3.1. Conclusiones </vt:lpstr>
      <vt:lpstr>3.1. Conclusiones    </vt:lpstr>
      <vt:lpstr>3.1. Conclusiones</vt:lpstr>
      <vt:lpstr>3.1. Conclusiones</vt:lpstr>
      <vt:lpstr>3.1. Conclusiones    </vt:lpstr>
      <vt:lpstr>3.1. Conclusiones    </vt:lpstr>
      <vt:lpstr>3.1. Conclusiones    </vt:lpstr>
      <vt:lpstr>3.1. Conclusiones    </vt:lpstr>
      <vt:lpstr>3.1. Conclusiones    </vt:lpstr>
      <vt:lpstr>3.1. Conclusiones    </vt:lpstr>
      <vt:lpstr>Presentación de PowerPoint</vt:lpstr>
      <vt:lpstr>3.2. Recomendaciones    </vt:lpstr>
      <vt:lpstr>4.2. Recomendaciones    </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The Lima Consulting Group S.A.C.;Lic. Rosa Guzmán Álvarez;Mg. Graciela Girón Franco</dc:creator>
  <cp:lastModifiedBy>Escudero Rodriguez Maria Kattia</cp:lastModifiedBy>
  <cp:revision>1674</cp:revision>
  <cp:lastPrinted>2020-01-09T01:15:14Z</cp:lastPrinted>
  <dcterms:created xsi:type="dcterms:W3CDTF">2019-10-02T16:08:27Z</dcterms:created>
  <dcterms:modified xsi:type="dcterms:W3CDTF">2021-06-23T23:21:38Z</dcterms:modified>
</cp:coreProperties>
</file>